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8"/>
  </p:notesMasterIdLst>
  <p:sldIdLst>
    <p:sldId id="559" r:id="rId2"/>
    <p:sldId id="560" r:id="rId3"/>
    <p:sldId id="561" r:id="rId4"/>
    <p:sldId id="562" r:id="rId5"/>
    <p:sldId id="563" r:id="rId6"/>
    <p:sldId id="564" r:id="rId7"/>
    <p:sldId id="565" r:id="rId8"/>
    <p:sldId id="566" r:id="rId9"/>
    <p:sldId id="567" r:id="rId10"/>
    <p:sldId id="568" r:id="rId11"/>
    <p:sldId id="569" r:id="rId12"/>
    <p:sldId id="570" r:id="rId13"/>
    <p:sldId id="571" r:id="rId14"/>
    <p:sldId id="572" r:id="rId15"/>
    <p:sldId id="573" r:id="rId16"/>
    <p:sldId id="574" r:id="rId17"/>
    <p:sldId id="575" r:id="rId18"/>
    <p:sldId id="576" r:id="rId19"/>
    <p:sldId id="577" r:id="rId20"/>
    <p:sldId id="578" r:id="rId21"/>
    <p:sldId id="579" r:id="rId22"/>
    <p:sldId id="580" r:id="rId23"/>
    <p:sldId id="581" r:id="rId24"/>
    <p:sldId id="541" r:id="rId25"/>
    <p:sldId id="542" r:id="rId26"/>
    <p:sldId id="543" r:id="rId27"/>
    <p:sldId id="544" r:id="rId28"/>
    <p:sldId id="545" r:id="rId29"/>
    <p:sldId id="546" r:id="rId30"/>
    <p:sldId id="547" r:id="rId31"/>
    <p:sldId id="548" r:id="rId32"/>
    <p:sldId id="549" r:id="rId33"/>
    <p:sldId id="550" r:id="rId34"/>
    <p:sldId id="551" r:id="rId35"/>
    <p:sldId id="552" r:id="rId36"/>
    <p:sldId id="553" r:id="rId37"/>
    <p:sldId id="554" r:id="rId38"/>
    <p:sldId id="555" r:id="rId39"/>
    <p:sldId id="556" r:id="rId40"/>
    <p:sldId id="557" r:id="rId41"/>
    <p:sldId id="558" r:id="rId42"/>
    <p:sldId id="491" r:id="rId43"/>
    <p:sldId id="492" r:id="rId44"/>
    <p:sldId id="493" r:id="rId45"/>
    <p:sldId id="494" r:id="rId46"/>
    <p:sldId id="495" r:id="rId47"/>
    <p:sldId id="496" r:id="rId48"/>
    <p:sldId id="497" r:id="rId49"/>
    <p:sldId id="498" r:id="rId50"/>
    <p:sldId id="499" r:id="rId51"/>
    <p:sldId id="500" r:id="rId52"/>
    <p:sldId id="501" r:id="rId53"/>
    <p:sldId id="502" r:id="rId54"/>
    <p:sldId id="503" r:id="rId55"/>
    <p:sldId id="504" r:id="rId56"/>
    <p:sldId id="505" r:id="rId57"/>
    <p:sldId id="506" r:id="rId58"/>
    <p:sldId id="507" r:id="rId59"/>
    <p:sldId id="508" r:id="rId60"/>
    <p:sldId id="509" r:id="rId61"/>
    <p:sldId id="510" r:id="rId62"/>
    <p:sldId id="511" r:id="rId63"/>
    <p:sldId id="512" r:id="rId64"/>
    <p:sldId id="513" r:id="rId65"/>
    <p:sldId id="514" r:id="rId66"/>
    <p:sldId id="515" r:id="rId67"/>
    <p:sldId id="516" r:id="rId68"/>
    <p:sldId id="517" r:id="rId69"/>
    <p:sldId id="518" r:id="rId70"/>
    <p:sldId id="519" r:id="rId71"/>
    <p:sldId id="520" r:id="rId72"/>
    <p:sldId id="521" r:id="rId73"/>
    <p:sldId id="522" r:id="rId74"/>
    <p:sldId id="523" r:id="rId75"/>
    <p:sldId id="524" r:id="rId76"/>
    <p:sldId id="525" r:id="rId77"/>
    <p:sldId id="526" r:id="rId78"/>
    <p:sldId id="527" r:id="rId79"/>
    <p:sldId id="528" r:id="rId80"/>
    <p:sldId id="529" r:id="rId81"/>
    <p:sldId id="530" r:id="rId82"/>
    <p:sldId id="531" r:id="rId83"/>
    <p:sldId id="532" r:id="rId84"/>
    <p:sldId id="533" r:id="rId85"/>
    <p:sldId id="534" r:id="rId86"/>
    <p:sldId id="535" r:id="rId87"/>
    <p:sldId id="536" r:id="rId88"/>
    <p:sldId id="537" r:id="rId89"/>
    <p:sldId id="538" r:id="rId90"/>
    <p:sldId id="539" r:id="rId91"/>
    <p:sldId id="540" r:id="rId92"/>
    <p:sldId id="461" r:id="rId93"/>
    <p:sldId id="462" r:id="rId94"/>
    <p:sldId id="463" r:id="rId95"/>
    <p:sldId id="464" r:id="rId96"/>
    <p:sldId id="465" r:id="rId97"/>
    <p:sldId id="466" r:id="rId98"/>
    <p:sldId id="467" r:id="rId99"/>
    <p:sldId id="468" r:id="rId100"/>
    <p:sldId id="469" r:id="rId101"/>
    <p:sldId id="470" r:id="rId102"/>
    <p:sldId id="471" r:id="rId103"/>
    <p:sldId id="472" r:id="rId104"/>
    <p:sldId id="473" r:id="rId105"/>
    <p:sldId id="474" r:id="rId106"/>
    <p:sldId id="475" r:id="rId107"/>
    <p:sldId id="476" r:id="rId108"/>
    <p:sldId id="477" r:id="rId109"/>
    <p:sldId id="478" r:id="rId110"/>
    <p:sldId id="479" r:id="rId111"/>
    <p:sldId id="480" r:id="rId112"/>
    <p:sldId id="481" r:id="rId113"/>
    <p:sldId id="482" r:id="rId114"/>
    <p:sldId id="483" r:id="rId115"/>
    <p:sldId id="484" r:id="rId116"/>
    <p:sldId id="485" r:id="rId117"/>
    <p:sldId id="486" r:id="rId118"/>
    <p:sldId id="487" r:id="rId119"/>
    <p:sldId id="488" r:id="rId120"/>
    <p:sldId id="489" r:id="rId121"/>
    <p:sldId id="490" r:id="rId122"/>
    <p:sldId id="431" r:id="rId123"/>
    <p:sldId id="432" r:id="rId124"/>
    <p:sldId id="433" r:id="rId125"/>
    <p:sldId id="434" r:id="rId126"/>
    <p:sldId id="435" r:id="rId127"/>
    <p:sldId id="436" r:id="rId128"/>
    <p:sldId id="437" r:id="rId129"/>
    <p:sldId id="438" r:id="rId130"/>
    <p:sldId id="439" r:id="rId131"/>
    <p:sldId id="440" r:id="rId132"/>
    <p:sldId id="441" r:id="rId133"/>
    <p:sldId id="442" r:id="rId134"/>
    <p:sldId id="443" r:id="rId135"/>
    <p:sldId id="444" r:id="rId136"/>
    <p:sldId id="445" r:id="rId137"/>
    <p:sldId id="446" r:id="rId138"/>
    <p:sldId id="447" r:id="rId139"/>
    <p:sldId id="448" r:id="rId140"/>
    <p:sldId id="449" r:id="rId141"/>
    <p:sldId id="450" r:id="rId142"/>
    <p:sldId id="451" r:id="rId143"/>
    <p:sldId id="452" r:id="rId144"/>
    <p:sldId id="453" r:id="rId145"/>
    <p:sldId id="454" r:id="rId146"/>
    <p:sldId id="455" r:id="rId147"/>
    <p:sldId id="456" r:id="rId148"/>
    <p:sldId id="457" r:id="rId149"/>
    <p:sldId id="458" r:id="rId150"/>
    <p:sldId id="459" r:id="rId151"/>
    <p:sldId id="460" r:id="rId152"/>
    <p:sldId id="388" r:id="rId153"/>
    <p:sldId id="389" r:id="rId154"/>
    <p:sldId id="390" r:id="rId155"/>
    <p:sldId id="391" r:id="rId156"/>
    <p:sldId id="392" r:id="rId157"/>
    <p:sldId id="393" r:id="rId158"/>
    <p:sldId id="394" r:id="rId159"/>
    <p:sldId id="395" r:id="rId160"/>
    <p:sldId id="396" r:id="rId161"/>
    <p:sldId id="397" r:id="rId162"/>
    <p:sldId id="398" r:id="rId163"/>
    <p:sldId id="399" r:id="rId164"/>
    <p:sldId id="400" r:id="rId165"/>
    <p:sldId id="401" r:id="rId166"/>
    <p:sldId id="402" r:id="rId167"/>
    <p:sldId id="403" r:id="rId168"/>
    <p:sldId id="404" r:id="rId169"/>
    <p:sldId id="405" r:id="rId170"/>
    <p:sldId id="406" r:id="rId171"/>
    <p:sldId id="407" r:id="rId172"/>
    <p:sldId id="408" r:id="rId173"/>
    <p:sldId id="409" r:id="rId174"/>
    <p:sldId id="410" r:id="rId175"/>
    <p:sldId id="411" r:id="rId176"/>
    <p:sldId id="412" r:id="rId177"/>
    <p:sldId id="413" r:id="rId178"/>
    <p:sldId id="414" r:id="rId179"/>
    <p:sldId id="415" r:id="rId180"/>
    <p:sldId id="416" r:id="rId181"/>
    <p:sldId id="417" r:id="rId182"/>
    <p:sldId id="418" r:id="rId183"/>
    <p:sldId id="419" r:id="rId184"/>
    <p:sldId id="420" r:id="rId185"/>
    <p:sldId id="421" r:id="rId186"/>
    <p:sldId id="422" r:id="rId187"/>
    <p:sldId id="423" r:id="rId188"/>
    <p:sldId id="424" r:id="rId189"/>
    <p:sldId id="425" r:id="rId190"/>
    <p:sldId id="426" r:id="rId191"/>
    <p:sldId id="427" r:id="rId192"/>
    <p:sldId id="428" r:id="rId193"/>
    <p:sldId id="429" r:id="rId194"/>
    <p:sldId id="430" r:id="rId195"/>
    <p:sldId id="365" r:id="rId196"/>
    <p:sldId id="366" r:id="rId197"/>
    <p:sldId id="367" r:id="rId198"/>
    <p:sldId id="368" r:id="rId199"/>
    <p:sldId id="369" r:id="rId200"/>
    <p:sldId id="370" r:id="rId201"/>
    <p:sldId id="371" r:id="rId202"/>
    <p:sldId id="372" r:id="rId203"/>
    <p:sldId id="373" r:id="rId204"/>
    <p:sldId id="374" r:id="rId205"/>
    <p:sldId id="375" r:id="rId206"/>
    <p:sldId id="376" r:id="rId207"/>
    <p:sldId id="377" r:id="rId208"/>
    <p:sldId id="378" r:id="rId209"/>
    <p:sldId id="379" r:id="rId210"/>
    <p:sldId id="380" r:id="rId211"/>
    <p:sldId id="381" r:id="rId212"/>
    <p:sldId id="382" r:id="rId213"/>
    <p:sldId id="383" r:id="rId214"/>
    <p:sldId id="384" r:id="rId215"/>
    <p:sldId id="385" r:id="rId216"/>
    <p:sldId id="386" r:id="rId217"/>
    <p:sldId id="387" r:id="rId218"/>
    <p:sldId id="256" r:id="rId219"/>
    <p:sldId id="347" r:id="rId220"/>
    <p:sldId id="348" r:id="rId221"/>
    <p:sldId id="349" r:id="rId222"/>
    <p:sldId id="350" r:id="rId223"/>
    <p:sldId id="351" r:id="rId224"/>
    <p:sldId id="337" r:id="rId225"/>
    <p:sldId id="333" r:id="rId226"/>
    <p:sldId id="334" r:id="rId227"/>
    <p:sldId id="335" r:id="rId228"/>
    <p:sldId id="336" r:id="rId229"/>
    <p:sldId id="332" r:id="rId230"/>
    <p:sldId id="327" r:id="rId231"/>
    <p:sldId id="323" r:id="rId232"/>
    <p:sldId id="322" r:id="rId233"/>
    <p:sldId id="324" r:id="rId234"/>
    <p:sldId id="352" r:id="rId235"/>
    <p:sldId id="353" r:id="rId236"/>
    <p:sldId id="343" r:id="rId237"/>
    <p:sldId id="344" r:id="rId238"/>
    <p:sldId id="354" r:id="rId239"/>
    <p:sldId id="355" r:id="rId240"/>
    <p:sldId id="358" r:id="rId241"/>
    <p:sldId id="356" r:id="rId242"/>
    <p:sldId id="357" r:id="rId243"/>
    <p:sldId id="320" r:id="rId244"/>
    <p:sldId id="321" r:id="rId245"/>
    <p:sldId id="331" r:id="rId246"/>
    <p:sldId id="360" r:id="rId247"/>
    <p:sldId id="359" r:id="rId248"/>
    <p:sldId id="361" r:id="rId249"/>
    <p:sldId id="338" r:id="rId250"/>
    <p:sldId id="339" r:id="rId251"/>
    <p:sldId id="340" r:id="rId252"/>
    <p:sldId id="363" r:id="rId253"/>
    <p:sldId id="364" r:id="rId254"/>
    <p:sldId id="362" r:id="rId255"/>
    <p:sldId id="261" r:id="rId256"/>
    <p:sldId id="259" r:id="rId2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948" autoAdjust="0"/>
    <p:restoredTop sz="77448" autoAdjust="0"/>
  </p:normalViewPr>
  <p:slideViewPr>
    <p:cSldViewPr snapToGrid="0" snapToObjects="1">
      <p:cViewPr varScale="1">
        <p:scale>
          <a:sx n="106" d="100"/>
          <a:sy n="106" d="100"/>
        </p:scale>
        <p:origin x="-1504" y="-10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viewProps" Target="viewProps.xml"/><Relationship Id="rId262" Type="http://schemas.openxmlformats.org/officeDocument/2006/relationships/theme" Target="theme/theme1.xml"/><Relationship Id="rId263" Type="http://schemas.openxmlformats.org/officeDocument/2006/relationships/tableStyles" Target="tableStyles.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notesMaster" Target="notesMasters/notesMaster1.xml"/><Relationship Id="rId259" Type="http://schemas.openxmlformats.org/officeDocument/2006/relationships/printerSettings" Target="printerSettings/printerSettings1.bin"/><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E5726C-FCDE-3A46-98FB-80DD6EBE9731}" type="datetimeFigureOut">
              <a:rPr lang="en-US" smtClean="0"/>
              <a:t>4/7/17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A260C-0CA2-4148-9139-A68113E2C766}" type="slidenum">
              <a:rPr lang="en-US" smtClean="0"/>
              <a:t>‹#›</a:t>
            </a:fld>
            <a:endParaRPr lang="en-US"/>
          </a:p>
        </p:txBody>
      </p:sp>
    </p:spTree>
    <p:extLst>
      <p:ext uri="{BB962C8B-B14F-4D97-AF65-F5344CB8AC3E}">
        <p14:creationId xmlns:p14="http://schemas.microsoft.com/office/powerpoint/2010/main" val="340207131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Justice League chapter</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a:t>
            </a:fld>
            <a:endParaRPr lang="en-US"/>
          </a:p>
        </p:txBody>
      </p:sp>
    </p:spTree>
    <p:extLst>
      <p:ext uri="{BB962C8B-B14F-4D97-AF65-F5344CB8AC3E}">
        <p14:creationId xmlns:p14="http://schemas.microsoft.com/office/powerpoint/2010/main" val="1968750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Taladega</a:t>
            </a:r>
            <a:r>
              <a:rPr lang="en-US" dirty="0" smtClean="0"/>
              <a:t> Nights chapter</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24</a:t>
            </a:fld>
            <a:endParaRPr lang="en-US"/>
          </a:p>
        </p:txBody>
      </p:sp>
    </p:spTree>
    <p:extLst>
      <p:ext uri="{BB962C8B-B14F-4D97-AF65-F5344CB8AC3E}">
        <p14:creationId xmlns:p14="http://schemas.microsoft.com/office/powerpoint/2010/main" val="19687507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209</a:t>
            </a:fld>
            <a:endParaRPr lang="en-US"/>
          </a:p>
        </p:txBody>
      </p:sp>
    </p:spTree>
    <p:extLst>
      <p:ext uri="{BB962C8B-B14F-4D97-AF65-F5344CB8AC3E}">
        <p14:creationId xmlns:p14="http://schemas.microsoft.com/office/powerpoint/2010/main" val="31261804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subclass doesn't have a constructor defined,</a:t>
            </a:r>
            <a:r>
              <a:rPr lang="en-US" baseline="0" dirty="0" smtClean="0"/>
              <a:t> JS runtime will call the prototype's constructor on instantiation</a:t>
            </a:r>
          </a:p>
          <a:p>
            <a:r>
              <a:rPr lang="en-US" baseline="0" dirty="0" smtClean="0"/>
              <a:t>If it does (even an empty one), it is called.</a:t>
            </a:r>
          </a:p>
          <a:p>
            <a:endParaRPr lang="en-US" baseline="0" dirty="0" smtClean="0"/>
          </a:p>
          <a:p>
            <a:r>
              <a:rPr lang="en-US" baseline="0" dirty="0" smtClean="0"/>
              <a:t>Weirdly, e gets its own copy of first and last. Not on the prototype. But </a:t>
            </a:r>
            <a:r>
              <a:rPr lang="en-US" baseline="0" dirty="0" err="1" smtClean="0"/>
              <a:t>doStuff</a:t>
            </a:r>
            <a:r>
              <a:rPr lang="en-US" baseline="0" dirty="0" smtClean="0"/>
              <a:t>() is indeed on the prototype. Best of both worlds.</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213</a:t>
            </a:fld>
            <a:endParaRPr lang="en-US"/>
          </a:p>
        </p:txBody>
      </p:sp>
    </p:spTree>
    <p:extLst>
      <p:ext uri="{BB962C8B-B14F-4D97-AF65-F5344CB8AC3E}">
        <p14:creationId xmlns:p14="http://schemas.microsoft.com/office/powerpoint/2010/main" val="60611055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has NONE of these things but they can be faked</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215</a:t>
            </a:fld>
            <a:endParaRPr lang="en-US"/>
          </a:p>
        </p:txBody>
      </p:sp>
    </p:spTree>
    <p:extLst>
      <p:ext uri="{BB962C8B-B14F-4D97-AF65-F5344CB8AC3E}">
        <p14:creationId xmlns:p14="http://schemas.microsoft.com/office/powerpoint/2010/main" val="3683079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pp.</a:t>
            </a:r>
            <a:r>
              <a:rPr lang="en-US" baseline="0" dirty="0" smtClean="0"/>
              <a:t> 29-34</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217</a:t>
            </a:fld>
            <a:endParaRPr lang="en-US"/>
          </a:p>
        </p:txBody>
      </p:sp>
    </p:spTree>
    <p:extLst>
      <p:ext uri="{BB962C8B-B14F-4D97-AF65-F5344CB8AC3E}">
        <p14:creationId xmlns:p14="http://schemas.microsoft.com/office/powerpoint/2010/main" val="1604617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Simpsons</a:t>
            </a:r>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218</a:t>
            </a:fld>
            <a:endParaRPr lang="en-US"/>
          </a:p>
        </p:txBody>
      </p:sp>
    </p:spTree>
    <p:extLst>
      <p:ext uri="{BB962C8B-B14F-4D97-AF65-F5344CB8AC3E}">
        <p14:creationId xmlns:p14="http://schemas.microsoft.com/office/powerpoint/2010/main" val="19687507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8E5E478-5AB7-E142-852A-E444AB40F33C}" type="slidenum">
              <a:rPr lang="en-US"/>
              <a:pPr>
                <a:defRPr/>
              </a:pPr>
              <a:t>219</a:t>
            </a:fld>
            <a:endParaRPr lang="en-US"/>
          </a:p>
        </p:txBody>
      </p:sp>
      <p:sp>
        <p:nvSpPr>
          <p:cNvPr id="317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1747" name="Rectangle 3"/>
          <p:cNvSpPr>
            <a:spLocks noGrp="1" noChangeArrowheads="1"/>
          </p:cNvSpPr>
          <p:nvPr>
            <p:ph type="body" idx="1"/>
          </p:nvPr>
        </p:nvSpPr>
        <p:spPr/>
        <p:txBody>
          <a:bodyPr/>
          <a:lstStyle/>
          <a:p>
            <a:pPr eaLnBrk="1" hangingPunct="1">
              <a:defRPr/>
            </a:pPr>
            <a:r>
              <a:rPr lang="en-US" smtClean="0">
                <a:cs typeface="+mn-cs"/>
              </a:rPr>
              <a:t>Quicker, more precise communication.</a:t>
            </a:r>
          </a:p>
          <a:p>
            <a:pPr eaLnBrk="1" hangingPunct="1">
              <a:defRPr/>
            </a:pPr>
            <a:r>
              <a:rPr lang="en-US" smtClean="0">
                <a:cs typeface="+mn-cs"/>
              </a:rPr>
              <a:t>Higher level of thinking.</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AC909DA-DF88-5B42-A461-029CC01BCAE1}" type="slidenum">
              <a:rPr lang="en-US"/>
              <a:pPr>
                <a:defRPr/>
              </a:pPr>
              <a:t>220</a:t>
            </a:fld>
            <a:endParaRPr lang="en-US"/>
          </a:p>
        </p:txBody>
      </p:sp>
      <p:sp>
        <p:nvSpPr>
          <p:cNvPr id="92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9219" name="Rectangle 3"/>
          <p:cNvSpPr>
            <a:spLocks noGrp="1" noChangeArrowheads="1"/>
          </p:cNvSpPr>
          <p:nvPr>
            <p:ph type="body" idx="1"/>
          </p:nvPr>
        </p:nvSpPr>
        <p:spPr/>
        <p:txBody>
          <a:bodyPr/>
          <a:lstStyle/>
          <a:p>
            <a:pPr eaLnBrk="1" hangingPunct="1">
              <a:defRPr/>
            </a:pPr>
            <a:endParaRPr lang="en-US" smtClean="0">
              <a:cs typeface="+mn-cs"/>
            </a:endParaRPr>
          </a:p>
          <a:p>
            <a:pPr eaLnBrk="1" hangingPunct="1">
              <a:defRPr/>
            </a:pPr>
            <a:r>
              <a:rPr lang="en-US" smtClean="0">
                <a:cs typeface="+mn-cs"/>
              </a:rPr>
              <a:t>Miter joint:  Very simple to make.  Cut at 45 degrees and glue or nail together.  Nearly invisible.  Can</a:t>
            </a:r>
            <a:r>
              <a:rPr lang="ja-JP" altLang="en-US" smtClean="0">
                <a:latin typeface="Arial"/>
                <a:cs typeface="+mn-cs"/>
              </a:rPr>
              <a:t>’</a:t>
            </a:r>
            <a:r>
              <a:rPr lang="en-US" smtClean="0">
                <a:cs typeface="+mn-cs"/>
              </a:rPr>
              <a:t>t be seen.</a:t>
            </a:r>
          </a:p>
          <a:p>
            <a:pPr eaLnBrk="1" hangingPunct="1">
              <a:defRPr/>
            </a:pPr>
            <a:r>
              <a:rPr lang="en-US" smtClean="0">
                <a:cs typeface="+mn-cs"/>
              </a:rPr>
              <a:t>Dovetail: Very complicated to do well.  Many precise cuts on both pieces of wood.  Beautiful, though.  Very, very strong.  In fact, it gets stronger, the harder the pull on it.</a:t>
            </a:r>
          </a:p>
          <a:p>
            <a:pPr eaLnBrk="1" hangingPunct="1">
              <a:defRPr/>
            </a:pPr>
            <a:endParaRPr lang="en-US" smtClean="0">
              <a:cs typeface="+mn-cs"/>
            </a:endParaRPr>
          </a:p>
          <a:p>
            <a:pPr eaLnBrk="1" hangingPunct="1">
              <a:defRPr/>
            </a:pPr>
            <a:endParaRPr lang="en-US" smtClean="0">
              <a:cs typeface="+mn-cs"/>
            </a:endParaRPr>
          </a:p>
          <a:p>
            <a:pPr eaLnBrk="1" hangingPunct="1">
              <a:defRPr/>
            </a:pPr>
            <a:endParaRPr lang="en-US" smtClean="0">
              <a:cs typeface="+mn-c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65FA80C-0B13-9349-88AA-AE2282E05C19}" type="slidenum">
              <a:rPr lang="en-US"/>
              <a:pPr>
                <a:defRPr/>
              </a:pPr>
              <a:t>221</a:t>
            </a:fld>
            <a:endParaRPr lang="en-US"/>
          </a:p>
        </p:txBody>
      </p:sp>
      <p:sp>
        <p:nvSpPr>
          <p:cNvPr id="276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651" name="Rectangle 3"/>
          <p:cNvSpPr>
            <a:spLocks noGrp="1" noChangeArrowheads="1"/>
          </p:cNvSpPr>
          <p:nvPr>
            <p:ph type="body" idx="1"/>
          </p:nvPr>
        </p:nvSpPr>
        <p:spPr/>
        <p:txBody>
          <a:bodyPr/>
          <a:lstStyle/>
          <a:p>
            <a:pPr eaLnBrk="1" hangingPunct="1">
              <a:defRPr/>
            </a:pPr>
            <a:r>
              <a:rPr lang="en-US" smtClean="0">
                <a:cs typeface="+mn-cs"/>
              </a:rPr>
              <a:t>Seen both of these solutions before.  Both work.</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62A81E6-8B61-8B41-96ED-590F07250C93}" type="slidenum">
              <a:rPr lang="en-US"/>
              <a:pPr>
                <a:defRPr/>
              </a:pPr>
              <a:t>223</a:t>
            </a:fld>
            <a:endParaRPr lang="en-US"/>
          </a:p>
        </p:txBody>
      </p:sp>
      <p:sp>
        <p:nvSpPr>
          <p:cNvPr id="399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p:txBody>
          <a:bodyPr/>
          <a:lstStyle/>
          <a:p>
            <a:pPr eaLnBrk="1" hangingPunct="1">
              <a:defRPr/>
            </a:pPr>
            <a:r>
              <a:rPr lang="en-US" smtClean="0">
                <a:cs typeface="+mn-cs"/>
              </a:rPr>
              <a:t>So when we say dovetail vs. miter, we</a:t>
            </a:r>
            <a:r>
              <a:rPr lang="ja-JP" altLang="en-US" smtClean="0">
                <a:latin typeface="Arial"/>
                <a:cs typeface="+mn-cs"/>
              </a:rPr>
              <a:t>’</a:t>
            </a:r>
            <a:r>
              <a:rPr lang="en-US" smtClean="0">
                <a:cs typeface="+mn-cs"/>
              </a:rPr>
              <a:t>re really saying</a:t>
            </a:r>
          </a:p>
          <a:p>
            <a:pPr eaLnBrk="1" hangingPunct="1">
              <a:defRPr/>
            </a:pPr>
            <a:r>
              <a:rPr lang="en-US" smtClean="0">
                <a:cs typeface="+mn-cs"/>
              </a:rPr>
              <a:t>Time-consuming but long-lasting … or … It</a:t>
            </a:r>
            <a:r>
              <a:rPr lang="ja-JP" altLang="en-US" smtClean="0">
                <a:latin typeface="Arial"/>
                <a:cs typeface="+mn-cs"/>
              </a:rPr>
              <a:t>’</a:t>
            </a:r>
            <a:r>
              <a:rPr lang="en-US" smtClean="0">
                <a:cs typeface="+mn-cs"/>
              </a:rPr>
              <a:t>ll break soon but I get home in time to see the game?</a:t>
            </a:r>
          </a:p>
          <a:p>
            <a:pPr eaLnBrk="1" hangingPunct="1">
              <a:defRPr/>
            </a:pPr>
            <a:r>
              <a:rPr lang="en-US" smtClean="0">
                <a:cs typeface="+mn-cs"/>
              </a:rPr>
              <a:t>None of those were actually said, but the carpenters had a conversation at a higher level – a meta-level.</a:t>
            </a:r>
          </a:p>
          <a:p>
            <a:pPr eaLnBrk="1" hangingPunct="1">
              <a:defRPr/>
            </a:pPr>
            <a:endParaRPr lang="en-US" smtClean="0">
              <a:cs typeface="+mn-cs"/>
            </a:endParaRPr>
          </a:p>
          <a:p>
            <a:pPr eaLnBrk="1" hangingPunct="1">
              <a:defRPr/>
            </a:pPr>
            <a:r>
              <a:rPr lang="en-US" smtClean="0">
                <a:cs typeface="+mn-cs"/>
              </a:rPr>
              <a:t>Review the advantages of design patterns:</a:t>
            </a:r>
          </a:p>
          <a:p>
            <a:pPr eaLnBrk="1" hangingPunct="1">
              <a:defRPr/>
            </a:pPr>
            <a:r>
              <a:rPr lang="en-US" smtClean="0">
                <a:cs typeface="+mn-cs"/>
              </a:rPr>
              <a:t>Quick &amp; reliable solution</a:t>
            </a:r>
          </a:p>
          <a:p>
            <a:pPr eaLnBrk="1" hangingPunct="1">
              <a:defRPr/>
            </a:pPr>
            <a:r>
              <a:rPr lang="en-US" smtClean="0">
                <a:cs typeface="+mn-cs"/>
              </a:rPr>
              <a:t>Higher level of thinking</a:t>
            </a:r>
          </a:p>
          <a:p>
            <a:pPr eaLnBrk="1" hangingPunct="1">
              <a:defRPr/>
            </a:pPr>
            <a:r>
              <a:rPr lang="en-US" smtClean="0">
                <a:cs typeface="+mn-cs"/>
              </a:rPr>
              <a:t>Better, more precise communication.</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wouldn't be expected to be able to repeat all of these on a test</a:t>
            </a:r>
          </a:p>
          <a:p>
            <a:r>
              <a:rPr lang="en-US" dirty="0" smtClean="0"/>
              <a:t>Nor even understand them totally</a:t>
            </a:r>
          </a:p>
          <a:p>
            <a:r>
              <a:rPr lang="en-US" dirty="0" smtClean="0"/>
              <a:t>But as you break these down, you start to get a feel for JavaScript patterns and will adapt these to your own use.</a:t>
            </a:r>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224</a:t>
            </a:fld>
            <a:endParaRPr lang="en-US"/>
          </a:p>
        </p:txBody>
      </p:sp>
    </p:spTree>
    <p:extLst>
      <p:ext uri="{BB962C8B-B14F-4D97-AF65-F5344CB8AC3E}">
        <p14:creationId xmlns:p14="http://schemas.microsoft.com/office/powerpoint/2010/main" val="1913958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27</a:t>
            </a:fld>
            <a:endParaRPr lang="en-US"/>
          </a:p>
        </p:txBody>
      </p:sp>
    </p:spTree>
    <p:extLst>
      <p:ext uri="{BB962C8B-B14F-4D97-AF65-F5344CB8AC3E}">
        <p14:creationId xmlns:p14="http://schemas.microsoft.com/office/powerpoint/2010/main" val="5408389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FFT:</a:t>
            </a:r>
            <a:r>
              <a:rPr lang="en-US" baseline="0" dirty="0" smtClean="0"/>
              <a:t> Wait!  How can Car be seen outside the </a:t>
            </a:r>
            <a:r>
              <a:rPr lang="en-US" baseline="0" dirty="0" err="1" smtClean="0"/>
              <a:t>iife</a:t>
            </a:r>
            <a:r>
              <a:rPr lang="en-US" baseline="0" dirty="0" smtClean="0"/>
              <a:t>? ("Car" doesn't have a "</a:t>
            </a:r>
            <a:r>
              <a:rPr lang="en-US" baseline="0" dirty="0" err="1" smtClean="0"/>
              <a:t>var</a:t>
            </a:r>
            <a:r>
              <a:rPr lang="en-US" baseline="0" dirty="0" smtClean="0"/>
              <a:t>" in front of it so it is global).</a:t>
            </a:r>
          </a:p>
          <a:p>
            <a:r>
              <a:rPr lang="en-US" baseline="0" dirty="0" smtClean="0"/>
              <a:t>Note: </a:t>
            </a:r>
            <a:r>
              <a:rPr lang="en-US" baseline="0" dirty="0" err="1" smtClean="0"/>
              <a:t>iffes</a:t>
            </a:r>
            <a:r>
              <a:rPr lang="en-US" baseline="0" dirty="0" smtClean="0"/>
              <a:t> can also be written by removing the </a:t>
            </a:r>
            <a:r>
              <a:rPr lang="en-US" baseline="0" dirty="0" err="1" smtClean="0"/>
              <a:t>parens</a:t>
            </a:r>
            <a:r>
              <a:rPr lang="en-US" baseline="0" dirty="0" smtClean="0"/>
              <a:t> and adding a "+" in front:</a:t>
            </a:r>
          </a:p>
          <a:p>
            <a:r>
              <a:rPr lang="en-US" baseline="0" dirty="0" smtClean="0"/>
              <a:t>+function () { </a:t>
            </a:r>
            <a:r>
              <a:rPr lang="en-US" baseline="0" smtClean="0"/>
              <a:t>Car = .</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230</a:t>
            </a:fld>
            <a:endParaRPr lang="en-US"/>
          </a:p>
        </p:txBody>
      </p:sp>
    </p:spTree>
    <p:extLst>
      <p:ext uri="{BB962C8B-B14F-4D97-AF65-F5344CB8AC3E}">
        <p14:creationId xmlns:p14="http://schemas.microsoft.com/office/powerpoint/2010/main" val="26260975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Commonly used</a:t>
            </a:r>
          </a:p>
          <a:p>
            <a:r>
              <a:rPr lang="en-US" dirty="0" smtClean="0"/>
              <a:t>You'll see it in others' code so we should cover it.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Allows the construction of an object to be changed easily</a:t>
            </a:r>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232</a:t>
            </a:fld>
            <a:endParaRPr lang="en-US"/>
          </a:p>
        </p:txBody>
      </p:sp>
    </p:spTree>
    <p:extLst>
      <p:ext uri="{BB962C8B-B14F-4D97-AF65-F5344CB8AC3E}">
        <p14:creationId xmlns:p14="http://schemas.microsoft.com/office/powerpoint/2010/main" val="528153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233</a:t>
            </a:fld>
            <a:endParaRPr lang="en-US"/>
          </a:p>
        </p:txBody>
      </p:sp>
    </p:spTree>
    <p:extLst>
      <p:ext uri="{BB962C8B-B14F-4D97-AF65-F5344CB8AC3E}">
        <p14:creationId xmlns:p14="http://schemas.microsoft.com/office/powerpoint/2010/main" val="9955940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sure this is a thing.  It is just writing JavaScript</a:t>
            </a:r>
            <a:r>
              <a:rPr lang="en-US" baseline="0" dirty="0" smtClean="0"/>
              <a:t> to look like a class.</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235</a:t>
            </a:fld>
            <a:endParaRPr lang="en-US"/>
          </a:p>
        </p:txBody>
      </p:sp>
    </p:spTree>
    <p:extLst>
      <p:ext uri="{BB962C8B-B14F-4D97-AF65-F5344CB8AC3E}">
        <p14:creationId xmlns:p14="http://schemas.microsoft.com/office/powerpoint/2010/main" val="37221593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a 'class'</a:t>
            </a:r>
            <a:r>
              <a:rPr lang="en-US" baseline="0" dirty="0" smtClean="0"/>
              <a:t> function inside an </a:t>
            </a:r>
            <a:r>
              <a:rPr lang="en-US" baseline="0" dirty="0" err="1" smtClean="0"/>
              <a:t>iffe</a:t>
            </a:r>
            <a:r>
              <a:rPr lang="en-US" baseline="0" dirty="0" smtClean="0"/>
              <a:t>.  </a:t>
            </a:r>
          </a:p>
          <a:p>
            <a:r>
              <a:rPr lang="en-US" baseline="0" dirty="0" smtClean="0"/>
              <a:t>Then we add on properties and methods.</a:t>
            </a:r>
          </a:p>
          <a:p>
            <a:r>
              <a:rPr lang="en-US" baseline="0" dirty="0" smtClean="0"/>
              <a:t>Finally we return that function</a:t>
            </a:r>
          </a:p>
          <a:p>
            <a:r>
              <a:rPr lang="en-US" baseline="0" dirty="0" smtClean="0"/>
              <a:t>It can now be run using 'new'</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236</a:t>
            </a:fld>
            <a:endParaRPr lang="en-US"/>
          </a:p>
        </p:txBody>
      </p:sp>
    </p:spTree>
    <p:extLst>
      <p:ext uri="{BB962C8B-B14F-4D97-AF65-F5344CB8AC3E}">
        <p14:creationId xmlns:p14="http://schemas.microsoft.com/office/powerpoint/2010/main" val="36849367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just identify all the properties that are common to all instances and move them to the prototype.</a:t>
            </a:r>
          </a:p>
          <a:p>
            <a:r>
              <a:rPr lang="en-US" dirty="0" smtClean="0"/>
              <a:t>When there's just one copy, it saves on memory.</a:t>
            </a:r>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239</a:t>
            </a:fld>
            <a:endParaRPr lang="en-US"/>
          </a:p>
        </p:txBody>
      </p:sp>
    </p:spTree>
    <p:extLst>
      <p:ext uri="{BB962C8B-B14F-4D97-AF65-F5344CB8AC3E}">
        <p14:creationId xmlns:p14="http://schemas.microsoft.com/office/powerpoint/2010/main" val="844769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242</a:t>
            </a:fld>
            <a:endParaRPr lang="en-US"/>
          </a:p>
        </p:txBody>
      </p:sp>
    </p:spTree>
    <p:extLst>
      <p:ext uri="{BB962C8B-B14F-4D97-AF65-F5344CB8AC3E}">
        <p14:creationId xmlns:p14="http://schemas.microsoft.com/office/powerpoint/2010/main" val="10786573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coined</a:t>
            </a:r>
            <a:r>
              <a:rPr lang="en-US" baseline="0" dirty="0" smtClean="0"/>
              <a:t> by </a:t>
            </a:r>
            <a:r>
              <a:rPr lang="en-US" baseline="0" dirty="0" err="1" smtClean="0"/>
              <a:t>Crockford</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52A260C-0CA2-4148-9139-A68113E2C766}" type="slidenum">
              <a:rPr lang="en-US" smtClean="0"/>
              <a:t>244</a:t>
            </a:fld>
            <a:endParaRPr lang="en-US"/>
          </a:p>
        </p:txBody>
      </p:sp>
    </p:spTree>
    <p:extLst>
      <p:ext uri="{BB962C8B-B14F-4D97-AF65-F5344CB8AC3E}">
        <p14:creationId xmlns:p14="http://schemas.microsoft.com/office/powerpoint/2010/main" val="352278263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//Note that </a:t>
            </a:r>
            <a:r>
              <a:rPr lang="en-US" dirty="0" err="1" smtClean="0">
                <a:latin typeface="Courier"/>
                <a:cs typeface="Courier"/>
              </a:rPr>
              <a:t>createWorker</a:t>
            </a:r>
            <a:r>
              <a:rPr lang="en-US" dirty="0" smtClean="0">
                <a:latin typeface="Courier"/>
                <a:cs typeface="Courier"/>
              </a:rPr>
              <a:t> and t1 are now closures b/c of </a:t>
            </a:r>
            <a:r>
              <a:rPr lang="en-US" dirty="0" err="1" smtClean="0">
                <a:latin typeface="Courier"/>
                <a:cs typeface="Courier"/>
              </a:rPr>
              <a:t>workCount</a:t>
            </a:r>
            <a:r>
              <a:rPr lang="en-US" dirty="0" smtClean="0">
                <a:latin typeface="Courier"/>
                <a:cs typeface="Courier"/>
              </a:rPr>
              <a:t>.</a:t>
            </a:r>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245</a:t>
            </a:fld>
            <a:endParaRPr lang="en-US"/>
          </a:p>
        </p:txBody>
      </p:sp>
    </p:spTree>
    <p:extLst>
      <p:ext uri="{BB962C8B-B14F-4D97-AF65-F5344CB8AC3E}">
        <p14:creationId xmlns:p14="http://schemas.microsoft.com/office/powerpoint/2010/main" val="321950654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this and the </a:t>
            </a:r>
            <a:r>
              <a:rPr lang="en-US" dirty="0" err="1" smtClean="0"/>
              <a:t>revelaing</a:t>
            </a:r>
            <a:r>
              <a:rPr lang="en-US" dirty="0" smtClean="0"/>
              <a:t> object pattern should be moved BEFORE the prototype pattern.  Always keep the module pattern after the revealing </a:t>
            </a:r>
            <a:r>
              <a:rPr lang="en-US" smtClean="0"/>
              <a:t>object</a:t>
            </a:r>
            <a:r>
              <a:rPr lang="en-US" baseline="0" smtClean="0"/>
              <a:t> pattern.</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246</a:t>
            </a:fld>
            <a:endParaRPr lang="en-US"/>
          </a:p>
        </p:txBody>
      </p:sp>
    </p:spTree>
    <p:extLst>
      <p:ext uri="{BB962C8B-B14F-4D97-AF65-F5344CB8AC3E}">
        <p14:creationId xmlns:p14="http://schemas.microsoft.com/office/powerpoint/2010/main" val="1700495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looks like a person object</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29</a:t>
            </a:fld>
            <a:endParaRPr lang="en-US"/>
          </a:p>
        </p:txBody>
      </p:sp>
    </p:spTree>
    <p:extLst>
      <p:ext uri="{BB962C8B-B14F-4D97-AF65-F5344CB8AC3E}">
        <p14:creationId xmlns:p14="http://schemas.microsoft.com/office/powerpoint/2010/main" val="166958926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urier"/>
                <a:cs typeface="Courier"/>
              </a:rPr>
              <a:t>//Note that </a:t>
            </a:r>
            <a:r>
              <a:rPr lang="en-US" dirty="0" err="1" smtClean="0">
                <a:latin typeface="Courier"/>
                <a:cs typeface="Courier"/>
              </a:rPr>
              <a:t>createWorker</a:t>
            </a:r>
            <a:r>
              <a:rPr lang="en-US" dirty="0" smtClean="0">
                <a:latin typeface="Courier"/>
                <a:cs typeface="Courier"/>
              </a:rPr>
              <a:t> and t1 are now closures b/c of </a:t>
            </a:r>
            <a:r>
              <a:rPr lang="en-US" dirty="0" err="1" smtClean="0">
                <a:latin typeface="Courier"/>
                <a:cs typeface="Courier"/>
              </a:rPr>
              <a:t>workCount</a:t>
            </a:r>
            <a:r>
              <a:rPr lang="en-US" dirty="0" smtClean="0">
                <a:latin typeface="Courier"/>
                <a:cs typeface="Courier"/>
              </a:rPr>
              <a:t>.</a:t>
            </a:r>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248</a:t>
            </a:fld>
            <a:endParaRPr lang="en-US"/>
          </a:p>
        </p:txBody>
      </p:sp>
    </p:spTree>
    <p:extLst>
      <p:ext uri="{BB962C8B-B14F-4D97-AF65-F5344CB8AC3E}">
        <p14:creationId xmlns:p14="http://schemas.microsoft.com/office/powerpoint/2010/main" val="321950654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Merely an IIFE with a passed-in namespace</a:t>
            </a:r>
            <a:endParaRPr lang="en-US" dirty="0" smtClean="0"/>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250</a:t>
            </a:fld>
            <a:endParaRPr lang="en-US"/>
          </a:p>
        </p:txBody>
      </p:sp>
    </p:spTree>
    <p:extLst>
      <p:ext uri="{BB962C8B-B14F-4D97-AF65-F5344CB8AC3E}">
        <p14:creationId xmlns:p14="http://schemas.microsoft.com/office/powerpoint/2010/main" val="20578746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256</a:t>
            </a:fld>
            <a:endParaRPr lang="en-US"/>
          </a:p>
        </p:txBody>
      </p:sp>
    </p:spTree>
    <p:extLst>
      <p:ext uri="{BB962C8B-B14F-4D97-AF65-F5344CB8AC3E}">
        <p14:creationId xmlns:p14="http://schemas.microsoft.com/office/powerpoint/2010/main" val="160461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30</a:t>
            </a:fld>
            <a:endParaRPr lang="en-US"/>
          </a:p>
        </p:txBody>
      </p:sp>
    </p:spTree>
    <p:extLst>
      <p:ext uri="{BB962C8B-B14F-4D97-AF65-F5344CB8AC3E}">
        <p14:creationId xmlns:p14="http://schemas.microsoft.com/office/powerpoint/2010/main" val="2704838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 isn't that exactly what XML is for?</a:t>
            </a:r>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31</a:t>
            </a:fld>
            <a:endParaRPr lang="en-US"/>
          </a:p>
        </p:txBody>
      </p:sp>
    </p:spTree>
    <p:extLst>
      <p:ext uri="{BB962C8B-B14F-4D97-AF65-F5344CB8AC3E}">
        <p14:creationId xmlns:p14="http://schemas.microsoft.com/office/powerpoint/2010/main" val="3243715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a:t>
            </a:r>
            <a:r>
              <a:rPr lang="en-US" baseline="0" dirty="0" smtClean="0"/>
              <a:t> larger!</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32</a:t>
            </a:fld>
            <a:endParaRPr lang="en-US"/>
          </a:p>
        </p:txBody>
      </p:sp>
    </p:spTree>
    <p:extLst>
      <p:ext uri="{BB962C8B-B14F-4D97-AF65-F5344CB8AC3E}">
        <p14:creationId xmlns:p14="http://schemas.microsoft.com/office/powerpoint/2010/main" val="211785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33</a:t>
            </a:fld>
            <a:endParaRPr lang="en-US"/>
          </a:p>
        </p:txBody>
      </p:sp>
    </p:spTree>
    <p:extLst>
      <p:ext uri="{BB962C8B-B14F-4D97-AF65-F5344CB8AC3E}">
        <p14:creationId xmlns:p14="http://schemas.microsoft.com/office/powerpoint/2010/main" val="1499812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 string isn't in JSON format, it throws. </a:t>
            </a:r>
            <a:r>
              <a:rPr lang="en-US" baseline="0" smtClean="0"/>
              <a:t>Hard stop.</a:t>
            </a:r>
            <a:endParaRPr lang="en-US"/>
          </a:p>
        </p:txBody>
      </p:sp>
      <p:sp>
        <p:nvSpPr>
          <p:cNvPr id="4" name="Slide Number Placeholder 3"/>
          <p:cNvSpPr>
            <a:spLocks noGrp="1"/>
          </p:cNvSpPr>
          <p:nvPr>
            <p:ph type="sldNum" sz="quarter" idx="10"/>
          </p:nvPr>
        </p:nvSpPr>
        <p:spPr/>
        <p:txBody>
          <a:bodyPr/>
          <a:lstStyle/>
          <a:p>
            <a:fld id="{652A260C-0CA2-4148-9139-A68113E2C766}" type="slidenum">
              <a:rPr lang="en-US" smtClean="0"/>
              <a:t>37</a:t>
            </a:fld>
            <a:endParaRPr lang="en-US"/>
          </a:p>
        </p:txBody>
      </p:sp>
    </p:spTree>
    <p:extLst>
      <p:ext uri="{BB962C8B-B14F-4D97-AF65-F5344CB8AC3E}">
        <p14:creationId xmlns:p14="http://schemas.microsoft.com/office/powerpoint/2010/main" val="1141737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Breaking </a:t>
            </a:r>
            <a:r>
              <a:rPr lang="en-US" baseline="0" smtClean="0"/>
              <a:t>Bad Chapter</a:t>
            </a:r>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42</a:t>
            </a:fld>
            <a:endParaRPr lang="en-US"/>
          </a:p>
        </p:txBody>
      </p:sp>
    </p:spTree>
    <p:extLst>
      <p:ext uri="{BB962C8B-B14F-4D97-AF65-F5344CB8AC3E}">
        <p14:creationId xmlns:p14="http://schemas.microsoft.com/office/powerpoint/2010/main" val="320246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 to add</a:t>
            </a:r>
          </a:p>
          <a:p>
            <a:r>
              <a:rPr lang="en-US" dirty="0" smtClean="0"/>
              <a:t>optional parameters</a:t>
            </a:r>
          </a:p>
        </p:txBody>
      </p:sp>
      <p:sp>
        <p:nvSpPr>
          <p:cNvPr id="4" name="Slide Number Placeholder 3"/>
          <p:cNvSpPr>
            <a:spLocks noGrp="1"/>
          </p:cNvSpPr>
          <p:nvPr>
            <p:ph type="sldNum" sz="quarter" idx="10"/>
          </p:nvPr>
        </p:nvSpPr>
        <p:spPr/>
        <p:txBody>
          <a:bodyPr/>
          <a:lstStyle/>
          <a:p>
            <a:fld id="{EBD6C074-DE71-7E4A-AD0D-20F65C37749B}" type="slidenum">
              <a:rPr lang="en-US" smtClean="0"/>
              <a:t>43</a:t>
            </a:fld>
            <a:endParaRPr lang="en-US"/>
          </a:p>
        </p:txBody>
      </p:sp>
    </p:spTree>
    <p:extLst>
      <p:ext uri="{BB962C8B-B14F-4D97-AF65-F5344CB8AC3E}">
        <p14:creationId xmlns:p14="http://schemas.microsoft.com/office/powerpoint/2010/main" val="3583203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 comprehensive list</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a:t>
            </a:fld>
            <a:endParaRPr lang="en-US"/>
          </a:p>
        </p:txBody>
      </p:sp>
    </p:spTree>
    <p:extLst>
      <p:ext uri="{BB962C8B-B14F-4D97-AF65-F5344CB8AC3E}">
        <p14:creationId xmlns:p14="http://schemas.microsoft.com/office/powerpoint/2010/main" val="2177911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add variables</a:t>
            </a:r>
            <a:r>
              <a:rPr lang="en-US" baseline="0" dirty="0" smtClean="0"/>
              <a:t> to the global object  (like </a:t>
            </a:r>
            <a:r>
              <a:rPr lang="en-US" baseline="0" dirty="0" err="1" smtClean="0"/>
              <a:t>this.foo</a:t>
            </a:r>
            <a:r>
              <a:rPr lang="en-US" baseline="0" dirty="0" smtClean="0"/>
              <a:t>="</a:t>
            </a:r>
            <a:r>
              <a:rPr lang="en-US" baseline="0" smtClean="0"/>
              <a:t>10")</a:t>
            </a:r>
            <a:endParaRPr lang="en-US"/>
          </a:p>
        </p:txBody>
      </p:sp>
      <p:sp>
        <p:nvSpPr>
          <p:cNvPr id="4" name="Slide Number Placeholder 3"/>
          <p:cNvSpPr>
            <a:spLocks noGrp="1"/>
          </p:cNvSpPr>
          <p:nvPr>
            <p:ph type="sldNum" sz="quarter" idx="10"/>
          </p:nvPr>
        </p:nvSpPr>
        <p:spPr/>
        <p:txBody>
          <a:bodyPr/>
          <a:lstStyle/>
          <a:p>
            <a:fld id="{EBD6C074-DE71-7E4A-AD0D-20F65C37749B}" type="slidenum">
              <a:rPr lang="en-US" smtClean="0"/>
              <a:t>46</a:t>
            </a:fld>
            <a:endParaRPr lang="en-US"/>
          </a:p>
        </p:txBody>
      </p:sp>
    </p:spTree>
    <p:extLst>
      <p:ext uri="{BB962C8B-B14F-4D97-AF65-F5344CB8AC3E}">
        <p14:creationId xmlns:p14="http://schemas.microsoft.com/office/powerpoint/2010/main" val="3542847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add variables</a:t>
            </a:r>
            <a:r>
              <a:rPr lang="en-US" baseline="0" dirty="0" smtClean="0"/>
              <a:t> to the global object  (like </a:t>
            </a:r>
            <a:r>
              <a:rPr lang="en-US" baseline="0" dirty="0" err="1" smtClean="0"/>
              <a:t>this.foo</a:t>
            </a:r>
            <a:r>
              <a:rPr lang="en-US" baseline="0" dirty="0" smtClean="0"/>
              <a:t>="</a:t>
            </a:r>
            <a:r>
              <a:rPr lang="en-US" baseline="0" smtClean="0"/>
              <a:t>10")</a:t>
            </a:r>
            <a:endParaRPr lang="en-US"/>
          </a:p>
        </p:txBody>
      </p:sp>
      <p:sp>
        <p:nvSpPr>
          <p:cNvPr id="4" name="Slide Number Placeholder 3"/>
          <p:cNvSpPr>
            <a:spLocks noGrp="1"/>
          </p:cNvSpPr>
          <p:nvPr>
            <p:ph type="sldNum" sz="quarter" idx="10"/>
          </p:nvPr>
        </p:nvSpPr>
        <p:spPr/>
        <p:txBody>
          <a:bodyPr/>
          <a:lstStyle/>
          <a:p>
            <a:fld id="{EBD6C074-DE71-7E4A-AD0D-20F65C37749B}" type="slidenum">
              <a:rPr lang="en-US" smtClean="0"/>
              <a:t>47</a:t>
            </a:fld>
            <a:endParaRPr lang="en-US"/>
          </a:p>
        </p:txBody>
      </p:sp>
    </p:spTree>
    <p:extLst>
      <p:ext uri="{BB962C8B-B14F-4D97-AF65-F5344CB8AC3E}">
        <p14:creationId xmlns:p14="http://schemas.microsoft.com/office/powerpoint/2010/main" val="3542847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48</a:t>
            </a:fld>
            <a:endParaRPr lang="en-US"/>
          </a:p>
        </p:txBody>
      </p:sp>
    </p:spTree>
    <p:extLst>
      <p:ext uri="{BB962C8B-B14F-4D97-AF65-F5344CB8AC3E}">
        <p14:creationId xmlns:p14="http://schemas.microsoft.com/office/powerpoint/2010/main" val="3365298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there are other things as well.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50</a:t>
            </a:fld>
            <a:endParaRPr lang="en-US"/>
          </a:p>
        </p:txBody>
      </p:sp>
    </p:spTree>
    <p:extLst>
      <p:ext uri="{BB962C8B-B14F-4D97-AF65-F5344CB8AC3E}">
        <p14:creationId xmlns:p14="http://schemas.microsoft.com/office/powerpoint/2010/main" val="4235570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there are other things as well.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51</a:t>
            </a:fld>
            <a:endParaRPr lang="en-US"/>
          </a:p>
        </p:txBody>
      </p:sp>
    </p:spTree>
    <p:extLst>
      <p:ext uri="{BB962C8B-B14F-4D97-AF65-F5344CB8AC3E}">
        <p14:creationId xmlns:p14="http://schemas.microsoft.com/office/powerpoint/2010/main" val="4235570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Considered harmful ... users</a:t>
            </a:r>
            <a:r>
              <a:rPr lang="en-US" baseline="0" dirty="0" smtClean="0"/>
              <a:t> of the function don't know how to call it without </a:t>
            </a:r>
            <a:r>
              <a:rPr lang="en-US" baseline="0" smtClean="0"/>
              <a:t>reading comments.</a:t>
            </a:r>
          </a:p>
          <a:p>
            <a:endParaRPr lang="en-US"/>
          </a:p>
        </p:txBody>
      </p:sp>
      <p:sp>
        <p:nvSpPr>
          <p:cNvPr id="4" name="Slide Number Placeholder 3"/>
          <p:cNvSpPr>
            <a:spLocks noGrp="1"/>
          </p:cNvSpPr>
          <p:nvPr>
            <p:ph type="sldNum" sz="quarter" idx="10"/>
          </p:nvPr>
        </p:nvSpPr>
        <p:spPr/>
        <p:txBody>
          <a:bodyPr/>
          <a:lstStyle/>
          <a:p>
            <a:fld id="{A604D18F-9C7C-654C-AD4D-5739AE9B551B}" type="slidenum">
              <a:rPr lang="en-US" smtClean="0"/>
              <a:t>55</a:t>
            </a:fld>
            <a:endParaRPr lang="en-US"/>
          </a:p>
        </p:txBody>
      </p:sp>
    </p:spTree>
    <p:extLst>
      <p:ext uri="{BB962C8B-B14F-4D97-AF65-F5344CB8AC3E}">
        <p14:creationId xmlns:p14="http://schemas.microsoft.com/office/powerpoint/2010/main" val="3648355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B.  If the user enters "Albuquerque",</a:t>
            </a:r>
            <a:r>
              <a:rPr lang="en-US" baseline="0" dirty="0" smtClean="0"/>
              <a:t> it'll be 10.  Otherwise, x is undefined.</a:t>
            </a:r>
          </a:p>
          <a:p>
            <a:endParaRPr lang="en-US" baseline="0" dirty="0" smtClean="0"/>
          </a:p>
          <a:p>
            <a:r>
              <a:rPr lang="en-US" baseline="0" dirty="0" smtClean="0"/>
              <a:t>The point is that JavaScript doesn't honor block scope.</a:t>
            </a:r>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59</a:t>
            </a:fld>
            <a:endParaRPr lang="en-US"/>
          </a:p>
        </p:txBody>
      </p:sp>
    </p:spTree>
    <p:extLst>
      <p:ext uri="{BB962C8B-B14F-4D97-AF65-F5344CB8AC3E}">
        <p14:creationId xmlns:p14="http://schemas.microsoft.com/office/powerpoint/2010/main" val="2180813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Declares and initializes variables within a function.</a:t>
            </a:r>
          </a:p>
          <a:p>
            <a:r>
              <a:rPr lang="en-US" dirty="0" smtClean="0"/>
              <a:t>Declaration gets </a:t>
            </a:r>
            <a:r>
              <a:rPr lang="en-US" i="1" dirty="0" smtClean="0"/>
              <a:t>hoisted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initialization turns into an ordinary assignment;</a:t>
            </a:r>
          </a:p>
          <a:p>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60</a:t>
            </a:fld>
            <a:endParaRPr lang="en-US"/>
          </a:p>
        </p:txBody>
      </p:sp>
    </p:spTree>
    <p:extLst>
      <p:ext uri="{BB962C8B-B14F-4D97-AF65-F5344CB8AC3E}">
        <p14:creationId xmlns:p14="http://schemas.microsoft.com/office/powerpoint/2010/main" val="40885468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Covered</a:t>
            </a:r>
            <a:r>
              <a:rPr lang="en-US" baseline="0" dirty="0" smtClean="0"/>
              <a:t> very well in Chapter 4 of JavaScript: The Good Parts</a:t>
            </a:r>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71</a:t>
            </a:fld>
            <a:endParaRPr lang="en-US"/>
          </a:p>
        </p:txBody>
      </p:sp>
    </p:spTree>
    <p:extLst>
      <p:ext uri="{BB962C8B-B14F-4D97-AF65-F5344CB8AC3E}">
        <p14:creationId xmlns:p14="http://schemas.microsoft.com/office/powerpoint/2010/main" val="33121039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reduce is ES2015 to iterate over an array and run a process on each.</a:t>
            </a:r>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73</a:t>
            </a:fld>
            <a:endParaRPr lang="en-US"/>
          </a:p>
        </p:txBody>
      </p:sp>
    </p:spTree>
    <p:extLst>
      <p:ext uri="{BB962C8B-B14F-4D97-AF65-F5344CB8AC3E}">
        <p14:creationId xmlns:p14="http://schemas.microsoft.com/office/powerpoint/2010/main" val="42537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4</a:t>
            </a:fld>
            <a:endParaRPr lang="en-US"/>
          </a:p>
        </p:txBody>
      </p:sp>
    </p:spTree>
    <p:extLst>
      <p:ext uri="{BB962C8B-B14F-4D97-AF65-F5344CB8AC3E}">
        <p14:creationId xmlns:p14="http://schemas.microsoft.com/office/powerpoint/2010/main" val="4201268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Mnemonic ...</a:t>
            </a:r>
          </a:p>
          <a:p>
            <a:r>
              <a:rPr lang="en-US" dirty="0" smtClean="0"/>
              <a:t>Call -&gt; "C" -&gt; commas</a:t>
            </a:r>
          </a:p>
          <a:p>
            <a:r>
              <a:rPr lang="en-US" dirty="0" smtClean="0"/>
              <a:t>Apply -&gt; "A" -&gt; array</a:t>
            </a:r>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75</a:t>
            </a:fld>
            <a:endParaRPr lang="en-US"/>
          </a:p>
        </p:txBody>
      </p:sp>
    </p:spTree>
    <p:extLst>
      <p:ext uri="{BB962C8B-B14F-4D97-AF65-F5344CB8AC3E}">
        <p14:creationId xmlns:p14="http://schemas.microsoft.com/office/powerpoint/2010/main" val="2115134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Warning! If 'use strict';, then this is undefined.</a:t>
            </a:r>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76</a:t>
            </a:fld>
            <a:endParaRPr lang="en-US"/>
          </a:p>
        </p:txBody>
      </p:sp>
    </p:spTree>
    <p:extLst>
      <p:ext uri="{BB962C8B-B14F-4D97-AF65-F5344CB8AC3E}">
        <p14:creationId xmlns:p14="http://schemas.microsoft.com/office/powerpoint/2010/main" val="3896543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77</a:t>
            </a:fld>
            <a:endParaRPr lang="en-US"/>
          </a:p>
        </p:txBody>
      </p:sp>
    </p:spTree>
    <p:extLst>
      <p:ext uri="{BB962C8B-B14F-4D97-AF65-F5344CB8AC3E}">
        <p14:creationId xmlns:p14="http://schemas.microsoft.com/office/powerpoint/2010/main" val="3757238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Included</a:t>
            </a:r>
            <a:r>
              <a:rPr lang="en-US" baseline="0" dirty="0" smtClean="0"/>
              <a:t> here because bind() is often confused with call()/apply().</a:t>
            </a:r>
            <a:endParaRPr lang="en-US" dirty="0"/>
          </a:p>
        </p:txBody>
      </p:sp>
      <p:sp>
        <p:nvSpPr>
          <p:cNvPr id="4" name="Slide Number Placeholder 3"/>
          <p:cNvSpPr>
            <a:spLocks noGrp="1"/>
          </p:cNvSpPr>
          <p:nvPr>
            <p:ph type="sldNum" sz="quarter" idx="10"/>
          </p:nvPr>
        </p:nvSpPr>
        <p:spPr/>
        <p:txBody>
          <a:bodyPr/>
          <a:lstStyle/>
          <a:p>
            <a:fld id="{EBD6C074-DE71-7E4A-AD0D-20F65C37749B}" type="slidenum">
              <a:rPr lang="en-US" smtClean="0"/>
              <a:t>83</a:t>
            </a:fld>
            <a:endParaRPr lang="en-US"/>
          </a:p>
        </p:txBody>
      </p:sp>
    </p:spTree>
    <p:extLst>
      <p:ext uri="{BB962C8B-B14F-4D97-AF65-F5344CB8AC3E}">
        <p14:creationId xmlns:p14="http://schemas.microsoft.com/office/powerpoint/2010/main" val="2619317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 Wars chapter</a:t>
            </a:r>
            <a:endParaRPr lang="en-US" dirty="0"/>
          </a:p>
        </p:txBody>
      </p:sp>
      <p:sp>
        <p:nvSpPr>
          <p:cNvPr id="4" name="Slide Number Placeholder 3"/>
          <p:cNvSpPr>
            <a:spLocks noGrp="1"/>
          </p:cNvSpPr>
          <p:nvPr>
            <p:ph type="sldNum" sz="quarter" idx="10"/>
          </p:nvPr>
        </p:nvSpPr>
        <p:spPr/>
        <p:txBody>
          <a:bodyPr/>
          <a:lstStyle/>
          <a:p>
            <a:fld id="{4B74A97B-7EDA-8A4F-BE79-40FAF972F42B}" type="slidenum">
              <a:rPr lang="en-US" smtClean="0"/>
              <a:t>92</a:t>
            </a:fld>
            <a:endParaRPr lang="en-US"/>
          </a:p>
        </p:txBody>
      </p:sp>
    </p:spTree>
    <p:extLst>
      <p:ext uri="{BB962C8B-B14F-4D97-AF65-F5344CB8AC3E}">
        <p14:creationId xmlns:p14="http://schemas.microsoft.com/office/powerpoint/2010/main" val="3680772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can focus on only that one thing</a:t>
            </a:r>
          </a:p>
          <a:p>
            <a:r>
              <a:rPr lang="en-US" dirty="0" smtClean="0"/>
              <a:t>If anything goes wrong, you know where</a:t>
            </a:r>
            <a:r>
              <a:rPr lang="en-US" baseline="0" dirty="0" smtClean="0"/>
              <a:t> the problem is</a:t>
            </a:r>
          </a:p>
          <a:p>
            <a:endParaRPr lang="en-US" dirty="0"/>
          </a:p>
        </p:txBody>
      </p:sp>
      <p:sp>
        <p:nvSpPr>
          <p:cNvPr id="4" name="Slide Number Placeholder 3"/>
          <p:cNvSpPr>
            <a:spLocks noGrp="1"/>
          </p:cNvSpPr>
          <p:nvPr>
            <p:ph type="sldNum" sz="quarter" idx="10"/>
          </p:nvPr>
        </p:nvSpPr>
        <p:spPr/>
        <p:txBody>
          <a:bodyPr/>
          <a:lstStyle/>
          <a:p>
            <a:fld id="{8C54AFD7-2E4F-AC49-8631-18F74035DF97}" type="slidenum">
              <a:rPr lang="en-US" smtClean="0"/>
              <a:t>94</a:t>
            </a:fld>
            <a:endParaRPr lang="en-US"/>
          </a:p>
        </p:txBody>
      </p:sp>
    </p:spTree>
    <p:extLst>
      <p:ext uri="{BB962C8B-B14F-4D97-AF65-F5344CB8AC3E}">
        <p14:creationId xmlns:p14="http://schemas.microsoft.com/office/powerpoint/2010/main" val="2908768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lose focus</a:t>
            </a:r>
            <a:r>
              <a:rPr lang="en-US" baseline="0" dirty="0" smtClean="0"/>
              <a:t> as a tester</a:t>
            </a:r>
            <a:endParaRPr lang="en-US" dirty="0" smtClean="0"/>
          </a:p>
          <a:p>
            <a:r>
              <a:rPr lang="en-US" dirty="0" smtClean="0"/>
              <a:t>No crossing boundaries </a:t>
            </a:r>
          </a:p>
          <a:p>
            <a:r>
              <a:rPr lang="en-US" dirty="0" smtClean="0"/>
              <a:t>If you can't</a:t>
            </a:r>
            <a:r>
              <a:rPr lang="en-US" baseline="0" dirty="0" smtClean="0"/>
              <a:t> get a test down to one thing, you've probably violated SRP. All future tests will be brittle and confusing</a:t>
            </a:r>
            <a:endParaRPr lang="en-US" dirty="0"/>
          </a:p>
        </p:txBody>
      </p:sp>
      <p:sp>
        <p:nvSpPr>
          <p:cNvPr id="4" name="Slide Number Placeholder 3"/>
          <p:cNvSpPr>
            <a:spLocks noGrp="1"/>
          </p:cNvSpPr>
          <p:nvPr>
            <p:ph type="sldNum" sz="quarter" idx="10"/>
          </p:nvPr>
        </p:nvSpPr>
        <p:spPr/>
        <p:txBody>
          <a:bodyPr/>
          <a:lstStyle/>
          <a:p>
            <a:fld id="{8C54AFD7-2E4F-AC49-8631-18F74035DF97}" type="slidenum">
              <a:rPr lang="en-US" smtClean="0"/>
              <a:t>95</a:t>
            </a:fld>
            <a:endParaRPr lang="en-US"/>
          </a:p>
        </p:txBody>
      </p:sp>
    </p:spTree>
    <p:extLst>
      <p:ext uri="{BB962C8B-B14F-4D97-AF65-F5344CB8AC3E}">
        <p14:creationId xmlns:p14="http://schemas.microsoft.com/office/powerpoint/2010/main" val="99017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
            </a:r>
            <a:r>
              <a:rPr lang="en-US" baseline="0" dirty="0" smtClean="0"/>
              <a:t> </a:t>
            </a:r>
            <a:r>
              <a:rPr lang="en-US" baseline="0" smtClean="0"/>
              <a:t>9 - 10</a:t>
            </a:r>
            <a:endParaRPr lang="en-US" dirty="0"/>
          </a:p>
        </p:txBody>
      </p:sp>
      <p:sp>
        <p:nvSpPr>
          <p:cNvPr id="4" name="Slide Number Placeholder 3"/>
          <p:cNvSpPr>
            <a:spLocks noGrp="1"/>
          </p:cNvSpPr>
          <p:nvPr>
            <p:ph type="sldNum" sz="quarter" idx="10"/>
          </p:nvPr>
        </p:nvSpPr>
        <p:spPr/>
        <p:txBody>
          <a:bodyPr/>
          <a:lstStyle/>
          <a:p>
            <a:fld id="{A4810A32-0A8C-C240-B463-71D63EB55E79}" type="slidenum">
              <a:rPr lang="en-US" smtClean="0"/>
              <a:t>96</a:t>
            </a:fld>
            <a:endParaRPr lang="en-US"/>
          </a:p>
        </p:txBody>
      </p:sp>
    </p:spTree>
    <p:extLst>
      <p:ext uri="{BB962C8B-B14F-4D97-AF65-F5344CB8AC3E}">
        <p14:creationId xmlns:p14="http://schemas.microsoft.com/office/powerpoint/2010/main" val="1216195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75</a:t>
            </a:r>
          </a:p>
          <a:p>
            <a:r>
              <a:rPr lang="en-US" dirty="0" smtClean="0"/>
              <a:t>In TDD, you write the tests before you even write the code</a:t>
            </a:r>
          </a:p>
          <a:p>
            <a:r>
              <a:rPr lang="en-US" dirty="0" smtClean="0"/>
              <a:t>As you're writing tests, you discover other parts of</a:t>
            </a:r>
            <a:r>
              <a:rPr lang="en-US" baseline="0" dirty="0" smtClean="0"/>
              <a:t> the system that need to be written … especially at first. Requirements-driven and test-driven</a:t>
            </a:r>
            <a:endParaRPr lang="en-US" dirty="0"/>
          </a:p>
        </p:txBody>
      </p:sp>
      <p:sp>
        <p:nvSpPr>
          <p:cNvPr id="4" name="Slide Number Placeholder 3"/>
          <p:cNvSpPr>
            <a:spLocks noGrp="1"/>
          </p:cNvSpPr>
          <p:nvPr>
            <p:ph type="sldNum" sz="quarter" idx="10"/>
          </p:nvPr>
        </p:nvSpPr>
        <p:spPr/>
        <p:txBody>
          <a:bodyPr/>
          <a:lstStyle/>
          <a:p>
            <a:fld id="{738AC311-1492-DF40-A083-1C263B4D52A5}" type="slidenum">
              <a:rPr lang="en-US" smtClean="0"/>
              <a:t>97</a:t>
            </a:fld>
            <a:endParaRPr lang="en-US"/>
          </a:p>
        </p:txBody>
      </p:sp>
    </p:spTree>
    <p:extLst>
      <p:ext uri="{BB962C8B-B14F-4D97-AF65-F5344CB8AC3E}">
        <p14:creationId xmlns:p14="http://schemas.microsoft.com/office/powerpoint/2010/main" val="3113490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benefits of Unit testing are:</a:t>
            </a:r>
          </a:p>
          <a:p>
            <a:r>
              <a:rPr lang="en-US" dirty="0" smtClean="0"/>
              <a:t>Fewer errors</a:t>
            </a:r>
          </a:p>
          <a:p>
            <a:r>
              <a:rPr lang="en-US" dirty="0" smtClean="0"/>
              <a:t>Better designed</a:t>
            </a:r>
          </a:p>
          <a:p>
            <a:pPr lvl="1"/>
            <a:r>
              <a:rPr lang="en-US" dirty="0" smtClean="0"/>
              <a:t>Unit testing requires good practices</a:t>
            </a:r>
          </a:p>
          <a:p>
            <a:pPr lvl="1"/>
            <a:r>
              <a:rPr lang="en-US" dirty="0" smtClean="0"/>
              <a:t>Repository pattern</a:t>
            </a:r>
          </a:p>
          <a:p>
            <a:pPr lvl="1"/>
            <a:r>
              <a:rPr lang="en-US" dirty="0" smtClean="0"/>
              <a:t>Dependency injection</a:t>
            </a:r>
          </a:p>
          <a:p>
            <a:pPr lvl="1"/>
            <a:r>
              <a:rPr lang="en-US" dirty="0" smtClean="0"/>
              <a:t>Inversion of Control</a:t>
            </a:r>
          </a:p>
          <a:p>
            <a:pPr lvl="1"/>
            <a:r>
              <a:rPr lang="en-US" dirty="0" smtClean="0"/>
              <a:t>Single responsibility</a:t>
            </a:r>
          </a:p>
          <a:p>
            <a:r>
              <a:rPr lang="en-US" dirty="0" smtClean="0"/>
              <a:t>built-in regression testing</a:t>
            </a:r>
          </a:p>
          <a:p>
            <a:r>
              <a:rPr lang="en-US" dirty="0" smtClean="0"/>
              <a:t>Puts a stop to recurring bugs</a:t>
            </a:r>
          </a:p>
          <a:p>
            <a:pPr lvl="1"/>
            <a:r>
              <a:rPr lang="en-US" dirty="0" smtClean="0"/>
              <a:t>When you discover a bug you write tests there and elsewhere to detect that same error</a:t>
            </a:r>
          </a:p>
        </p:txBody>
      </p:sp>
      <p:sp>
        <p:nvSpPr>
          <p:cNvPr id="4" name="Slide Number Placeholder 3"/>
          <p:cNvSpPr>
            <a:spLocks noGrp="1"/>
          </p:cNvSpPr>
          <p:nvPr>
            <p:ph type="sldNum" sz="quarter" idx="10"/>
          </p:nvPr>
        </p:nvSpPr>
        <p:spPr/>
        <p:txBody>
          <a:bodyPr/>
          <a:lstStyle/>
          <a:p>
            <a:fld id="{A4810A32-0A8C-C240-B463-71D63EB55E79}" type="slidenum">
              <a:rPr lang="en-US" smtClean="0"/>
              <a:t>98</a:t>
            </a:fld>
            <a:endParaRPr lang="en-US"/>
          </a:p>
        </p:txBody>
      </p:sp>
    </p:spTree>
    <p:extLst>
      <p:ext uri="{BB962C8B-B14F-4D97-AF65-F5344CB8AC3E}">
        <p14:creationId xmlns:p14="http://schemas.microsoft.com/office/powerpoint/2010/main" val="1216195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capture (aka. trickle) first and then bubble.</a:t>
            </a:r>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8</a:t>
            </a:fld>
            <a:endParaRPr lang="en-US"/>
          </a:p>
        </p:txBody>
      </p:sp>
    </p:spTree>
    <p:extLst>
      <p:ext uri="{BB962C8B-B14F-4D97-AF65-F5344CB8AC3E}">
        <p14:creationId xmlns:p14="http://schemas.microsoft.com/office/powerpoint/2010/main" val="2627229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76</a:t>
            </a:r>
          </a:p>
          <a:p>
            <a:r>
              <a:rPr lang="en-US" dirty="0" smtClean="0"/>
              <a:t>When you write that first test, it fails.  Why? Because</a:t>
            </a:r>
            <a:r>
              <a:rPr lang="en-US" baseline="0" dirty="0" smtClean="0"/>
              <a:t> the functionality doesn't exist yet.</a:t>
            </a:r>
          </a:p>
          <a:p>
            <a:r>
              <a:rPr lang="en-US" baseline="0" dirty="0" smtClean="0"/>
              <a:t>Then you write the code to make it pass</a:t>
            </a:r>
            <a:endParaRPr lang="en-US" dirty="0"/>
          </a:p>
        </p:txBody>
      </p:sp>
      <p:sp>
        <p:nvSpPr>
          <p:cNvPr id="4" name="Slide Number Placeholder 3"/>
          <p:cNvSpPr>
            <a:spLocks noGrp="1"/>
          </p:cNvSpPr>
          <p:nvPr>
            <p:ph type="sldNum" sz="quarter" idx="10"/>
          </p:nvPr>
        </p:nvSpPr>
        <p:spPr/>
        <p:txBody>
          <a:bodyPr/>
          <a:lstStyle/>
          <a:p>
            <a:fld id="{738AC311-1492-DF40-A083-1C263B4D52A5}" type="slidenum">
              <a:rPr lang="en-US" smtClean="0"/>
              <a:t>99</a:t>
            </a:fld>
            <a:endParaRPr lang="en-US"/>
          </a:p>
        </p:txBody>
      </p:sp>
    </p:spTree>
    <p:extLst>
      <p:ext uri="{BB962C8B-B14F-4D97-AF65-F5344CB8AC3E}">
        <p14:creationId xmlns:p14="http://schemas.microsoft.com/office/powerpoint/2010/main" val="2886539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77</a:t>
            </a:r>
          </a:p>
          <a:p>
            <a:r>
              <a:rPr lang="en-US" dirty="0" smtClean="0"/>
              <a:t>1.</a:t>
            </a:r>
            <a:r>
              <a:rPr lang="en-US" baseline="0" dirty="0" smtClean="0"/>
              <a:t> Write the test.  Doesn't compile … why?  b/c method doesn't exist yet.</a:t>
            </a:r>
          </a:p>
          <a:p>
            <a:r>
              <a:rPr lang="en-US" baseline="0" dirty="0" smtClean="0"/>
              <a:t>2. Write the method stub. Doesn't compile … why? b/c no return value.</a:t>
            </a:r>
          </a:p>
          <a:p>
            <a:r>
              <a:rPr lang="en-US" baseline="0" dirty="0" smtClean="0"/>
              <a:t>3. Put throw new </a:t>
            </a:r>
            <a:r>
              <a:rPr lang="en-US" baseline="0" dirty="0" err="1" smtClean="0"/>
              <a:t>NotImplementedException</a:t>
            </a:r>
            <a:r>
              <a:rPr lang="en-US" baseline="0" dirty="0" smtClean="0"/>
              <a:t>() in.</a:t>
            </a:r>
          </a:p>
          <a:p>
            <a:r>
              <a:rPr lang="en-US" baseline="0" dirty="0" smtClean="0"/>
              <a:t>4. Replace that with a naïve implementation to move to green</a:t>
            </a:r>
          </a:p>
          <a:p>
            <a:r>
              <a:rPr lang="en-US" baseline="0" dirty="0" smtClean="0"/>
              <a:t>In doing this, you also create stubs and code for services and DB calls.  Keep writing until test passes.</a:t>
            </a:r>
            <a:endParaRPr lang="en-US" dirty="0" smtClean="0"/>
          </a:p>
        </p:txBody>
      </p:sp>
      <p:sp>
        <p:nvSpPr>
          <p:cNvPr id="4" name="Slide Number Placeholder 3"/>
          <p:cNvSpPr>
            <a:spLocks noGrp="1"/>
          </p:cNvSpPr>
          <p:nvPr>
            <p:ph type="sldNum" sz="quarter" idx="10"/>
          </p:nvPr>
        </p:nvSpPr>
        <p:spPr/>
        <p:txBody>
          <a:bodyPr/>
          <a:lstStyle/>
          <a:p>
            <a:fld id="{738AC311-1492-DF40-A083-1C263B4D52A5}" type="slidenum">
              <a:rPr lang="en-US" smtClean="0"/>
              <a:t>100</a:t>
            </a:fld>
            <a:endParaRPr lang="en-US"/>
          </a:p>
        </p:txBody>
      </p:sp>
    </p:spTree>
    <p:extLst>
      <p:ext uri="{BB962C8B-B14F-4D97-AF65-F5344CB8AC3E}">
        <p14:creationId xmlns:p14="http://schemas.microsoft.com/office/powerpoint/2010/main" val="2871045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in book</a:t>
            </a:r>
            <a:endParaRPr lang="en-US" dirty="0"/>
          </a:p>
        </p:txBody>
      </p:sp>
      <p:sp>
        <p:nvSpPr>
          <p:cNvPr id="4" name="Slide Number Placeholder 3"/>
          <p:cNvSpPr>
            <a:spLocks noGrp="1"/>
          </p:cNvSpPr>
          <p:nvPr>
            <p:ph type="sldNum" sz="quarter" idx="10"/>
          </p:nvPr>
        </p:nvSpPr>
        <p:spPr/>
        <p:txBody>
          <a:bodyPr/>
          <a:lstStyle/>
          <a:p>
            <a:fld id="{738AC311-1492-DF40-A083-1C263B4D52A5}" type="slidenum">
              <a:rPr lang="en-US" smtClean="0"/>
              <a:t>101</a:t>
            </a:fld>
            <a:endParaRPr lang="en-US"/>
          </a:p>
        </p:txBody>
      </p:sp>
    </p:spTree>
    <p:extLst>
      <p:ext uri="{BB962C8B-B14F-4D97-AF65-F5344CB8AC3E}">
        <p14:creationId xmlns:p14="http://schemas.microsoft.com/office/powerpoint/2010/main" val="18215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78</a:t>
            </a:r>
          </a:p>
          <a:p>
            <a:r>
              <a:rPr lang="en-US" dirty="0" smtClean="0"/>
              <a:t>Naïve implementation – Just enough code to get it to</a:t>
            </a:r>
            <a:r>
              <a:rPr lang="en-US" baseline="0" dirty="0" smtClean="0"/>
              <a:t> work, but no more.</a:t>
            </a:r>
          </a:p>
          <a:p>
            <a:r>
              <a:rPr lang="en-US" baseline="0" dirty="0" smtClean="0"/>
              <a:t>YAGNI</a:t>
            </a:r>
          </a:p>
          <a:p>
            <a:r>
              <a:rPr lang="en-US" baseline="0" dirty="0" smtClean="0"/>
              <a:t>Simple at first because you know you'll refactor mercilessly very soon.</a:t>
            </a:r>
          </a:p>
          <a:p>
            <a:r>
              <a:rPr lang="en-US" baseline="0" dirty="0" smtClean="0"/>
              <a:t>You're delivering software that … WORKS!</a:t>
            </a:r>
            <a:endParaRPr lang="en-US" dirty="0"/>
          </a:p>
        </p:txBody>
      </p:sp>
      <p:sp>
        <p:nvSpPr>
          <p:cNvPr id="4" name="Slide Number Placeholder 3"/>
          <p:cNvSpPr>
            <a:spLocks noGrp="1"/>
          </p:cNvSpPr>
          <p:nvPr>
            <p:ph type="sldNum" sz="quarter" idx="10"/>
          </p:nvPr>
        </p:nvSpPr>
        <p:spPr/>
        <p:txBody>
          <a:bodyPr/>
          <a:lstStyle/>
          <a:p>
            <a:fld id="{738AC311-1492-DF40-A083-1C263B4D52A5}" type="slidenum">
              <a:rPr lang="en-US" smtClean="0"/>
              <a:t>102</a:t>
            </a:fld>
            <a:endParaRPr lang="en-US"/>
          </a:p>
        </p:txBody>
      </p:sp>
    </p:spTree>
    <p:extLst>
      <p:ext uri="{BB962C8B-B14F-4D97-AF65-F5344CB8AC3E}">
        <p14:creationId xmlns:p14="http://schemas.microsoft.com/office/powerpoint/2010/main" val="3857153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79</a:t>
            </a:r>
          </a:p>
          <a:p>
            <a:r>
              <a:rPr lang="en-US" dirty="0" smtClean="0"/>
              <a:t>Note:</a:t>
            </a:r>
            <a:r>
              <a:rPr lang="en-US" baseline="0" dirty="0" smtClean="0"/>
              <a:t> not happy with the yellow light b/c it makes you think of the yellow light in </a:t>
            </a:r>
            <a:r>
              <a:rPr lang="en-US" baseline="0" dirty="0" err="1" smtClean="0"/>
              <a:t>NUnit</a:t>
            </a:r>
            <a:r>
              <a:rPr lang="en-US" baseline="0" dirty="0" smtClean="0"/>
              <a:t>.  The two are not related.</a:t>
            </a:r>
          </a:p>
          <a:p>
            <a:r>
              <a:rPr lang="en-US" baseline="0" dirty="0" smtClean="0"/>
              <a:t>Now you add readability, maintainability, code quality</a:t>
            </a:r>
          </a:p>
          <a:p>
            <a:r>
              <a:rPr lang="en-US" baseline="0" dirty="0" smtClean="0"/>
              <a:t>Beauty of it all is that the unit tests ensure that your code still works!</a:t>
            </a:r>
            <a:endParaRPr lang="en-US" dirty="0"/>
          </a:p>
        </p:txBody>
      </p:sp>
      <p:sp>
        <p:nvSpPr>
          <p:cNvPr id="4" name="Slide Number Placeholder 3"/>
          <p:cNvSpPr>
            <a:spLocks noGrp="1"/>
          </p:cNvSpPr>
          <p:nvPr>
            <p:ph type="sldNum" sz="quarter" idx="10"/>
          </p:nvPr>
        </p:nvSpPr>
        <p:spPr/>
        <p:txBody>
          <a:bodyPr/>
          <a:lstStyle/>
          <a:p>
            <a:fld id="{738AC311-1492-DF40-A083-1C263B4D52A5}" type="slidenum">
              <a:rPr lang="en-US" smtClean="0"/>
              <a:t>103</a:t>
            </a:fld>
            <a:endParaRPr lang="en-US"/>
          </a:p>
        </p:txBody>
      </p:sp>
    </p:spTree>
    <p:extLst>
      <p:ext uri="{BB962C8B-B14F-4D97-AF65-F5344CB8AC3E}">
        <p14:creationId xmlns:p14="http://schemas.microsoft.com/office/powerpoint/2010/main" val="1725041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Originally built by John </a:t>
            </a:r>
            <a:r>
              <a:rPr lang="en-US" dirty="0" err="1" smtClean="0"/>
              <a:t>Resig</a:t>
            </a:r>
            <a:r>
              <a:rPr lang="en-US" dirty="0" smtClean="0"/>
              <a:t> himself</a:t>
            </a:r>
          </a:p>
          <a:p>
            <a:r>
              <a:rPr lang="en-US" dirty="0" smtClean="0"/>
              <a:t>Used to test jQuery</a:t>
            </a:r>
          </a:p>
          <a:p>
            <a:r>
              <a:rPr lang="en-US" dirty="0" smtClean="0"/>
              <a:t>No dependencies anymore</a:t>
            </a:r>
          </a:p>
          <a:p>
            <a:endParaRPr lang="en-US" dirty="0"/>
          </a:p>
        </p:txBody>
      </p:sp>
      <p:sp>
        <p:nvSpPr>
          <p:cNvPr id="4" name="Slide Number Placeholder 3"/>
          <p:cNvSpPr>
            <a:spLocks noGrp="1"/>
          </p:cNvSpPr>
          <p:nvPr>
            <p:ph type="sldNum" sz="quarter" idx="10"/>
          </p:nvPr>
        </p:nvSpPr>
        <p:spPr/>
        <p:txBody>
          <a:bodyPr/>
          <a:lstStyle/>
          <a:p>
            <a:fld id="{4B74A97B-7EDA-8A4F-BE79-40FAF972F42B}" type="slidenum">
              <a:rPr lang="en-US" smtClean="0"/>
              <a:t>105</a:t>
            </a:fld>
            <a:endParaRPr lang="en-US"/>
          </a:p>
        </p:txBody>
      </p:sp>
    </p:spTree>
    <p:extLst>
      <p:ext uri="{BB962C8B-B14F-4D97-AF65-F5344CB8AC3E}">
        <p14:creationId xmlns:p14="http://schemas.microsoft.com/office/powerpoint/2010/main" val="1994217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just run them from the CDN – also found on the first page.</a:t>
            </a:r>
            <a:endParaRPr lang="en-US" dirty="0"/>
          </a:p>
        </p:txBody>
      </p:sp>
      <p:sp>
        <p:nvSpPr>
          <p:cNvPr id="4" name="Slide Number Placeholder 3"/>
          <p:cNvSpPr>
            <a:spLocks noGrp="1"/>
          </p:cNvSpPr>
          <p:nvPr>
            <p:ph type="sldNum" sz="quarter" idx="10"/>
          </p:nvPr>
        </p:nvSpPr>
        <p:spPr/>
        <p:txBody>
          <a:bodyPr/>
          <a:lstStyle/>
          <a:p>
            <a:fld id="{4B74A97B-7EDA-8A4F-BE79-40FAF972F42B}" type="slidenum">
              <a:rPr lang="en-US" smtClean="0"/>
              <a:t>106</a:t>
            </a:fld>
            <a:endParaRPr lang="en-US"/>
          </a:p>
        </p:txBody>
      </p:sp>
    </p:spTree>
    <p:extLst>
      <p:ext uri="{BB962C8B-B14F-4D97-AF65-F5344CB8AC3E}">
        <p14:creationId xmlns:p14="http://schemas.microsoft.com/office/powerpoint/2010/main" val="21528883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a:t>
            </a:r>
            <a:r>
              <a:rPr lang="en-US" dirty="0" err="1" smtClean="0"/>
              <a:t>urls</a:t>
            </a:r>
            <a:r>
              <a:rPr lang="en-US" dirty="0" smtClean="0"/>
              <a:t> starting with "//"</a:t>
            </a:r>
            <a:endParaRPr lang="en-US" dirty="0"/>
          </a:p>
        </p:txBody>
      </p:sp>
      <p:sp>
        <p:nvSpPr>
          <p:cNvPr id="4" name="Slide Number Placeholder 3"/>
          <p:cNvSpPr>
            <a:spLocks noGrp="1"/>
          </p:cNvSpPr>
          <p:nvPr>
            <p:ph type="sldNum" sz="quarter" idx="10"/>
          </p:nvPr>
        </p:nvSpPr>
        <p:spPr/>
        <p:txBody>
          <a:bodyPr/>
          <a:lstStyle/>
          <a:p>
            <a:fld id="{4B74A97B-7EDA-8A4F-BE79-40FAF972F42B}" type="slidenum">
              <a:rPr lang="en-US" smtClean="0"/>
              <a:t>107</a:t>
            </a:fld>
            <a:endParaRPr lang="en-US"/>
          </a:p>
        </p:txBody>
      </p:sp>
    </p:spTree>
    <p:extLst>
      <p:ext uri="{BB962C8B-B14F-4D97-AF65-F5344CB8AC3E}">
        <p14:creationId xmlns:p14="http://schemas.microsoft.com/office/powerpoint/2010/main" val="12475220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a:t>
            </a:r>
            <a:r>
              <a:rPr lang="en-US" baseline="0" dirty="0" smtClean="0"/>
              <a:t> "assert" object that must be passed in.</a:t>
            </a:r>
          </a:p>
          <a:p>
            <a:r>
              <a:rPr lang="en-US" baseline="0" dirty="0" smtClean="0"/>
              <a:t>You'll have many tests!  At least one per requirement.  Usually &gt;1 per requirement.</a:t>
            </a:r>
            <a:endParaRPr lang="en-US" dirty="0"/>
          </a:p>
        </p:txBody>
      </p:sp>
      <p:sp>
        <p:nvSpPr>
          <p:cNvPr id="4" name="Slide Number Placeholder 3"/>
          <p:cNvSpPr>
            <a:spLocks noGrp="1"/>
          </p:cNvSpPr>
          <p:nvPr>
            <p:ph type="sldNum" sz="quarter" idx="10"/>
          </p:nvPr>
        </p:nvSpPr>
        <p:spPr/>
        <p:txBody>
          <a:bodyPr/>
          <a:lstStyle/>
          <a:p>
            <a:fld id="{4B74A97B-7EDA-8A4F-BE79-40FAF972F42B}" type="slidenum">
              <a:rPr lang="en-US" smtClean="0"/>
              <a:t>108</a:t>
            </a:fld>
            <a:endParaRPr lang="en-US"/>
          </a:p>
        </p:txBody>
      </p:sp>
    </p:spTree>
    <p:extLst>
      <p:ext uri="{BB962C8B-B14F-4D97-AF65-F5344CB8AC3E}">
        <p14:creationId xmlns:p14="http://schemas.microsoft.com/office/powerpoint/2010/main" val="8552450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these down on next</a:t>
            </a:r>
            <a:r>
              <a:rPr lang="en-US" baseline="0" dirty="0" smtClean="0"/>
              <a:t> pages</a:t>
            </a:r>
            <a:endParaRPr lang="en-US" dirty="0"/>
          </a:p>
        </p:txBody>
      </p:sp>
      <p:sp>
        <p:nvSpPr>
          <p:cNvPr id="4" name="Slide Number Placeholder 3"/>
          <p:cNvSpPr>
            <a:spLocks noGrp="1"/>
          </p:cNvSpPr>
          <p:nvPr>
            <p:ph type="sldNum" sz="quarter" idx="10"/>
          </p:nvPr>
        </p:nvSpPr>
        <p:spPr/>
        <p:txBody>
          <a:bodyPr/>
          <a:lstStyle/>
          <a:p>
            <a:fld id="{4B74A97B-7EDA-8A4F-BE79-40FAF972F42B}" type="slidenum">
              <a:rPr lang="en-US" smtClean="0"/>
              <a:t>109</a:t>
            </a:fld>
            <a:endParaRPr lang="en-US"/>
          </a:p>
        </p:txBody>
      </p:sp>
    </p:spTree>
    <p:extLst>
      <p:ext uri="{BB962C8B-B14F-4D97-AF65-F5344CB8AC3E}">
        <p14:creationId xmlns:p14="http://schemas.microsoft.com/office/powerpoint/2010/main" val="1645851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break these down on subsequent pages</a:t>
            </a:r>
          </a:p>
          <a:p>
            <a:r>
              <a:rPr lang="en-US" dirty="0" smtClean="0"/>
              <a:t>SOC = Separation of Concerns</a:t>
            </a:r>
          </a:p>
          <a:p>
            <a:r>
              <a:rPr lang="en-US" dirty="0" smtClean="0"/>
              <a:t>These are listed in worst to best order</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10</a:t>
            </a:fld>
            <a:endParaRPr lang="en-US"/>
          </a:p>
        </p:txBody>
      </p:sp>
    </p:spTree>
    <p:extLst>
      <p:ext uri="{BB962C8B-B14F-4D97-AF65-F5344CB8AC3E}">
        <p14:creationId xmlns:p14="http://schemas.microsoft.com/office/powerpoint/2010/main" val="6941393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equal(a,</a:t>
            </a:r>
            <a:r>
              <a:rPr lang="en-US" baseline="0" dirty="0" smtClean="0"/>
              <a:t> e) is used for simple values like strings and numbers.  </a:t>
            </a:r>
            <a:r>
              <a:rPr lang="en-US" baseline="0" dirty="0" err="1" smtClean="0"/>
              <a:t>deepEquals</a:t>
            </a:r>
            <a:r>
              <a:rPr lang="en-US" baseline="0" dirty="0" smtClean="0"/>
              <a:t>(a, e) is </a:t>
            </a:r>
            <a:r>
              <a:rPr lang="en-US" baseline="0" smtClean="0"/>
              <a:t>for objects.</a:t>
            </a:r>
            <a:endParaRPr lang="en-US"/>
          </a:p>
        </p:txBody>
      </p:sp>
      <p:sp>
        <p:nvSpPr>
          <p:cNvPr id="4" name="Slide Number Placeholder 3"/>
          <p:cNvSpPr>
            <a:spLocks noGrp="1"/>
          </p:cNvSpPr>
          <p:nvPr>
            <p:ph type="sldNum" sz="quarter" idx="10"/>
          </p:nvPr>
        </p:nvSpPr>
        <p:spPr/>
        <p:txBody>
          <a:bodyPr/>
          <a:lstStyle/>
          <a:p>
            <a:fld id="{4B74A97B-7EDA-8A4F-BE79-40FAF972F42B}" type="slidenum">
              <a:rPr lang="en-US" smtClean="0"/>
              <a:t>111</a:t>
            </a:fld>
            <a:endParaRPr lang="en-US"/>
          </a:p>
        </p:txBody>
      </p:sp>
    </p:spTree>
    <p:extLst>
      <p:ext uri="{BB962C8B-B14F-4D97-AF65-F5344CB8AC3E}">
        <p14:creationId xmlns:p14="http://schemas.microsoft.com/office/powerpoint/2010/main" val="1211169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this would fail anyway since</a:t>
            </a:r>
            <a:r>
              <a:rPr lang="en-US" baseline="0" dirty="0" smtClean="0"/>
              <a:t> Luke wasn't born </a:t>
            </a:r>
            <a:r>
              <a:rPr lang="en-US" baseline="0" smtClean="0"/>
              <a:t>until after Mace </a:t>
            </a:r>
            <a:r>
              <a:rPr lang="en-US" baseline="0" dirty="0" err="1" smtClean="0"/>
              <a:t>Windu</a:t>
            </a:r>
            <a:r>
              <a:rPr lang="en-US" baseline="0" dirty="0" smtClean="0"/>
              <a:t> had died.</a:t>
            </a:r>
            <a:endParaRPr lang="en-US" dirty="0"/>
          </a:p>
        </p:txBody>
      </p:sp>
      <p:sp>
        <p:nvSpPr>
          <p:cNvPr id="4" name="Slide Number Placeholder 3"/>
          <p:cNvSpPr>
            <a:spLocks noGrp="1"/>
          </p:cNvSpPr>
          <p:nvPr>
            <p:ph type="sldNum" sz="quarter" idx="10"/>
          </p:nvPr>
        </p:nvSpPr>
        <p:spPr/>
        <p:txBody>
          <a:bodyPr/>
          <a:lstStyle/>
          <a:p>
            <a:fld id="{4B74A97B-7EDA-8A4F-BE79-40FAF972F42B}" type="slidenum">
              <a:rPr lang="en-US" smtClean="0"/>
              <a:t>112</a:t>
            </a:fld>
            <a:endParaRPr lang="en-US"/>
          </a:p>
        </p:txBody>
      </p:sp>
    </p:spTree>
    <p:extLst>
      <p:ext uri="{BB962C8B-B14F-4D97-AF65-F5344CB8AC3E}">
        <p14:creationId xmlns:p14="http://schemas.microsoft.com/office/powerpoint/2010/main" val="2397367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setup function is run before </a:t>
            </a:r>
            <a:r>
              <a:rPr lang="en-US" u="sng" dirty="0" smtClean="0"/>
              <a:t>each</a:t>
            </a:r>
            <a:r>
              <a:rPr lang="en-US" dirty="0" smtClean="0"/>
              <a:t> test</a:t>
            </a:r>
          </a:p>
          <a:p>
            <a:r>
              <a:rPr lang="en-US" dirty="0" smtClean="0"/>
              <a:t>Teardown is run after </a:t>
            </a:r>
            <a:r>
              <a:rPr lang="en-US" u="sng" dirty="0" smtClean="0"/>
              <a:t>each</a:t>
            </a:r>
            <a:r>
              <a:rPr lang="en-US" dirty="0" smtClean="0"/>
              <a:t> test</a:t>
            </a:r>
          </a:p>
          <a:p>
            <a:endParaRPr lang="en-US" dirty="0"/>
          </a:p>
        </p:txBody>
      </p:sp>
      <p:sp>
        <p:nvSpPr>
          <p:cNvPr id="4" name="Slide Number Placeholder 3"/>
          <p:cNvSpPr>
            <a:spLocks noGrp="1"/>
          </p:cNvSpPr>
          <p:nvPr>
            <p:ph type="sldNum" sz="quarter" idx="10"/>
          </p:nvPr>
        </p:nvSpPr>
        <p:spPr/>
        <p:txBody>
          <a:bodyPr/>
          <a:lstStyle/>
          <a:p>
            <a:fld id="{4B74A97B-7EDA-8A4F-BE79-40FAF972F42B}" type="slidenum">
              <a:rPr lang="en-US" smtClean="0"/>
              <a:t>115</a:t>
            </a:fld>
            <a:endParaRPr lang="en-US"/>
          </a:p>
        </p:txBody>
      </p:sp>
    </p:spTree>
    <p:extLst>
      <p:ext uri="{BB962C8B-B14F-4D97-AF65-F5344CB8AC3E}">
        <p14:creationId xmlns:p14="http://schemas.microsoft.com/office/powerpoint/2010/main" val="118227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Family Guy</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122</a:t>
            </a:fld>
            <a:endParaRPr lang="en-US"/>
          </a:p>
        </p:txBody>
      </p:sp>
    </p:spTree>
    <p:extLst>
      <p:ext uri="{BB962C8B-B14F-4D97-AF65-F5344CB8AC3E}">
        <p14:creationId xmlns:p14="http://schemas.microsoft.com/office/powerpoint/2010/main" val="19687507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chapter is for </a:t>
            </a:r>
            <a:r>
              <a:rPr lang="en-US" smtClean="0"/>
              <a:t>the declared</a:t>
            </a:r>
            <a:r>
              <a:rPr lang="en-US" baseline="0" smtClean="0"/>
              <a:t> </a:t>
            </a:r>
            <a:r>
              <a:rPr lang="en-US" smtClean="0"/>
              <a:t>ones</a:t>
            </a:r>
            <a:r>
              <a:rPr lang="en-US" dirty="0" smtClean="0"/>
              <a:t>.</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123</a:t>
            </a:fld>
            <a:endParaRPr lang="en-US"/>
          </a:p>
        </p:txBody>
      </p:sp>
    </p:spTree>
    <p:extLst>
      <p:ext uri="{BB962C8B-B14F-4D97-AF65-F5344CB8AC3E}">
        <p14:creationId xmlns:p14="http://schemas.microsoft.com/office/powerpoint/2010/main" val="10618676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Encapsulation</a:t>
            </a:r>
          </a:p>
          <a:p>
            <a:r>
              <a:rPr lang="en-US" dirty="0" smtClean="0"/>
              <a:t>Abstract code</a:t>
            </a:r>
          </a:p>
          <a:p>
            <a:r>
              <a:rPr lang="en-US" dirty="0" smtClean="0"/>
              <a:t>design patterns</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124</a:t>
            </a:fld>
            <a:endParaRPr lang="en-US"/>
          </a:p>
        </p:txBody>
      </p:sp>
    </p:spTree>
    <p:extLst>
      <p:ext uri="{BB962C8B-B14F-4D97-AF65-F5344CB8AC3E}">
        <p14:creationId xmlns:p14="http://schemas.microsoft.com/office/powerpoint/2010/main" val="2623774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 has no class</a:t>
            </a:r>
          </a:p>
          <a:p>
            <a:r>
              <a:rPr lang="en-US" dirty="0" smtClean="0"/>
              <a:t>Objects are created on the fly using</a:t>
            </a:r>
            <a:r>
              <a:rPr lang="en-US" baseline="0" dirty="0" smtClean="0"/>
              <a:t> JSON</a:t>
            </a:r>
          </a:p>
          <a:p>
            <a:r>
              <a:rPr lang="en-US" baseline="0" dirty="0" smtClean="0"/>
              <a:t>Objects are really just key-value pairs</a:t>
            </a:r>
          </a:p>
          <a:p>
            <a:r>
              <a:rPr lang="en-US" baseline="0" dirty="0" smtClean="0"/>
              <a:t>Another name for this is a hash (or dictionary)</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125</a:t>
            </a:fld>
            <a:endParaRPr lang="en-US"/>
          </a:p>
        </p:txBody>
      </p:sp>
    </p:spTree>
    <p:extLst>
      <p:ext uri="{BB962C8B-B14F-4D97-AF65-F5344CB8AC3E}">
        <p14:creationId xmlns:p14="http://schemas.microsoft.com/office/powerpoint/2010/main" val="2195746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has NONE of these things</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126</a:t>
            </a:fld>
            <a:endParaRPr lang="en-US"/>
          </a:p>
        </p:txBody>
      </p:sp>
    </p:spTree>
    <p:extLst>
      <p:ext uri="{BB962C8B-B14F-4D97-AF65-F5344CB8AC3E}">
        <p14:creationId xmlns:p14="http://schemas.microsoft.com/office/powerpoint/2010/main" val="368307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time for a debate.  If</a:t>
            </a:r>
            <a:r>
              <a:rPr lang="en-US" baseline="0" dirty="0" smtClean="0"/>
              <a:t> it doesn't have these things, it isn't OO.  </a:t>
            </a:r>
          </a:p>
          <a:p>
            <a:r>
              <a:rPr lang="en-US" baseline="0" dirty="0" smtClean="0"/>
              <a:t>But what if it can simulate them.  Can it be OO then?</a:t>
            </a:r>
          </a:p>
        </p:txBody>
      </p:sp>
      <p:sp>
        <p:nvSpPr>
          <p:cNvPr id="4" name="Slide Number Placeholder 3"/>
          <p:cNvSpPr>
            <a:spLocks noGrp="1"/>
          </p:cNvSpPr>
          <p:nvPr>
            <p:ph type="sldNum" sz="quarter" idx="10"/>
          </p:nvPr>
        </p:nvSpPr>
        <p:spPr/>
        <p:txBody>
          <a:bodyPr/>
          <a:lstStyle/>
          <a:p>
            <a:fld id="{047FA832-5BD8-CB43-92C2-6EEC31DAC92C}" type="slidenum">
              <a:rPr lang="en-US" smtClean="0"/>
              <a:t>129</a:t>
            </a:fld>
            <a:endParaRPr lang="en-US"/>
          </a:p>
        </p:txBody>
      </p:sp>
    </p:spTree>
    <p:extLst>
      <p:ext uri="{BB962C8B-B14F-4D97-AF65-F5344CB8AC3E}">
        <p14:creationId xmlns:p14="http://schemas.microsoft.com/office/powerpoint/2010/main" val="27367274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cover each concept and see how we can simulate them.</a:t>
            </a:r>
            <a:endParaRPr lang="en-US" dirty="0" smtClean="0"/>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130</a:t>
            </a:fld>
            <a:endParaRPr lang="en-US"/>
          </a:p>
        </p:txBody>
      </p:sp>
    </p:spTree>
    <p:extLst>
      <p:ext uri="{BB962C8B-B14F-4D97-AF65-F5344CB8AC3E}">
        <p14:creationId xmlns:p14="http://schemas.microsoft.com/office/powerpoint/2010/main" val="2304847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the first one fires. Others are ignored.</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12</a:t>
            </a:fld>
            <a:endParaRPr lang="en-US"/>
          </a:p>
        </p:txBody>
      </p:sp>
    </p:spTree>
    <p:extLst>
      <p:ext uri="{BB962C8B-B14F-4D97-AF65-F5344CB8AC3E}">
        <p14:creationId xmlns:p14="http://schemas.microsoft.com/office/powerpoint/2010/main" val="11307072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Object</a:t>
            </a:r>
            <a:r>
              <a:rPr lang="en-US" baseline="0" smtClean="0"/>
              <a:t> literal</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132</a:t>
            </a:fld>
            <a:endParaRPr lang="en-US"/>
          </a:p>
        </p:txBody>
      </p:sp>
    </p:spTree>
    <p:extLst>
      <p:ext uri="{BB962C8B-B14F-4D97-AF65-F5344CB8AC3E}">
        <p14:creationId xmlns:p14="http://schemas.microsoft.com/office/powerpoint/2010/main" val="21941370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FFT: Which is better? (Second is recommended).</a:t>
            </a:r>
          </a:p>
          <a:p>
            <a:r>
              <a:rPr lang="en-US" dirty="0" smtClean="0"/>
              <a:t>Note</a:t>
            </a:r>
            <a:r>
              <a:rPr lang="en-US" baseline="0" dirty="0" smtClean="0"/>
              <a:t>: Object is a function and object is a type.</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133</a:t>
            </a:fld>
            <a:endParaRPr lang="en-US"/>
          </a:p>
        </p:txBody>
      </p:sp>
    </p:spTree>
    <p:extLst>
      <p:ext uri="{BB962C8B-B14F-4D97-AF65-F5344CB8AC3E}">
        <p14:creationId xmlns:p14="http://schemas.microsoft.com/office/powerpoint/2010/main" val="21047922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an object is really just an array with words for the</a:t>
            </a:r>
            <a:r>
              <a:rPr lang="en-US" baseline="0" dirty="0" smtClean="0"/>
              <a:t> index.</a:t>
            </a:r>
          </a:p>
          <a:p>
            <a:endParaRPr lang="en-US" baseline="0" dirty="0" smtClean="0"/>
          </a:p>
        </p:txBody>
      </p:sp>
      <p:sp>
        <p:nvSpPr>
          <p:cNvPr id="4" name="Slide Number Placeholder 3"/>
          <p:cNvSpPr>
            <a:spLocks noGrp="1"/>
          </p:cNvSpPr>
          <p:nvPr>
            <p:ph type="sldNum" sz="quarter" idx="10"/>
          </p:nvPr>
        </p:nvSpPr>
        <p:spPr/>
        <p:txBody>
          <a:bodyPr/>
          <a:lstStyle/>
          <a:p>
            <a:fld id="{047FA832-5BD8-CB43-92C2-6EEC31DAC92C}" type="slidenum">
              <a:rPr lang="en-US" smtClean="0"/>
              <a:t>135</a:t>
            </a:fld>
            <a:endParaRPr lang="en-US"/>
          </a:p>
        </p:txBody>
      </p:sp>
    </p:spTree>
    <p:extLst>
      <p:ext uri="{BB962C8B-B14F-4D97-AF65-F5344CB8AC3E}">
        <p14:creationId xmlns:p14="http://schemas.microsoft.com/office/powerpoint/2010/main" val="9122234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Properties are enumerable</a:t>
            </a:r>
            <a:r>
              <a:rPr lang="en-US" baseline="0" dirty="0" smtClean="0"/>
              <a:t> (for-in) but not </a:t>
            </a:r>
            <a:r>
              <a:rPr lang="en-US" baseline="0" dirty="0" err="1" smtClean="0"/>
              <a:t>iterable</a:t>
            </a:r>
            <a:r>
              <a:rPr lang="en-US" baseline="0" dirty="0" smtClean="0"/>
              <a:t> (for-of)</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136</a:t>
            </a:fld>
            <a:endParaRPr lang="en-US"/>
          </a:p>
        </p:txBody>
      </p:sp>
    </p:spTree>
    <p:extLst>
      <p:ext uri="{BB962C8B-B14F-4D97-AF65-F5344CB8AC3E}">
        <p14:creationId xmlns:p14="http://schemas.microsoft.com/office/powerpoint/2010/main" val="25814413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137</a:t>
            </a:fld>
            <a:endParaRPr lang="en-US"/>
          </a:p>
        </p:txBody>
      </p:sp>
    </p:spTree>
    <p:extLst>
      <p:ext uri="{BB962C8B-B14F-4D97-AF65-F5344CB8AC3E}">
        <p14:creationId xmlns:p14="http://schemas.microsoft.com/office/powerpoint/2010/main" val="26440819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138</a:t>
            </a:fld>
            <a:endParaRPr lang="en-US"/>
          </a:p>
        </p:txBody>
      </p:sp>
    </p:spTree>
    <p:extLst>
      <p:ext uri="{BB962C8B-B14F-4D97-AF65-F5344CB8AC3E}">
        <p14:creationId xmlns:p14="http://schemas.microsoft.com/office/powerpoint/2010/main" val="17576275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if the user passed in a 0, "", false, null this will result in skipping the block (</a:t>
            </a:r>
            <a:r>
              <a:rPr lang="en-US" baseline="0" dirty="0" err="1" smtClean="0"/>
              <a:t>ie</a:t>
            </a:r>
            <a:r>
              <a:rPr lang="en-US" baseline="0" dirty="0" smtClean="0"/>
              <a:t>. </a:t>
            </a:r>
            <a:r>
              <a:rPr lang="en-US" baseline="0" dirty="0" err="1" smtClean="0"/>
              <a:t>doSomethingWithB</a:t>
            </a:r>
            <a:r>
              <a:rPr lang="en-US" baseline="0" dirty="0" smtClean="0"/>
              <a:t>() will not be called.</a:t>
            </a:r>
          </a:p>
          <a:p>
            <a:r>
              <a:rPr lang="en-US" baseline="0" dirty="0" smtClean="0"/>
              <a:t>c !== undefined checks for exactly nothing being passed in.</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144</a:t>
            </a:fld>
            <a:endParaRPr lang="en-US"/>
          </a:p>
        </p:txBody>
      </p:sp>
    </p:spTree>
    <p:extLst>
      <p:ext uri="{BB962C8B-B14F-4D97-AF65-F5344CB8AC3E}">
        <p14:creationId xmlns:p14="http://schemas.microsoft.com/office/powerpoint/2010/main" val="12658358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arguments looks like an array but it technically isn't</a:t>
            </a:r>
          </a:p>
          <a:p>
            <a:r>
              <a:rPr lang="en-US" dirty="0" smtClean="0"/>
              <a:t>You</a:t>
            </a:r>
            <a:r>
              <a:rPr lang="en-US" baseline="0" dirty="0" smtClean="0"/>
              <a:t> can convert it to a real array like so:</a:t>
            </a:r>
          </a:p>
          <a:p>
            <a:r>
              <a:rPr lang="en-US" baseline="0" dirty="0" err="1" smtClean="0"/>
              <a:t>var</a:t>
            </a:r>
            <a:r>
              <a:rPr lang="en-US" baseline="0" dirty="0" smtClean="0"/>
              <a:t> </a:t>
            </a:r>
            <a:r>
              <a:rPr lang="en-US" baseline="0" dirty="0" err="1" smtClean="0"/>
              <a:t>args</a:t>
            </a:r>
            <a:r>
              <a:rPr lang="en-US" baseline="0" dirty="0" smtClean="0"/>
              <a:t> = arguments;</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145</a:t>
            </a:fld>
            <a:endParaRPr lang="en-US"/>
          </a:p>
        </p:txBody>
      </p:sp>
    </p:spTree>
    <p:extLst>
      <p:ext uri="{BB962C8B-B14F-4D97-AF65-F5344CB8AC3E}">
        <p14:creationId xmlns:p14="http://schemas.microsoft.com/office/powerpoint/2010/main" val="37119616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if</a:t>
            </a:r>
            <a:r>
              <a:rPr lang="en-US" baseline="0" dirty="0" smtClean="0"/>
              <a:t> </a:t>
            </a:r>
            <a:r>
              <a:rPr lang="en-US" baseline="0" dirty="0" err="1" smtClean="0"/>
              <a:t>o.x</a:t>
            </a:r>
            <a:r>
              <a:rPr lang="en-US" baseline="0" dirty="0" smtClean="0"/>
              <a:t> = {}; and you </a:t>
            </a:r>
            <a:r>
              <a:rPr lang="en-US" baseline="0" dirty="0" err="1" smtClean="0"/>
              <a:t>o.x.foo</a:t>
            </a:r>
            <a:r>
              <a:rPr lang="en-US" baseline="0" dirty="0" smtClean="0"/>
              <a:t>="bar";, this works; it isn't deepfreeze.</a:t>
            </a:r>
          </a:p>
          <a:p>
            <a:r>
              <a:rPr lang="en-US" dirty="0" smtClean="0"/>
              <a:t>If 'use strict' is on, then they don't fail silently,</a:t>
            </a:r>
            <a:r>
              <a:rPr lang="en-US" baseline="0" dirty="0" smtClean="0"/>
              <a:t> they throw a </a:t>
            </a:r>
            <a:r>
              <a:rPr lang="en-US" baseline="0" dirty="0" err="1" smtClean="0"/>
              <a:t>TypeError</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148</a:t>
            </a:fld>
            <a:endParaRPr lang="en-US"/>
          </a:p>
        </p:txBody>
      </p:sp>
    </p:spTree>
    <p:extLst>
      <p:ext uri="{BB962C8B-B14F-4D97-AF65-F5344CB8AC3E}">
        <p14:creationId xmlns:p14="http://schemas.microsoft.com/office/powerpoint/2010/main" val="4513743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has NONE of these things but they can be faked</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149</a:t>
            </a:fld>
            <a:endParaRPr lang="en-US"/>
          </a:p>
        </p:txBody>
      </p:sp>
    </p:spTree>
    <p:extLst>
      <p:ext uri="{BB962C8B-B14F-4D97-AF65-F5344CB8AC3E}">
        <p14:creationId xmlns:p14="http://schemas.microsoft.com/office/powerpoint/2010/main" val="368307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a:t>
            </a:r>
            <a:r>
              <a:rPr lang="en-US" baseline="0" dirty="0" smtClean="0"/>
              <a:t> the last one written wins. Each one clobbers the others before.</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13</a:t>
            </a:fld>
            <a:endParaRPr lang="en-US"/>
          </a:p>
        </p:txBody>
      </p:sp>
    </p:spTree>
    <p:extLst>
      <p:ext uri="{BB962C8B-B14F-4D97-AF65-F5344CB8AC3E}">
        <p14:creationId xmlns:p14="http://schemas.microsoft.com/office/powerpoint/2010/main" val="3695098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pp.</a:t>
            </a:r>
            <a:r>
              <a:rPr lang="en-US" baseline="0" dirty="0" smtClean="0"/>
              <a:t> 29-34</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151</a:t>
            </a:fld>
            <a:endParaRPr lang="en-US"/>
          </a:p>
        </p:txBody>
      </p:sp>
    </p:spTree>
    <p:extLst>
      <p:ext uri="{BB962C8B-B14F-4D97-AF65-F5344CB8AC3E}">
        <p14:creationId xmlns:p14="http://schemas.microsoft.com/office/powerpoint/2010/main" val="1604617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Batman</a:t>
            </a:r>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152</a:t>
            </a:fld>
            <a:endParaRPr lang="en-US"/>
          </a:p>
        </p:txBody>
      </p:sp>
    </p:spTree>
    <p:extLst>
      <p:ext uri="{BB962C8B-B14F-4D97-AF65-F5344CB8AC3E}">
        <p14:creationId xmlns:p14="http://schemas.microsoft.com/office/powerpoint/2010/main" val="19687507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has NONE of these things</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153</a:t>
            </a:fld>
            <a:endParaRPr lang="en-US"/>
          </a:p>
        </p:txBody>
      </p:sp>
    </p:spTree>
    <p:extLst>
      <p:ext uri="{BB962C8B-B14F-4D97-AF65-F5344CB8AC3E}">
        <p14:creationId xmlns:p14="http://schemas.microsoft.com/office/powerpoint/2010/main" val="3683079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a:t>
            </a:r>
            <a:r>
              <a:rPr lang="en-US" baseline="0" dirty="0" smtClean="0"/>
              <a:t> is a reserved word, but it is unused until ES2015. </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154</a:t>
            </a:fld>
            <a:endParaRPr lang="en-US"/>
          </a:p>
        </p:txBody>
      </p:sp>
    </p:spTree>
    <p:extLst>
      <p:ext uri="{BB962C8B-B14F-4D97-AF65-F5344CB8AC3E}">
        <p14:creationId xmlns:p14="http://schemas.microsoft.com/office/powerpoint/2010/main" val="23763558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window, so "attack()"</a:t>
            </a:r>
            <a:r>
              <a:rPr lang="en-US" baseline="0" dirty="0" smtClean="0"/>
              <a:t> is created on the global object.</a:t>
            </a:r>
          </a:p>
          <a:p>
            <a:r>
              <a:rPr lang="en-US" baseline="0" dirty="0" smtClean="0"/>
              <a:t>If you're asking why we'd ever do this, you're thinking right.  Be patient we're building to something.</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160</a:t>
            </a:fld>
            <a:endParaRPr lang="en-US"/>
          </a:p>
        </p:txBody>
      </p:sp>
    </p:spTree>
    <p:extLst>
      <p:ext uri="{BB962C8B-B14F-4D97-AF65-F5344CB8AC3E}">
        <p14:creationId xmlns:p14="http://schemas.microsoft.com/office/powerpoint/2010/main" val="35414204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never mix them.  </a:t>
            </a:r>
          </a:p>
          <a:p>
            <a:r>
              <a:rPr lang="en-US" dirty="0" smtClean="0"/>
              <a:t>Never</a:t>
            </a:r>
            <a:r>
              <a:rPr lang="en-US" baseline="0" dirty="0" smtClean="0"/>
              <a:t> "run" the kind on the right.  Never "new up" the kind on the left.</a:t>
            </a:r>
          </a:p>
          <a:p>
            <a:r>
              <a:rPr lang="en-US" baseline="0" dirty="0" smtClean="0"/>
              <a:t>It isn't a syntax error, but the developer has an intent for that function, so don't violate it.</a:t>
            </a:r>
            <a:endParaRPr lang="en-US" dirty="0" smtClean="0"/>
          </a:p>
        </p:txBody>
      </p:sp>
      <p:sp>
        <p:nvSpPr>
          <p:cNvPr id="4" name="Slide Number Placeholder 3"/>
          <p:cNvSpPr>
            <a:spLocks noGrp="1"/>
          </p:cNvSpPr>
          <p:nvPr>
            <p:ph type="sldNum" sz="quarter" idx="10"/>
          </p:nvPr>
        </p:nvSpPr>
        <p:spPr/>
        <p:txBody>
          <a:bodyPr/>
          <a:lstStyle/>
          <a:p>
            <a:fld id="{652A260C-0CA2-4148-9139-A68113E2C766}" type="slidenum">
              <a:rPr lang="en-US" smtClean="0"/>
              <a:t>161</a:t>
            </a:fld>
            <a:endParaRPr lang="en-US"/>
          </a:p>
        </p:txBody>
      </p:sp>
    </p:spTree>
    <p:extLst>
      <p:ext uri="{BB962C8B-B14F-4D97-AF65-F5344CB8AC3E}">
        <p14:creationId xmlns:p14="http://schemas.microsoft.com/office/powerpoint/2010/main" val="8305993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courtesy</a:t>
            </a:r>
            <a:r>
              <a:rPr lang="en-US" baseline="0" dirty="0" smtClean="0"/>
              <a:t> </a:t>
            </a:r>
            <a:r>
              <a:rPr lang="en-US" baseline="0" dirty="0" err="1" smtClean="0"/>
              <a:t>pixgood.com</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163</a:t>
            </a:fld>
            <a:endParaRPr lang="en-US"/>
          </a:p>
        </p:txBody>
      </p:sp>
    </p:spTree>
    <p:extLst>
      <p:ext uri="{BB962C8B-B14F-4D97-AF65-F5344CB8AC3E}">
        <p14:creationId xmlns:p14="http://schemas.microsoft.com/office/powerpoint/2010/main" val="41037726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instanceof</a:t>
            </a:r>
            <a:r>
              <a:rPr lang="en-US" dirty="0" smtClean="0"/>
              <a:t> climbs the </a:t>
            </a:r>
            <a:r>
              <a:rPr lang="en-US" smtClean="0"/>
              <a:t>prototype chain </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164</a:t>
            </a:fld>
            <a:endParaRPr lang="en-US"/>
          </a:p>
        </p:txBody>
      </p:sp>
    </p:spTree>
    <p:extLst>
      <p:ext uri="{BB962C8B-B14F-4D97-AF65-F5344CB8AC3E}">
        <p14:creationId xmlns:p14="http://schemas.microsoft.com/office/powerpoint/2010/main" val="21302463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the variable </a:t>
            </a:r>
            <a:r>
              <a:rPr lang="en-US" baseline="0" dirty="0" err="1" smtClean="0"/>
              <a:t>runTime</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166</a:t>
            </a:fld>
            <a:endParaRPr lang="en-US"/>
          </a:p>
        </p:txBody>
      </p:sp>
    </p:spTree>
    <p:extLst>
      <p:ext uri="{BB962C8B-B14F-4D97-AF65-F5344CB8AC3E}">
        <p14:creationId xmlns:p14="http://schemas.microsoft.com/office/powerpoint/2010/main" val="9584089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167</a:t>
            </a:fld>
            <a:endParaRPr lang="en-US"/>
          </a:p>
        </p:txBody>
      </p:sp>
    </p:spTree>
    <p:extLst>
      <p:ext uri="{BB962C8B-B14F-4D97-AF65-F5344CB8AC3E}">
        <p14:creationId xmlns:p14="http://schemas.microsoft.com/office/powerpoint/2010/main" val="1988751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IE 8- puts</a:t>
            </a:r>
            <a:r>
              <a:rPr lang="en-US" baseline="0" dirty="0" smtClean="0"/>
              <a:t> the event object on window (</a:t>
            </a:r>
            <a:r>
              <a:rPr lang="en-US" baseline="0" dirty="0" err="1" smtClean="0"/>
              <a:t>ie</a:t>
            </a:r>
            <a:r>
              <a:rPr lang="en-US" baseline="0" dirty="0" smtClean="0"/>
              <a:t>. </a:t>
            </a:r>
            <a:r>
              <a:rPr lang="en-US" baseline="0" dirty="0" err="1" smtClean="0"/>
              <a:t>window.object</a:t>
            </a:r>
            <a:r>
              <a:rPr lang="en-US" baseline="0" dirty="0" smtClean="0"/>
              <a:t>) instead of passing it in.</a:t>
            </a:r>
          </a:p>
          <a:p>
            <a:r>
              <a:rPr lang="en-US" baseline="0" dirty="0" smtClean="0"/>
              <a:t>A control/shift/alt/meta key *does* fire an event.  So does Esc/F1-F12, etc.</a:t>
            </a:r>
          </a:p>
          <a:p>
            <a:r>
              <a:rPr lang="en-US" baseline="0" dirty="0" smtClean="0"/>
              <a:t>You *can* intercept events like meta-P for print, etc.</a:t>
            </a:r>
          </a:p>
          <a:p>
            <a:endParaRPr lang="en-US" dirty="0" smtClean="0"/>
          </a:p>
          <a:p>
            <a:r>
              <a:rPr lang="en-US" dirty="0" err="1" smtClean="0"/>
              <a:t>pageX</a:t>
            </a:r>
            <a:r>
              <a:rPr lang="en-US" dirty="0" smtClean="0"/>
              <a:t> and </a:t>
            </a:r>
            <a:r>
              <a:rPr lang="en-US" dirty="0" err="1" smtClean="0"/>
              <a:t>pageY</a:t>
            </a:r>
            <a:r>
              <a:rPr lang="en-US" dirty="0" smtClean="0"/>
              <a:t>:</a:t>
            </a:r>
          </a:p>
          <a:p>
            <a:r>
              <a:rPr lang="en-US" dirty="0" smtClean="0"/>
              <a:t>Relative to the top left of the fully rendered content area in the browser. This reference point is below the </a:t>
            </a:r>
            <a:r>
              <a:rPr lang="en-US" dirty="0" err="1" smtClean="0"/>
              <a:t>url</a:t>
            </a:r>
            <a:r>
              <a:rPr lang="en-US" dirty="0" smtClean="0"/>
              <a:t> bar and back button in the upper left. This point could be anywhere in the browser window and can actually change location if there are embedded scrollable pages embedded within pages and the user moves a scrollbar.</a:t>
            </a:r>
          </a:p>
          <a:p>
            <a:endParaRPr lang="en-US" dirty="0" smtClean="0"/>
          </a:p>
          <a:p>
            <a:r>
              <a:rPr lang="en-US" dirty="0" err="1" smtClean="0"/>
              <a:t>screenX</a:t>
            </a:r>
            <a:r>
              <a:rPr lang="en-US" dirty="0" smtClean="0"/>
              <a:t> and </a:t>
            </a:r>
            <a:r>
              <a:rPr lang="en-US" dirty="0" err="1" smtClean="0"/>
              <a:t>screenY</a:t>
            </a:r>
            <a:r>
              <a:rPr lang="en-US" dirty="0" smtClean="0"/>
              <a:t>:</a:t>
            </a:r>
          </a:p>
          <a:p>
            <a:r>
              <a:rPr lang="en-US" dirty="0" smtClean="0"/>
              <a:t>Relative to the top left of the physical screen, this reference point only moves if you increase or decrease the number of monitors or the monitor resolution.</a:t>
            </a:r>
          </a:p>
          <a:p>
            <a:endParaRPr lang="en-US" dirty="0" smtClean="0"/>
          </a:p>
          <a:p>
            <a:r>
              <a:rPr lang="en-US" dirty="0" err="1" smtClean="0"/>
              <a:t>clientX</a:t>
            </a:r>
            <a:r>
              <a:rPr lang="en-US" dirty="0" smtClean="0"/>
              <a:t> and </a:t>
            </a:r>
            <a:r>
              <a:rPr lang="en-US" dirty="0" err="1" smtClean="0"/>
              <a:t>clientY</a:t>
            </a:r>
            <a:r>
              <a:rPr lang="en-US" dirty="0" smtClean="0"/>
              <a:t>:</a:t>
            </a:r>
          </a:p>
          <a:p>
            <a:r>
              <a:rPr lang="en-US" dirty="0" smtClean="0"/>
              <a:t>Relative to the upper left edge of the content area (the viewport) of the browser window. This point does not move even if the user moves a scrollbar from within the browser.</a:t>
            </a:r>
          </a:p>
          <a:p>
            <a:endParaRPr lang="en-US" dirty="0" smtClean="0"/>
          </a:p>
          <a:p>
            <a:r>
              <a:rPr lang="en-US" dirty="0" err="1" smtClean="0"/>
              <a:t>isTrusted</a:t>
            </a:r>
            <a:r>
              <a:rPr lang="en-US" dirty="0" smtClean="0"/>
              <a:t>:</a:t>
            </a:r>
          </a:p>
          <a:p>
            <a:r>
              <a:rPr lang="en-US" dirty="0" smtClean="0"/>
              <a:t>true</a:t>
            </a:r>
            <a:r>
              <a:rPr lang="en-US" baseline="0" dirty="0" smtClean="0"/>
              <a:t> =&gt; user-generated. false =&gt; script</a:t>
            </a:r>
            <a:r>
              <a:rPr lang="en-US" baseline="0" smtClean="0"/>
              <a:t>-generated.</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21</a:t>
            </a:fld>
            <a:endParaRPr lang="en-US"/>
          </a:p>
        </p:txBody>
      </p:sp>
    </p:spTree>
    <p:extLst>
      <p:ext uri="{BB962C8B-B14F-4D97-AF65-F5344CB8AC3E}">
        <p14:creationId xmlns:p14="http://schemas.microsoft.com/office/powerpoint/2010/main" val="608594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and the library has</a:t>
            </a:r>
            <a:r>
              <a:rPr lang="en-US" baseline="0" dirty="0" smtClean="0"/>
              <a:t> as well.</a:t>
            </a:r>
          </a:p>
          <a:p>
            <a:endParaRPr lang="en-US" baseline="0" dirty="0" smtClean="0"/>
          </a:p>
          <a:p>
            <a:r>
              <a:rPr lang="en-US" baseline="0" dirty="0" smtClean="0"/>
              <a:t>FFT: Remind me ... how do you make a variable private?  (precede with "</a:t>
            </a:r>
            <a:r>
              <a:rPr lang="en-US" baseline="0" dirty="0" err="1" smtClean="0"/>
              <a:t>var</a:t>
            </a:r>
            <a:r>
              <a:rPr lang="en-US" baseline="0" dirty="0" smtClean="0"/>
              <a:t>" and put it in a function).</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168</a:t>
            </a:fld>
            <a:endParaRPr lang="en-US"/>
          </a:p>
        </p:txBody>
      </p:sp>
    </p:spTree>
    <p:extLst>
      <p:ext uri="{BB962C8B-B14F-4D97-AF65-F5344CB8AC3E}">
        <p14:creationId xmlns:p14="http://schemas.microsoft.com/office/powerpoint/2010/main" val="9548395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169</a:t>
            </a:fld>
            <a:endParaRPr lang="en-US"/>
          </a:p>
        </p:txBody>
      </p:sp>
    </p:spTree>
    <p:extLst>
      <p:ext uri="{BB962C8B-B14F-4D97-AF65-F5344CB8AC3E}">
        <p14:creationId xmlns:p14="http://schemas.microsoft.com/office/powerpoint/2010/main" val="37402937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172</a:t>
            </a:fld>
            <a:endParaRPr lang="en-US"/>
          </a:p>
        </p:txBody>
      </p:sp>
    </p:spTree>
    <p:extLst>
      <p:ext uri="{BB962C8B-B14F-4D97-AF65-F5344CB8AC3E}">
        <p14:creationId xmlns:p14="http://schemas.microsoft.com/office/powerpoint/2010/main" val="8913631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known as privileged functions.  They can access private</a:t>
            </a:r>
            <a:r>
              <a:rPr lang="en-US" baseline="0" dirty="0" smtClean="0"/>
              <a:t> variables, so we just allow them</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173</a:t>
            </a:fld>
            <a:endParaRPr lang="en-US"/>
          </a:p>
        </p:txBody>
      </p:sp>
    </p:spTree>
    <p:extLst>
      <p:ext uri="{BB962C8B-B14F-4D97-AF65-F5344CB8AC3E}">
        <p14:creationId xmlns:p14="http://schemas.microsoft.com/office/powerpoint/2010/main" val="3507472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jsfiddle.net</a:t>
            </a:r>
            <a:r>
              <a:rPr lang="en-US" dirty="0" smtClean="0"/>
              <a:t>/</a:t>
            </a:r>
            <a:r>
              <a:rPr lang="en-US" dirty="0" err="1" smtClean="0"/>
              <a:t>rapPayne</a:t>
            </a:r>
            <a:r>
              <a:rPr lang="en-US" dirty="0" smtClean="0"/>
              <a:t>/VKXGs/</a:t>
            </a:r>
          </a:p>
          <a:p>
            <a:r>
              <a:rPr lang="en-US" dirty="0" smtClean="0"/>
              <a:t>Note: the "</a:t>
            </a:r>
            <a:r>
              <a:rPr lang="en-US" dirty="0" err="1" smtClean="0"/>
              <a:t>var</a:t>
            </a:r>
            <a:r>
              <a:rPr lang="en-US" dirty="0" smtClean="0"/>
              <a:t> Car" is unneeded and unused.</a:t>
            </a:r>
            <a:r>
              <a:rPr lang="en-US" baseline="0" dirty="0" smtClean="0"/>
              <a:t>  Could be omitted and replaced with an IIFE.</a:t>
            </a:r>
          </a:p>
          <a:p>
            <a:r>
              <a:rPr lang="en-US" baseline="0" dirty="0" smtClean="0"/>
              <a:t>You can also just put the lines outside of any function and they're run.</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176</a:t>
            </a:fld>
            <a:endParaRPr lang="en-US"/>
          </a:p>
        </p:txBody>
      </p:sp>
    </p:spTree>
    <p:extLst>
      <p:ext uri="{BB962C8B-B14F-4D97-AF65-F5344CB8AC3E}">
        <p14:creationId xmlns:p14="http://schemas.microsoft.com/office/powerpoint/2010/main" val="39065715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arguably doesn't</a:t>
            </a:r>
            <a:r>
              <a:rPr lang="en-US" baseline="0" dirty="0" smtClean="0"/>
              <a:t> need them because it would be just as easy to check for the existence of a function as it is to check an interface.</a:t>
            </a:r>
          </a:p>
          <a:p>
            <a:r>
              <a:rPr lang="en-US" baseline="0" dirty="0" smtClean="0"/>
              <a:t>Duck typing</a:t>
            </a:r>
          </a:p>
          <a:p>
            <a:r>
              <a:rPr lang="en-US" baseline="0" dirty="0" err="1" smtClean="0"/>
              <a:t>TypeScript</a:t>
            </a:r>
            <a:r>
              <a:rPr lang="en-US" baseline="0" dirty="0" smtClean="0"/>
              <a:t> can have them b/c they're enforced at compile time, not runtime.</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181</a:t>
            </a:fld>
            <a:endParaRPr lang="en-US"/>
          </a:p>
        </p:txBody>
      </p:sp>
    </p:spTree>
    <p:extLst>
      <p:ext uri="{BB962C8B-B14F-4D97-AF65-F5344CB8AC3E}">
        <p14:creationId xmlns:p14="http://schemas.microsoft.com/office/powerpoint/2010/main" val="16681657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classes are</a:t>
            </a:r>
            <a:r>
              <a:rPr lang="en-US" baseline="0" dirty="0" smtClean="0"/>
              <a:t> block scoped and are not hoisted (unlike functions)</a:t>
            </a:r>
          </a:p>
          <a:p>
            <a:r>
              <a:rPr lang="en-US" dirty="0" smtClean="0"/>
              <a:t>No change except new keywords and streamlined notation</a:t>
            </a:r>
          </a:p>
          <a:p>
            <a:r>
              <a:rPr lang="en-US" dirty="0" smtClean="0"/>
              <a:t>We are not even close to embracing traditional classes.</a:t>
            </a:r>
          </a:p>
          <a:p>
            <a:r>
              <a:rPr lang="en-US" dirty="0" smtClean="0"/>
              <a:t>Can NOT have class Person(first,</a:t>
            </a:r>
            <a:r>
              <a:rPr lang="en-US" baseline="0" dirty="0" smtClean="0"/>
              <a:t> last). syntax error. Can put that in a constructor, though.</a:t>
            </a:r>
          </a:p>
          <a:p>
            <a:r>
              <a:rPr lang="en-US" baseline="0" dirty="0" smtClean="0"/>
              <a:t>Can NOT call a class as a function: Person() - </a:t>
            </a:r>
            <a:r>
              <a:rPr lang="en-US" baseline="0" dirty="0" err="1" smtClean="0"/>
              <a:t>TypeError</a:t>
            </a:r>
            <a:endParaRPr lang="en-US" dirty="0" smtClean="0"/>
          </a:p>
          <a:p>
            <a:r>
              <a:rPr lang="en-US" dirty="0" smtClean="0"/>
              <a:t>When you create a method on a class, it really adds it to the prototype</a:t>
            </a:r>
            <a:r>
              <a:rPr lang="en-US" baseline="0" dirty="0" smtClean="0"/>
              <a:t> of all the objects created </a:t>
            </a:r>
            <a:r>
              <a:rPr lang="en-US" baseline="0" smtClean="0"/>
              <a:t>from it.</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183</a:t>
            </a:fld>
            <a:endParaRPr lang="en-US"/>
          </a:p>
        </p:txBody>
      </p:sp>
    </p:spTree>
    <p:extLst>
      <p:ext uri="{BB962C8B-B14F-4D97-AF65-F5344CB8AC3E}">
        <p14:creationId xmlns:p14="http://schemas.microsoft.com/office/powerpoint/2010/main" val="13706894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here: https://</a:t>
            </a:r>
            <a:r>
              <a:rPr lang="en-US" dirty="0" err="1" smtClean="0"/>
              <a:t>github.com</a:t>
            </a:r>
            <a:r>
              <a:rPr lang="en-US" dirty="0" smtClean="0"/>
              <a:t>/</a:t>
            </a:r>
            <a:r>
              <a:rPr lang="en-US" dirty="0" err="1" smtClean="0"/>
              <a:t>joshburgess</a:t>
            </a:r>
            <a:r>
              <a:rPr lang="en-US" dirty="0" smtClean="0"/>
              <a:t>/not-awesome-es6-classes</a:t>
            </a:r>
          </a:p>
        </p:txBody>
      </p:sp>
      <p:sp>
        <p:nvSpPr>
          <p:cNvPr id="4" name="Slide Number Placeholder 3"/>
          <p:cNvSpPr>
            <a:spLocks noGrp="1"/>
          </p:cNvSpPr>
          <p:nvPr>
            <p:ph type="sldNum" sz="quarter" idx="10"/>
          </p:nvPr>
        </p:nvSpPr>
        <p:spPr/>
        <p:txBody>
          <a:bodyPr/>
          <a:lstStyle/>
          <a:p>
            <a:fld id="{652A260C-0CA2-4148-9139-A68113E2C766}" type="slidenum">
              <a:rPr lang="en-US" smtClean="0"/>
              <a:t>184</a:t>
            </a:fld>
            <a:endParaRPr lang="en-US"/>
          </a:p>
        </p:txBody>
      </p:sp>
    </p:spTree>
    <p:extLst>
      <p:ext uri="{BB962C8B-B14F-4D97-AF65-F5344CB8AC3E}">
        <p14:creationId xmlns:p14="http://schemas.microsoft.com/office/powerpoint/2010/main" val="40874547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Accessors</a:t>
            </a:r>
            <a:r>
              <a:rPr lang="en-US" baseline="0" dirty="0" smtClean="0"/>
              <a:t> are called whether setting/getting from within the class or from without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You're going to need a backing value (like _first). No way around that.</a:t>
            </a:r>
            <a:endParaRPr lang="en-US" dirty="0" smtClean="0"/>
          </a:p>
          <a:p>
            <a:r>
              <a:rPr lang="en-US" dirty="0" smtClean="0"/>
              <a:t>Skip unless asked ... The</a:t>
            </a:r>
            <a:r>
              <a:rPr lang="en-US" baseline="0" dirty="0" smtClean="0"/>
              <a:t> backing variable can still be accessed directly, bypassing the getter/setter.</a:t>
            </a:r>
          </a:p>
          <a:p>
            <a:r>
              <a:rPr lang="en-US" baseline="0" dirty="0" smtClean="0"/>
              <a:t>Solution: Put the inside of the class in a closure object and return that object.  Use </a:t>
            </a:r>
            <a:r>
              <a:rPr lang="en-US" baseline="0" dirty="0" err="1" smtClean="0"/>
              <a:t>var</a:t>
            </a:r>
            <a:r>
              <a:rPr lang="en-US" baseline="0" dirty="0" smtClean="0"/>
              <a:t>/let inside the object.</a:t>
            </a:r>
          </a:p>
          <a:p>
            <a:r>
              <a:rPr lang="en-US" baseline="0" dirty="0" smtClean="0"/>
              <a:t>See here: http://</a:t>
            </a:r>
            <a:r>
              <a:rPr lang="en-US" baseline="0" dirty="0" err="1" smtClean="0"/>
              <a:t>derickbailey.com</a:t>
            </a:r>
            <a:r>
              <a:rPr lang="en-US" baseline="0" dirty="0" smtClean="0"/>
              <a:t>/2015/10/12/hide-the-backing-variable-of-object-propertiesattributes-using-es6-symbols/</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188</a:t>
            </a:fld>
            <a:endParaRPr lang="en-US"/>
          </a:p>
        </p:txBody>
      </p:sp>
    </p:spTree>
    <p:extLst>
      <p:ext uri="{BB962C8B-B14F-4D97-AF65-F5344CB8AC3E}">
        <p14:creationId xmlns:p14="http://schemas.microsoft.com/office/powerpoint/2010/main" val="20695834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has NONE of these things but they can be faked</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192</a:t>
            </a:fld>
            <a:endParaRPr lang="en-US"/>
          </a:p>
        </p:txBody>
      </p:sp>
    </p:spTree>
    <p:extLst>
      <p:ext uri="{BB962C8B-B14F-4D97-AF65-F5344CB8AC3E}">
        <p14:creationId xmlns:p14="http://schemas.microsoft.com/office/powerpoint/2010/main" val="36830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pp.</a:t>
            </a:r>
            <a:r>
              <a:rPr lang="en-US" baseline="0" dirty="0" smtClean="0"/>
              <a:t> 29-34</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23</a:t>
            </a:fld>
            <a:endParaRPr lang="en-US"/>
          </a:p>
        </p:txBody>
      </p:sp>
    </p:spTree>
    <p:extLst>
      <p:ext uri="{BB962C8B-B14F-4D97-AF65-F5344CB8AC3E}">
        <p14:creationId xmlns:p14="http://schemas.microsoft.com/office/powerpoint/2010/main" val="1604617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pp.</a:t>
            </a:r>
            <a:r>
              <a:rPr lang="en-US" baseline="0" dirty="0" smtClean="0"/>
              <a:t> 29-34</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194</a:t>
            </a:fld>
            <a:endParaRPr lang="en-US"/>
          </a:p>
        </p:txBody>
      </p:sp>
    </p:spTree>
    <p:extLst>
      <p:ext uri="{BB962C8B-B14F-4D97-AF65-F5344CB8AC3E}">
        <p14:creationId xmlns:p14="http://schemas.microsoft.com/office/powerpoint/2010/main" val="1604617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Batman</a:t>
            </a:r>
          </a:p>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195</a:t>
            </a:fld>
            <a:endParaRPr lang="en-US"/>
          </a:p>
        </p:txBody>
      </p:sp>
    </p:spTree>
    <p:extLst>
      <p:ext uri="{BB962C8B-B14F-4D97-AF65-F5344CB8AC3E}">
        <p14:creationId xmlns:p14="http://schemas.microsoft.com/office/powerpoint/2010/main" val="19687507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has NONE of these things but they can be faked</a:t>
            </a:r>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196</a:t>
            </a:fld>
            <a:endParaRPr lang="en-US"/>
          </a:p>
        </p:txBody>
      </p:sp>
    </p:spTree>
    <p:extLst>
      <p:ext uri="{BB962C8B-B14F-4D97-AF65-F5344CB8AC3E}">
        <p14:creationId xmlns:p14="http://schemas.microsoft.com/office/powerpoint/2010/main" val="3683079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FA832-5BD8-CB43-92C2-6EEC31DAC92C}" type="slidenum">
              <a:rPr lang="en-US" smtClean="0"/>
              <a:t>198</a:t>
            </a:fld>
            <a:endParaRPr lang="en-US"/>
          </a:p>
        </p:txBody>
      </p:sp>
    </p:spTree>
    <p:extLst>
      <p:ext uri="{BB962C8B-B14F-4D97-AF65-F5344CB8AC3E}">
        <p14:creationId xmlns:p14="http://schemas.microsoft.com/office/powerpoint/2010/main" val="24362800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a:t>
            </a:r>
            <a:r>
              <a:rPr lang="en-US" baseline="0" dirty="0" smtClean="0"/>
              <a:t> object has a constructor Function that has a prototype which is </a:t>
            </a:r>
            <a:r>
              <a:rPr lang="en-US" baseline="0" smtClean="0"/>
              <a:t>an object.</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200</a:t>
            </a:fld>
            <a:endParaRPr lang="en-US"/>
          </a:p>
        </p:txBody>
      </p:sp>
    </p:spTree>
    <p:extLst>
      <p:ext uri="{BB962C8B-B14F-4D97-AF65-F5344CB8AC3E}">
        <p14:creationId xmlns:p14="http://schemas.microsoft.com/office/powerpoint/2010/main" val="38462981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My favorite definition is #2</a:t>
            </a:r>
          </a:p>
          <a:p>
            <a:r>
              <a:rPr lang="en-US" baseline="0" dirty="0" smtClean="0"/>
              <a:t>- The other students don't have that capability so they'd go to the 'exemplar' to use hers.</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201</a:t>
            </a:fld>
            <a:endParaRPr lang="en-US"/>
          </a:p>
        </p:txBody>
      </p:sp>
    </p:spTree>
    <p:extLst>
      <p:ext uri="{BB962C8B-B14F-4D97-AF65-F5344CB8AC3E}">
        <p14:creationId xmlns:p14="http://schemas.microsoft.com/office/powerpoint/2010/main" val="30062289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traditional inheritance, you're creating the property/method, but each one owns its own property</a:t>
            </a:r>
          </a:p>
          <a:p>
            <a:r>
              <a:rPr lang="en-US" baseline="0" dirty="0" smtClean="0"/>
              <a:t>With prototypal inheritance, they all share the same one.</a:t>
            </a:r>
          </a:p>
          <a:p>
            <a:endParaRPr lang="en-US" baseline="0" dirty="0" smtClean="0"/>
          </a:p>
          <a:p>
            <a:r>
              <a:rPr lang="en-US" baseline="0" dirty="0" smtClean="0"/>
              <a:t>Some rules:</a:t>
            </a:r>
          </a:p>
          <a:p>
            <a:r>
              <a:rPr lang="en-US" baseline="0" dirty="0" smtClean="0"/>
              <a:t>You cannot access </a:t>
            </a:r>
            <a:r>
              <a:rPr lang="en-US" baseline="0" dirty="0" err="1" smtClean="0"/>
              <a:t>object.prototype</a:t>
            </a:r>
            <a:r>
              <a:rPr lang="en-US" baseline="0" dirty="0" smtClean="0"/>
              <a:t> – Doesn't exist.  </a:t>
            </a:r>
            <a:r>
              <a:rPr lang="en-US" baseline="0" dirty="0" err="1" smtClean="0"/>
              <a:t>object.__proto</a:t>
            </a:r>
            <a:r>
              <a:rPr lang="en-US" baseline="0" dirty="0" smtClean="0"/>
              <a:t>__ does, though</a:t>
            </a:r>
          </a:p>
        </p:txBody>
      </p:sp>
      <p:sp>
        <p:nvSpPr>
          <p:cNvPr id="4" name="Slide Number Placeholder 3"/>
          <p:cNvSpPr>
            <a:spLocks noGrp="1"/>
          </p:cNvSpPr>
          <p:nvPr>
            <p:ph type="sldNum" sz="quarter" idx="10"/>
          </p:nvPr>
        </p:nvSpPr>
        <p:spPr/>
        <p:txBody>
          <a:bodyPr/>
          <a:lstStyle/>
          <a:p>
            <a:fld id="{652A260C-0CA2-4148-9139-A68113E2C766}" type="slidenum">
              <a:rPr lang="en-US" smtClean="0"/>
              <a:t>202</a:t>
            </a:fld>
            <a:endParaRPr lang="en-US"/>
          </a:p>
        </p:txBody>
      </p:sp>
    </p:spTree>
    <p:extLst>
      <p:ext uri="{BB962C8B-B14F-4D97-AF65-F5344CB8AC3E}">
        <p14:creationId xmlns:p14="http://schemas.microsoft.com/office/powerpoint/2010/main" val="35040888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can, but be careful. It can cause problems).</a:t>
            </a:r>
          </a:p>
          <a:p>
            <a:r>
              <a:rPr lang="en-US" dirty="0" smtClean="0"/>
              <a:t>What problems?</a:t>
            </a:r>
            <a:r>
              <a:rPr lang="en-US" baseline="0" dirty="0" smtClean="0"/>
              <a:t>  See Ninja book </a:t>
            </a:r>
            <a:r>
              <a:rPr lang="en-US" baseline="0" dirty="0" err="1" smtClean="0"/>
              <a:t>pp</a:t>
            </a:r>
            <a:r>
              <a:rPr lang="en-US" baseline="0" dirty="0" smtClean="0"/>
              <a:t> 135-139.</a:t>
            </a:r>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203</a:t>
            </a:fld>
            <a:endParaRPr lang="en-US"/>
          </a:p>
        </p:txBody>
      </p:sp>
    </p:spTree>
    <p:extLst>
      <p:ext uri="{BB962C8B-B14F-4D97-AF65-F5344CB8AC3E}">
        <p14:creationId xmlns:p14="http://schemas.microsoft.com/office/powerpoint/2010/main" val="31292760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2A260C-0CA2-4148-9139-A68113E2C766}" type="slidenum">
              <a:rPr lang="en-US" smtClean="0"/>
              <a:t>204</a:t>
            </a:fld>
            <a:endParaRPr lang="en-US"/>
          </a:p>
        </p:txBody>
      </p:sp>
    </p:spTree>
    <p:extLst>
      <p:ext uri="{BB962C8B-B14F-4D97-AF65-F5344CB8AC3E}">
        <p14:creationId xmlns:p14="http://schemas.microsoft.com/office/powerpoint/2010/main" val="13844312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object.__proto</a:t>
            </a:r>
            <a:r>
              <a:rPr lang="en-US" dirty="0" smtClean="0"/>
              <a:t>__</a:t>
            </a:r>
            <a:r>
              <a:rPr lang="en-US" baseline="0" dirty="0" smtClean="0"/>
              <a:t> is only an EC2015 standard for backward compatibility.  Use </a:t>
            </a:r>
            <a:r>
              <a:rPr lang="en-US" baseline="0" dirty="0" err="1" smtClean="0"/>
              <a:t>Object.getPrototypeOf</a:t>
            </a:r>
            <a:r>
              <a:rPr lang="en-US" baseline="0" dirty="0" smtClean="0"/>
              <a:t>() instead.  </a:t>
            </a:r>
          </a:p>
          <a:p>
            <a:endParaRPr lang="en-US" baseline="0" dirty="0" smtClean="0"/>
          </a:p>
        </p:txBody>
      </p:sp>
      <p:sp>
        <p:nvSpPr>
          <p:cNvPr id="4" name="Slide Number Placeholder 3"/>
          <p:cNvSpPr>
            <a:spLocks noGrp="1"/>
          </p:cNvSpPr>
          <p:nvPr>
            <p:ph type="sldNum" sz="quarter" idx="10"/>
          </p:nvPr>
        </p:nvSpPr>
        <p:spPr/>
        <p:txBody>
          <a:bodyPr/>
          <a:lstStyle/>
          <a:p>
            <a:fld id="{652A260C-0CA2-4148-9139-A68113E2C766}" type="slidenum">
              <a:rPr lang="en-US" smtClean="0"/>
              <a:t>205</a:t>
            </a:fld>
            <a:endParaRPr lang="en-US"/>
          </a:p>
        </p:txBody>
      </p:sp>
    </p:spTree>
    <p:extLst>
      <p:ext uri="{BB962C8B-B14F-4D97-AF65-F5344CB8AC3E}">
        <p14:creationId xmlns:p14="http://schemas.microsoft.com/office/powerpoint/2010/main" val="1685356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none" baseline="0"/>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CADE040-BB0D-5743-9384-3D414BC1DDBA}" type="datetimeFigureOut">
              <a:rPr lang="en-US" smtClean="0"/>
              <a:t>4/7/17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3C4BD8-AF12-D14A-AE31-4B7F6FDD9751}"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ADE040-BB0D-5743-9384-3D414BC1DDBA}" type="datetimeFigureOut">
              <a:rPr lang="en-US" smtClean="0"/>
              <a:t>4/7/17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3C4BD8-AF12-D14A-AE31-4B7F6FDD975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ADE040-BB0D-5743-9384-3D414BC1DDBA}" type="datetimeFigureOut">
              <a:rPr lang="en-US" smtClean="0"/>
              <a:t>4/7/17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3C4BD8-AF12-D14A-AE31-4B7F6FDD975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ADE040-BB0D-5743-9384-3D414BC1DDBA}" type="datetimeFigureOut">
              <a:rPr lang="en-US" smtClean="0"/>
              <a:t>4/7/17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3C4BD8-AF12-D14A-AE31-4B7F6FDD975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ADE040-BB0D-5743-9384-3D414BC1DDBA}" type="datetimeFigureOut">
              <a:rPr lang="en-US" smtClean="0"/>
              <a:t>4/7/17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3C4BD8-AF12-D14A-AE31-4B7F6FDD9751}"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CADE040-BB0D-5743-9384-3D414BC1DDBA}" type="datetimeFigureOut">
              <a:rPr lang="en-US" smtClean="0"/>
              <a:t>4/7/17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3C4BD8-AF12-D14A-AE31-4B7F6FDD975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CADE040-BB0D-5743-9384-3D414BC1DDBA}" type="datetimeFigureOut">
              <a:rPr lang="en-US" smtClean="0"/>
              <a:t>4/7/17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3C4BD8-AF12-D14A-AE31-4B7F6FDD9751}"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ADE040-BB0D-5743-9384-3D414BC1DDBA}" type="datetimeFigureOut">
              <a:rPr lang="en-US" smtClean="0"/>
              <a:t>4/7/17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3C4BD8-AF12-D14A-AE31-4B7F6FDD975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DE040-BB0D-5743-9384-3D414BC1DDBA}" type="datetimeFigureOut">
              <a:rPr lang="en-US" smtClean="0"/>
              <a:t>4/7/17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3C4BD8-AF12-D14A-AE31-4B7F6FDD975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ADE040-BB0D-5743-9384-3D414BC1DDBA}" type="datetimeFigureOut">
              <a:rPr lang="en-US" smtClean="0"/>
              <a:t>4/7/17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3C4BD8-AF12-D14A-AE31-4B7F6FDD9751}"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ADE040-BB0D-5743-9384-3D414BC1DDBA}" type="datetimeFigureOut">
              <a:rPr lang="en-US" smtClean="0"/>
              <a:t>4/7/17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3C4BD8-AF12-D14A-AE31-4B7F6FDD975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CADE040-BB0D-5743-9384-3D414BC1DDBA}" type="datetimeFigureOut">
              <a:rPr lang="en-US" smtClean="0"/>
              <a:t>4/7/17</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93C4BD8-AF12-D14A-AE31-4B7F6FDD975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microsoft.com/office/2007/relationships/hdphoto" Target="../media/hdphoto1.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106.xml.rels><?xml version="1.0" encoding="UTF-8" standalone="yes"?>
<Relationships xmlns="http://schemas.openxmlformats.org/package/2006/relationships"><Relationship Id="rId3" Type="http://schemas.openxmlformats.org/officeDocument/2006/relationships/image" Target="../media/image30.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09.xml.rels><?xml version="1.0" encoding="UTF-8" standalone="yes"?>
<Relationships xmlns="http://schemas.openxmlformats.org/package/2006/relationships"><Relationship Id="rId3" Type="http://schemas.openxmlformats.org/officeDocument/2006/relationships/image" Target="../media/image31.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microsoft.com/office/2007/relationships/hdphoto" Target="../media/hdphoto4.wdp"/></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microsoft.com/office/2007/relationships/hdphoto" Target="../media/hdphoto5.wdp"/></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46.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4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0.png"/></Relationships>
</file>

<file path=ppt/slides/_rels/slide184.xml.rels><?xml version="1.0" encoding="UTF-8" standalone="yes"?>
<Relationships xmlns="http://schemas.openxmlformats.org/package/2006/relationships"><Relationship Id="rId3" Type="http://schemas.openxmlformats.org/officeDocument/2006/relationships/image" Target="../media/image51.png"/><Relationship Id="rId4" Type="http://schemas.microsoft.com/office/2007/relationships/hdphoto" Target="../media/hdphoto6.wdp"/><Relationship Id="rId5" Type="http://schemas.openxmlformats.org/officeDocument/2006/relationships/image" Target="../media/image52.png"/><Relationship Id="rId6" Type="http://schemas.microsoft.com/office/2007/relationships/hdphoto" Target="../media/hdphoto7.wdp"/><Relationship Id="rId7" Type="http://schemas.openxmlformats.org/officeDocument/2006/relationships/image" Target="../media/image53.png"/><Relationship Id="rId8" Type="http://schemas.microsoft.com/office/2007/relationships/hdphoto" Target="../media/hdphoto8.wdp"/><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7.png"/></Relationships>
</file>

<file path=ppt/slides/_rels/slide203.xml.rels><?xml version="1.0" encoding="UTF-8" standalone="yes"?>
<Relationships xmlns="http://schemas.openxmlformats.org/package/2006/relationships"><Relationship Id="rId3" Type="http://schemas.openxmlformats.org/officeDocument/2006/relationships/image" Target="../media/image58.png"/><Relationship Id="rId4"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0.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6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6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6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microsoft.com/office/2007/relationships/hdphoto" Target="../media/hdphoto10.wdp"/></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70.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7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75.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Event Handling</a:t>
            </a:r>
            <a:endParaRPr lang="en-US" dirty="0"/>
          </a:p>
        </p:txBody>
      </p:sp>
      <p:sp>
        <p:nvSpPr>
          <p:cNvPr id="3" name="Subtitle 2"/>
          <p:cNvSpPr>
            <a:spLocks noGrp="1"/>
          </p:cNvSpPr>
          <p:nvPr>
            <p:ph type="subTitle" idx="1"/>
          </p:nvPr>
        </p:nvSpPr>
        <p:spPr/>
        <p:txBody>
          <a:bodyPr/>
          <a:lstStyle/>
          <a:p>
            <a:r>
              <a:rPr lang="en-US" dirty="0" smtClean="0"/>
              <a:t>How to make your page respond to the user</a:t>
            </a:r>
            <a:endParaRPr lang="en-US" dirty="0"/>
          </a:p>
        </p:txBody>
      </p:sp>
    </p:spTree>
    <p:extLst>
      <p:ext uri="{BB962C8B-B14F-4D97-AF65-F5344CB8AC3E}">
        <p14:creationId xmlns:p14="http://schemas.microsoft.com/office/powerpoint/2010/main" val="8071875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Four ways to wire them up</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41228064"/>
              </p:ext>
            </p:extLst>
          </p:nvPr>
        </p:nvGraphicFramePr>
        <p:xfrm>
          <a:off x="457200" y="1594887"/>
          <a:ext cx="8229600" cy="4281380"/>
        </p:xfrm>
        <a:graphic>
          <a:graphicData uri="http://schemas.openxmlformats.org/drawingml/2006/table">
            <a:tbl>
              <a:tblPr firstRow="1" bandRow="1">
                <a:tableStyleId>{5C22544A-7EE6-4342-B048-85BDC9FD1C3A}</a:tableStyleId>
              </a:tblPr>
              <a:tblGrid>
                <a:gridCol w="2057400"/>
                <a:gridCol w="2387690"/>
                <a:gridCol w="1428710"/>
                <a:gridCol w="2355800"/>
              </a:tblGrid>
              <a:tr h="693908">
                <a:tc>
                  <a:txBody>
                    <a:bodyPr/>
                    <a:lstStyle/>
                    <a:p>
                      <a:pPr algn="ctr"/>
                      <a:r>
                        <a:rPr lang="en-US" dirty="0" smtClean="0"/>
                        <a:t>Type</a:t>
                      </a:r>
                    </a:p>
                  </a:txBody>
                  <a:tcPr anchor="ctr"/>
                </a:tc>
                <a:tc>
                  <a:txBody>
                    <a:bodyPr/>
                    <a:lstStyle/>
                    <a:p>
                      <a:pPr algn="ctr"/>
                      <a:r>
                        <a:rPr lang="en-US" dirty="0" smtClean="0"/>
                        <a:t>Vehicle</a:t>
                      </a:r>
                      <a:endParaRPr lang="en-US" dirty="0"/>
                    </a:p>
                  </a:txBody>
                  <a:tcPr anchor="ctr"/>
                </a:tc>
                <a:tc>
                  <a:txBody>
                    <a:bodyPr/>
                    <a:lstStyle/>
                    <a:p>
                      <a:pPr algn="ctr"/>
                      <a:r>
                        <a:rPr lang="en-US" dirty="0" smtClean="0"/>
                        <a:t>Pros</a:t>
                      </a:r>
                      <a:endParaRPr lang="en-US" dirty="0"/>
                    </a:p>
                  </a:txBody>
                  <a:tcPr anchor="ctr"/>
                </a:tc>
                <a:tc>
                  <a:txBody>
                    <a:bodyPr/>
                    <a:lstStyle/>
                    <a:p>
                      <a:pPr algn="ctr"/>
                      <a:r>
                        <a:rPr lang="en-US" dirty="0" smtClean="0"/>
                        <a:t>Cons</a:t>
                      </a:r>
                      <a:endParaRPr lang="en-US" dirty="0"/>
                    </a:p>
                  </a:txBody>
                  <a:tcPr anchor="ctr"/>
                </a:tc>
              </a:tr>
              <a:tr h="1001953">
                <a:tc>
                  <a:txBody>
                    <a:bodyPr/>
                    <a:lstStyle/>
                    <a:p>
                      <a:pPr algn="ctr"/>
                      <a:r>
                        <a:rPr lang="en-US" dirty="0" smtClean="0"/>
                        <a:t>IE 8 and below</a:t>
                      </a:r>
                      <a:endParaRPr lang="en-US" dirty="0"/>
                    </a:p>
                  </a:txBody>
                  <a:tcPr anchor="ctr"/>
                </a:tc>
                <a:tc>
                  <a:txBody>
                    <a:bodyPr/>
                    <a:lstStyle/>
                    <a:p>
                      <a:pPr algn="l"/>
                      <a:r>
                        <a:rPr lang="en-US" dirty="0" err="1" smtClean="0"/>
                        <a:t>e.attachEvent</a:t>
                      </a:r>
                      <a:r>
                        <a:rPr lang="en-US" dirty="0" smtClean="0"/>
                        <a:t>(</a:t>
                      </a:r>
                    </a:p>
                    <a:p>
                      <a:pPr algn="l"/>
                      <a:r>
                        <a:rPr lang="en-US" dirty="0" smtClean="0"/>
                        <a:t>'</a:t>
                      </a:r>
                      <a:r>
                        <a:rPr lang="en-US" dirty="0" err="1" smtClean="0"/>
                        <a:t>onevent</a:t>
                      </a:r>
                      <a:r>
                        <a:rPr lang="en-US" dirty="0" smtClean="0"/>
                        <a:t>', function () {...});</a:t>
                      </a:r>
                      <a:endParaRPr lang="en-US" dirty="0"/>
                    </a:p>
                  </a:txBody>
                  <a:tcPr anchor="ctr"/>
                </a:tc>
                <a:tc>
                  <a:txBody>
                    <a:bodyPr/>
                    <a:lstStyle/>
                    <a:p>
                      <a:pPr algn="ctr"/>
                      <a:r>
                        <a:rPr lang="en-US" dirty="0" smtClean="0"/>
                        <a:t>Works</a:t>
                      </a:r>
                      <a:r>
                        <a:rPr lang="en-US" baseline="0" dirty="0" smtClean="0"/>
                        <a:t> in IE 8-</a:t>
                      </a:r>
                      <a:endParaRPr lang="en-US" dirty="0"/>
                    </a:p>
                  </a:txBody>
                  <a:tcPr anchor="ctr"/>
                </a:tc>
                <a:tc>
                  <a:txBody>
                    <a:bodyPr/>
                    <a:lstStyle/>
                    <a:p>
                      <a:pPr algn="ctr"/>
                      <a:r>
                        <a:rPr lang="en-US" dirty="0" smtClean="0"/>
                        <a:t>Only</a:t>
                      </a:r>
                      <a:r>
                        <a:rPr lang="en-US" baseline="0" dirty="0" smtClean="0"/>
                        <a:t> works in IE 8-</a:t>
                      </a:r>
                      <a:endParaRPr lang="en-US" dirty="0"/>
                    </a:p>
                  </a:txBody>
                  <a:tcPr anchor="ctr"/>
                </a:tc>
              </a:tr>
              <a:tr h="693908">
                <a:tc>
                  <a:txBody>
                    <a:bodyPr/>
                    <a:lstStyle/>
                    <a:p>
                      <a:pPr algn="ctr"/>
                      <a:r>
                        <a:rPr lang="en-US" dirty="0" smtClean="0"/>
                        <a:t>HTML</a:t>
                      </a:r>
                      <a:r>
                        <a:rPr lang="en-US" baseline="0" dirty="0" smtClean="0"/>
                        <a:t> attribute</a:t>
                      </a:r>
                      <a:endParaRPr lang="en-US" dirty="0"/>
                    </a:p>
                  </a:txBody>
                  <a:tcPr anchor="ctr"/>
                </a:tc>
                <a:tc>
                  <a:txBody>
                    <a:bodyPr/>
                    <a:lstStyle/>
                    <a:p>
                      <a:pPr algn="l"/>
                      <a:r>
                        <a:rPr lang="en-US" dirty="0" smtClean="0"/>
                        <a:t>&lt;e </a:t>
                      </a:r>
                      <a:r>
                        <a:rPr lang="en-US" dirty="0" err="1" smtClean="0"/>
                        <a:t>onevent</a:t>
                      </a:r>
                      <a:r>
                        <a:rPr lang="en-US" dirty="0" smtClean="0"/>
                        <a:t>="f()" /&gt;</a:t>
                      </a:r>
                      <a:endParaRPr lang="en-US" dirty="0"/>
                    </a:p>
                  </a:txBody>
                  <a:tcPr anchor="ctr"/>
                </a:tc>
                <a:tc>
                  <a:txBody>
                    <a:bodyPr/>
                    <a:lstStyle/>
                    <a:p>
                      <a:pPr algn="ctr"/>
                      <a:r>
                        <a:rPr lang="en-US" dirty="0" smtClean="0"/>
                        <a:t>Simplest</a:t>
                      </a:r>
                      <a:endParaRPr lang="en-US" dirty="0"/>
                    </a:p>
                  </a:txBody>
                  <a:tcPr anchor="ctr"/>
                </a:tc>
                <a:tc>
                  <a:txBody>
                    <a:bodyPr/>
                    <a:lstStyle/>
                    <a:p>
                      <a:pPr algn="ctr"/>
                      <a:r>
                        <a:rPr lang="en-US" dirty="0" smtClean="0"/>
                        <a:t>Least flexible</a:t>
                      </a:r>
                      <a:endParaRPr lang="en-US" dirty="0"/>
                    </a:p>
                  </a:txBody>
                  <a:tcPr anchor="ctr"/>
                </a:tc>
              </a:tr>
              <a:tr h="693908">
                <a:tc>
                  <a:txBody>
                    <a:bodyPr/>
                    <a:lstStyle/>
                    <a:p>
                      <a:pPr algn="ctr"/>
                      <a:r>
                        <a:rPr lang="en-US" dirty="0" smtClean="0"/>
                        <a:t>DOM</a:t>
                      </a:r>
                      <a:r>
                        <a:rPr lang="en-US" baseline="0" dirty="0" smtClean="0"/>
                        <a:t> Level 0 style</a:t>
                      </a:r>
                      <a:endParaRPr lang="en-US" dirty="0"/>
                    </a:p>
                  </a:txBody>
                  <a:tcPr anchor="ctr"/>
                </a:tc>
                <a:tc>
                  <a:txBody>
                    <a:bodyPr/>
                    <a:lstStyle/>
                    <a:p>
                      <a:pPr algn="l"/>
                      <a:r>
                        <a:rPr lang="en-US" dirty="0" err="1" smtClean="0"/>
                        <a:t>e.onevent</a:t>
                      </a:r>
                      <a:r>
                        <a:rPr lang="en-US" dirty="0" smtClean="0"/>
                        <a:t> = function () {...};</a:t>
                      </a:r>
                      <a:endParaRPr lang="en-US" dirty="0"/>
                    </a:p>
                  </a:txBody>
                  <a:tcPr anchor="ctr"/>
                </a:tc>
                <a:tc>
                  <a:txBody>
                    <a:bodyPr/>
                    <a:lstStyle/>
                    <a:p>
                      <a:pPr algn="ctr"/>
                      <a:r>
                        <a:rPr lang="en-US" dirty="0" smtClean="0"/>
                        <a:t>SOC</a:t>
                      </a:r>
                      <a:endParaRPr lang="en-US" dirty="0"/>
                    </a:p>
                  </a:txBody>
                  <a:tcPr anchor="ctr"/>
                </a:tc>
                <a:tc>
                  <a:txBody>
                    <a:bodyPr/>
                    <a:lstStyle/>
                    <a:p>
                      <a:pPr algn="ctr"/>
                      <a:r>
                        <a:rPr lang="en-US" dirty="0" smtClean="0"/>
                        <a:t>Old-school</a:t>
                      </a:r>
                      <a:endParaRPr lang="en-US" dirty="0"/>
                    </a:p>
                  </a:txBody>
                  <a:tcPr anchor="ctr"/>
                </a:tc>
              </a:tr>
              <a:tr h="1197703">
                <a:tc>
                  <a:txBody>
                    <a:bodyPr/>
                    <a:lstStyle/>
                    <a:p>
                      <a:pPr algn="ctr"/>
                      <a:r>
                        <a:rPr lang="en-US" dirty="0" smtClean="0"/>
                        <a:t>DOM Level 2 style</a:t>
                      </a:r>
                      <a:endParaRPr lang="en-US" dirty="0"/>
                    </a:p>
                  </a:txBody>
                  <a:tcPr anchor="ctr"/>
                </a:tc>
                <a:tc>
                  <a:txBody>
                    <a:bodyPr/>
                    <a:lstStyle/>
                    <a:p>
                      <a:pPr algn="l"/>
                      <a:r>
                        <a:rPr lang="en-US" dirty="0" err="1" smtClean="0"/>
                        <a:t>e.addEventListener</a:t>
                      </a:r>
                      <a:r>
                        <a:rPr lang="en-US" smtClean="0"/>
                        <a:t>(</a:t>
                      </a:r>
                    </a:p>
                    <a:p>
                      <a:pPr algn="l"/>
                      <a:r>
                        <a:rPr lang="en-US" smtClean="0"/>
                        <a:t>event</a:t>
                      </a:r>
                      <a:r>
                        <a:rPr lang="en-US" dirty="0" smtClean="0"/>
                        <a:t>, function</a:t>
                      </a:r>
                      <a:r>
                        <a:rPr lang="en-US" baseline="0" dirty="0" smtClean="0"/>
                        <a:t> () {...})</a:t>
                      </a:r>
                      <a:r>
                        <a:rPr lang="en-US" dirty="0" smtClean="0"/>
                        <a:t>;</a:t>
                      </a:r>
                      <a:endParaRPr lang="en-US" dirty="0"/>
                    </a:p>
                  </a:txBody>
                  <a:tcPr anchor="ctr"/>
                </a:tc>
                <a:tc>
                  <a:txBody>
                    <a:bodyPr/>
                    <a:lstStyle/>
                    <a:p>
                      <a:pPr algn="ctr"/>
                      <a:r>
                        <a:rPr lang="en-US" dirty="0" smtClean="0"/>
                        <a:t>Most capable and flexible</a:t>
                      </a:r>
                      <a:endParaRPr lang="en-US" dirty="0"/>
                    </a:p>
                  </a:txBody>
                  <a:tcPr anchor="ctr"/>
                </a:tc>
                <a:tc>
                  <a:txBody>
                    <a:bodyPr/>
                    <a:lstStyle/>
                    <a:p>
                      <a:pPr algn="ctr"/>
                      <a:r>
                        <a:rPr lang="en-US" dirty="0" smtClean="0"/>
                        <a:t>Most</a:t>
                      </a:r>
                      <a:r>
                        <a:rPr lang="en-US" baseline="0" dirty="0" smtClean="0"/>
                        <a:t> typing</a:t>
                      </a:r>
                      <a:endParaRPr lang="en-US" dirty="0"/>
                    </a:p>
                  </a:txBody>
                  <a:tcPr anchor="ctr"/>
                </a:tc>
              </a:tr>
            </a:tbl>
          </a:graphicData>
        </a:graphic>
      </p:graphicFrame>
    </p:spTree>
    <p:extLst>
      <p:ext uri="{BB962C8B-B14F-4D97-AF65-F5344CB8AC3E}">
        <p14:creationId xmlns:p14="http://schemas.microsoft.com/office/powerpoint/2010/main" val="253509132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26188"/>
            <a:ext cx="4665579" cy="6531811"/>
          </a:xfrm>
          <a:prstGeom prst="rect">
            <a:avLst/>
          </a:prstGeom>
        </p:spPr>
      </p:pic>
      <p:sp>
        <p:nvSpPr>
          <p:cNvPr id="2" name="Title 1"/>
          <p:cNvSpPr>
            <a:spLocks noGrp="1"/>
          </p:cNvSpPr>
          <p:nvPr>
            <p:ph type="title"/>
          </p:nvPr>
        </p:nvSpPr>
        <p:spPr>
          <a:xfrm>
            <a:off x="5112601" y="2209800"/>
            <a:ext cx="3637562" cy="3127102"/>
          </a:xfrm>
        </p:spPr>
        <p:txBody>
          <a:bodyPr/>
          <a:lstStyle/>
          <a:p>
            <a:r>
              <a:rPr lang="en-US" dirty="0" smtClean="0"/>
              <a:t>The red phase</a:t>
            </a:r>
            <a:endParaRPr lang="en-US" dirty="0"/>
          </a:p>
        </p:txBody>
      </p:sp>
      <p:sp>
        <p:nvSpPr>
          <p:cNvPr id="3" name="Content Placeholder 2"/>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029350373"/>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7367" b="16765"/>
          <a:stretch/>
        </p:blipFill>
        <p:spPr>
          <a:xfrm>
            <a:off x="0" y="4314438"/>
            <a:ext cx="9144000" cy="2539716"/>
          </a:xfrm>
          <a:prstGeom prst="rect">
            <a:avLst/>
          </a:prstGeom>
        </p:spPr>
      </p:pic>
      <p:sp>
        <p:nvSpPr>
          <p:cNvPr id="2" name="Title 1"/>
          <p:cNvSpPr>
            <a:spLocks noGrp="1"/>
          </p:cNvSpPr>
          <p:nvPr>
            <p:ph type="title"/>
          </p:nvPr>
        </p:nvSpPr>
        <p:spPr/>
        <p:txBody>
          <a:bodyPr>
            <a:normAutofit fontScale="90000"/>
          </a:bodyPr>
          <a:lstStyle/>
          <a:p>
            <a:r>
              <a:rPr lang="en-US" dirty="0" smtClean="0"/>
              <a:t>You want to write positive tests </a:t>
            </a:r>
            <a:r>
              <a:rPr lang="en-US" u="sng" dirty="0" smtClean="0"/>
              <a:t>and</a:t>
            </a:r>
            <a:r>
              <a:rPr lang="en-US" dirty="0" smtClean="0"/>
              <a:t> negative tests</a:t>
            </a:r>
            <a:endParaRPr lang="en-US" dirty="0"/>
          </a:p>
        </p:txBody>
      </p:sp>
      <p:sp>
        <p:nvSpPr>
          <p:cNvPr id="3" name="Content Placeholder 2"/>
          <p:cNvSpPr>
            <a:spLocks noGrp="1"/>
          </p:cNvSpPr>
          <p:nvPr>
            <p:ph idx="1"/>
          </p:nvPr>
        </p:nvSpPr>
        <p:spPr/>
        <p:txBody>
          <a:bodyPr/>
          <a:lstStyle/>
          <a:p>
            <a:r>
              <a:rPr lang="en-US" dirty="0" smtClean="0"/>
              <a:t>Negative tests involve values that are outside acceptable ranges.</a:t>
            </a:r>
          </a:p>
          <a:p>
            <a:pPr lvl="1"/>
            <a:r>
              <a:rPr lang="en-US" dirty="0" smtClean="0"/>
              <a:t>They should fail</a:t>
            </a:r>
          </a:p>
          <a:p>
            <a:pPr lvl="1"/>
            <a:r>
              <a:rPr lang="en-US" dirty="0" smtClean="0"/>
              <a:t>You're testing to make sure that they do</a:t>
            </a:r>
          </a:p>
          <a:p>
            <a:r>
              <a:rPr lang="en-US" dirty="0" smtClean="0"/>
              <a:t>Positive tests are ones that should pass</a:t>
            </a:r>
            <a:endParaRPr lang="en-US" dirty="0"/>
          </a:p>
        </p:txBody>
      </p:sp>
    </p:spTree>
    <p:extLst>
      <p:ext uri="{BB962C8B-B14F-4D97-AF65-F5344CB8AC3E}">
        <p14:creationId xmlns:p14="http://schemas.microsoft.com/office/powerpoint/2010/main" val="2913101514"/>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6691" y="2009376"/>
            <a:ext cx="3199394" cy="4308102"/>
          </a:xfrm>
        </p:spPr>
        <p:txBody>
          <a:bodyPr/>
          <a:lstStyle/>
          <a:p>
            <a:r>
              <a:rPr lang="en-US" dirty="0" smtClean="0"/>
              <a:t>The green phase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0" y="326188"/>
            <a:ext cx="4665579" cy="6531811"/>
          </a:xfrm>
          <a:prstGeom prst="rect">
            <a:avLst/>
          </a:prstGeom>
        </p:spPr>
      </p:pic>
    </p:spTree>
    <p:extLst>
      <p:ext uri="{BB962C8B-B14F-4D97-AF65-F5344CB8AC3E}">
        <p14:creationId xmlns:p14="http://schemas.microsoft.com/office/powerpoint/2010/main" val="178823638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3982" y="2224000"/>
            <a:ext cx="3975187" cy="3016452"/>
          </a:xfrm>
        </p:spPr>
        <p:txBody>
          <a:bodyPr/>
          <a:lstStyle/>
          <a:p>
            <a:r>
              <a:rPr lang="en-US" dirty="0" smtClean="0"/>
              <a:t>The refactoring phase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0" y="344904"/>
            <a:ext cx="4652211" cy="6513096"/>
          </a:xfrm>
          <a:prstGeom prst="rect">
            <a:avLst/>
          </a:prstGeom>
        </p:spPr>
      </p:pic>
    </p:spTree>
    <p:extLst>
      <p:ext uri="{BB962C8B-B14F-4D97-AF65-F5344CB8AC3E}">
        <p14:creationId xmlns:p14="http://schemas.microsoft.com/office/powerpoint/2010/main" val="1333709397"/>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Once finished you pick up a user story and start again writing a new failing test</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9906" b="99175" l="0" r="100000">
                        <a14:foregroundMark x1="9541" y1="84434" x2="76325" y2="85377"/>
                        <a14:foregroundMark x1="73145" y1="96580" x2="97350" y2="87382"/>
                        <a14:backgroundMark x1="49823" y1="52476" x2="53357" y2="44104"/>
                        <a14:backgroundMark x1="51943" y1="43160" x2="54064" y2="41509"/>
                      </a14:backgroundRemoval>
                    </a14:imgEffect>
                  </a14:imgLayer>
                </a14:imgProps>
              </a:ext>
            </a:extLst>
          </a:blip>
          <a:stretch>
            <a:fillRect/>
          </a:stretch>
        </p:blipFill>
        <p:spPr>
          <a:xfrm>
            <a:off x="4676880" y="0"/>
            <a:ext cx="4577392" cy="6858000"/>
          </a:xfrm>
          <a:prstGeom prst="rect">
            <a:avLst/>
          </a:prstGeom>
        </p:spPr>
      </p:pic>
    </p:spTree>
    <p:extLst>
      <p:ext uri="{BB962C8B-B14F-4D97-AF65-F5344CB8AC3E}">
        <p14:creationId xmlns:p14="http://schemas.microsoft.com/office/powerpoint/2010/main" val="102025185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a:t>
            </a:r>
            <a:r>
              <a:rPr lang="en-US" dirty="0" err="1" smtClean="0"/>
              <a:t>Unit</a:t>
            </a:r>
            <a:r>
              <a:rPr lang="en-US" dirty="0" smtClean="0"/>
              <a:t> is a unit testing framework for JavaScript</a:t>
            </a:r>
            <a:endParaRPr lang="en-US" dirty="0"/>
          </a:p>
        </p:txBody>
      </p:sp>
      <p:sp>
        <p:nvSpPr>
          <p:cNvPr id="3" name="Content Placeholder 2"/>
          <p:cNvSpPr>
            <a:spLocks noGrp="1"/>
          </p:cNvSpPr>
          <p:nvPr>
            <p:ph idx="1"/>
          </p:nvPr>
        </p:nvSpPr>
        <p:spPr/>
        <p:txBody>
          <a:bodyPr/>
          <a:lstStyle/>
          <a:p>
            <a:r>
              <a:rPr lang="en-US" dirty="0" smtClean="0"/>
              <a:t>Built by the jQuery team </a:t>
            </a:r>
          </a:p>
        </p:txBody>
      </p:sp>
      <p:pic>
        <p:nvPicPr>
          <p:cNvPr id="4" name="Picture 3"/>
          <p:cNvPicPr>
            <a:picLocks noChangeAspect="1"/>
          </p:cNvPicPr>
          <p:nvPr/>
        </p:nvPicPr>
        <p:blipFill>
          <a:blip r:embed="rId3"/>
          <a:stretch>
            <a:fillRect/>
          </a:stretch>
        </p:blipFill>
        <p:spPr>
          <a:xfrm>
            <a:off x="0" y="2099895"/>
            <a:ext cx="9144000" cy="4758105"/>
          </a:xfrm>
          <a:prstGeom prst="rect">
            <a:avLst/>
          </a:prstGeom>
        </p:spPr>
      </p:pic>
    </p:spTree>
    <p:extLst>
      <p:ext uri="{BB962C8B-B14F-4D97-AF65-F5344CB8AC3E}">
        <p14:creationId xmlns:p14="http://schemas.microsoft.com/office/powerpoint/2010/main" val="68711429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ackgroundRemoval t="4688" b="100000" l="0" r="96289"/>
                    </a14:imgEffect>
                  </a14:imgLayer>
                </a14:imgProps>
              </a:ext>
            </a:extLst>
          </a:blip>
          <a:srcRect t="5264"/>
          <a:stretch/>
        </p:blipFill>
        <p:spPr>
          <a:xfrm>
            <a:off x="0" y="-6334"/>
            <a:ext cx="7245684" cy="6864333"/>
          </a:xfrm>
          <a:prstGeom prst="rect">
            <a:avLst/>
          </a:prstGeom>
        </p:spPr>
      </p:pic>
      <p:sp>
        <p:nvSpPr>
          <p:cNvPr id="2" name="Title 1"/>
          <p:cNvSpPr>
            <a:spLocks noGrp="1"/>
          </p:cNvSpPr>
          <p:nvPr>
            <p:ph type="title"/>
          </p:nvPr>
        </p:nvSpPr>
        <p:spPr>
          <a:xfrm>
            <a:off x="2954420" y="533399"/>
            <a:ext cx="5732379" cy="1391653"/>
          </a:xfrm>
        </p:spPr>
        <p:txBody>
          <a:bodyPr/>
          <a:lstStyle/>
          <a:p>
            <a:r>
              <a:rPr lang="en-US" dirty="0" smtClean="0"/>
              <a:t>To get it, download and save two files </a:t>
            </a:r>
            <a:endParaRPr lang="en-US" dirty="0"/>
          </a:p>
        </p:txBody>
      </p:sp>
      <p:sp>
        <p:nvSpPr>
          <p:cNvPr id="3" name="Content Placeholder 2"/>
          <p:cNvSpPr>
            <a:spLocks noGrp="1"/>
          </p:cNvSpPr>
          <p:nvPr>
            <p:ph idx="1"/>
          </p:nvPr>
        </p:nvSpPr>
        <p:spPr>
          <a:xfrm>
            <a:off x="7112000" y="1697788"/>
            <a:ext cx="1858210" cy="4779211"/>
          </a:xfrm>
        </p:spPr>
        <p:txBody>
          <a:bodyPr/>
          <a:lstStyle/>
          <a:p>
            <a:r>
              <a:rPr lang="en-US" dirty="0" err="1" smtClean="0"/>
              <a:t>qunit.js</a:t>
            </a:r>
            <a:endParaRPr lang="en-US" dirty="0"/>
          </a:p>
          <a:p>
            <a:r>
              <a:rPr lang="en-US" dirty="0" err="1" smtClean="0"/>
              <a:t>qunit.css</a:t>
            </a:r>
            <a:endParaRPr lang="en-US" dirty="0" smtClean="0"/>
          </a:p>
          <a:p>
            <a:endParaRPr lang="en-US" dirty="0" smtClean="0"/>
          </a:p>
          <a:p>
            <a:endParaRPr lang="en-US" dirty="0"/>
          </a:p>
        </p:txBody>
      </p:sp>
      <p:sp>
        <p:nvSpPr>
          <p:cNvPr id="5" name="Rounded Rectangular Callout 4"/>
          <p:cNvSpPr/>
          <p:nvPr/>
        </p:nvSpPr>
        <p:spPr>
          <a:xfrm>
            <a:off x="2794000" y="2286000"/>
            <a:ext cx="1804737" cy="815474"/>
          </a:xfrm>
          <a:prstGeom prst="wedgeRoundRectCallout">
            <a:avLst>
              <a:gd name="adj1" fmla="val 60649"/>
              <a:gd name="adj2" fmla="val 3212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Well, </a:t>
            </a:r>
            <a:r>
              <a:rPr lang="en-US" b="1" dirty="0" smtClean="0"/>
              <a:t>that</a:t>
            </a:r>
            <a:r>
              <a:rPr lang="en-US" dirty="0" smtClean="0"/>
              <a:t> was easy!</a:t>
            </a:r>
            <a:endParaRPr lang="en-US" dirty="0"/>
          </a:p>
        </p:txBody>
      </p:sp>
    </p:spTree>
    <p:extLst>
      <p:ext uri="{BB962C8B-B14F-4D97-AF65-F5344CB8AC3E}">
        <p14:creationId xmlns:p14="http://schemas.microsoft.com/office/powerpoint/2010/main" val="418652095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3534" y="533400"/>
            <a:ext cx="4773265" cy="990600"/>
          </a:xfrm>
        </p:spPr>
        <p:txBody>
          <a:bodyPr/>
          <a:lstStyle/>
          <a:p>
            <a:r>
              <a:rPr lang="en-US" dirty="0" smtClean="0"/>
              <a:t>Make a </a:t>
            </a:r>
            <a:r>
              <a:rPr lang="en-US" dirty="0" err="1" smtClean="0"/>
              <a:t>testrunner</a:t>
            </a:r>
            <a:endParaRPr lang="en-US" dirty="0"/>
          </a:p>
        </p:txBody>
      </p:sp>
      <p:sp>
        <p:nvSpPr>
          <p:cNvPr id="3" name="Content Placeholder 2"/>
          <p:cNvSpPr>
            <a:spLocks noGrp="1"/>
          </p:cNvSpPr>
          <p:nvPr>
            <p:ph idx="1"/>
          </p:nvPr>
        </p:nvSpPr>
        <p:spPr>
          <a:xfrm>
            <a:off x="457200" y="634940"/>
            <a:ext cx="8229600" cy="5842060"/>
          </a:xfrm>
        </p:spPr>
        <p:txBody>
          <a:bodyPr>
            <a:normAutofit fontScale="85000" lnSpcReduction="10000"/>
          </a:bodyPr>
          <a:lstStyle/>
          <a:p>
            <a:pPr marL="0" indent="0">
              <a:buNone/>
            </a:pPr>
            <a:r>
              <a:rPr lang="en-US" dirty="0">
                <a:latin typeface="Courier"/>
                <a:cs typeface="Courier"/>
              </a:rPr>
              <a:t>&lt;!DOCTYPE html&gt;</a:t>
            </a:r>
          </a:p>
          <a:p>
            <a:pPr marL="0" indent="0">
              <a:buNone/>
            </a:pPr>
            <a:r>
              <a:rPr lang="en-US" dirty="0">
                <a:latin typeface="Courier"/>
                <a:cs typeface="Courier"/>
              </a:rPr>
              <a:t>&lt;html&gt;</a:t>
            </a:r>
          </a:p>
          <a:p>
            <a:pPr marL="0" indent="0">
              <a:buNone/>
            </a:pPr>
            <a:r>
              <a:rPr lang="en-US" dirty="0">
                <a:latin typeface="Courier"/>
                <a:cs typeface="Courier"/>
              </a:rPr>
              <a:t>&lt;head&gt;</a:t>
            </a:r>
          </a:p>
          <a:p>
            <a:pPr marL="0" indent="0">
              <a:buNone/>
            </a:pPr>
            <a:r>
              <a:rPr lang="en-US" dirty="0">
                <a:latin typeface="Courier"/>
                <a:cs typeface="Courier"/>
              </a:rPr>
              <a:t>  &lt;meta charset="utf-8"&gt;</a:t>
            </a:r>
          </a:p>
          <a:p>
            <a:pPr marL="0" indent="0">
              <a:buNone/>
            </a:pPr>
            <a:r>
              <a:rPr lang="en-US" dirty="0">
                <a:latin typeface="Courier"/>
                <a:cs typeface="Courier"/>
              </a:rPr>
              <a:t>  &lt;title&gt;</a:t>
            </a:r>
            <a:r>
              <a:rPr lang="en-US" dirty="0" err="1">
                <a:latin typeface="Courier"/>
                <a:cs typeface="Courier"/>
              </a:rPr>
              <a:t>QUnit</a:t>
            </a:r>
            <a:r>
              <a:rPr lang="en-US" dirty="0">
                <a:latin typeface="Courier"/>
                <a:cs typeface="Courier"/>
              </a:rPr>
              <a:t> Example&lt;/title&gt;</a:t>
            </a:r>
          </a:p>
          <a:p>
            <a:pPr marL="0" indent="0">
              <a:buNone/>
            </a:pPr>
            <a:r>
              <a:rPr lang="en-US" dirty="0">
                <a:latin typeface="Courier"/>
                <a:cs typeface="Courier"/>
              </a:rPr>
              <a:t>  &lt;link </a:t>
            </a:r>
            <a:r>
              <a:rPr lang="en-US" dirty="0" err="1">
                <a:latin typeface="Courier"/>
                <a:cs typeface="Courier"/>
              </a:rPr>
              <a:t>rel</a:t>
            </a:r>
            <a:r>
              <a:rPr lang="en-US" dirty="0">
                <a:latin typeface="Courier"/>
                <a:cs typeface="Courier"/>
              </a:rPr>
              <a:t>="</a:t>
            </a:r>
            <a:r>
              <a:rPr lang="en-US" dirty="0" err="1">
                <a:latin typeface="Courier"/>
                <a:cs typeface="Courier"/>
              </a:rPr>
              <a:t>stylesheet</a:t>
            </a:r>
            <a:r>
              <a:rPr lang="en-US" dirty="0">
                <a:latin typeface="Courier"/>
                <a:cs typeface="Courier"/>
              </a:rPr>
              <a:t>" </a:t>
            </a:r>
            <a:endParaRPr lang="en-US" dirty="0" smtClean="0">
              <a:latin typeface="Courier"/>
              <a:cs typeface="Courier"/>
            </a:endParaRP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href</a:t>
            </a:r>
            <a:r>
              <a:rPr lang="en-US" dirty="0">
                <a:latin typeface="Courier"/>
                <a:cs typeface="Courier"/>
              </a:rPr>
              <a:t>="//</a:t>
            </a:r>
            <a:r>
              <a:rPr lang="en-US" dirty="0" err="1">
                <a:latin typeface="Courier"/>
                <a:cs typeface="Courier"/>
              </a:rPr>
              <a:t>code.jquery.com</a:t>
            </a:r>
            <a:r>
              <a:rPr lang="en-US" dirty="0">
                <a:latin typeface="Courier"/>
                <a:cs typeface="Courier"/>
              </a:rPr>
              <a:t>/</a:t>
            </a:r>
            <a:r>
              <a:rPr lang="en-US" dirty="0" err="1">
                <a:latin typeface="Courier"/>
                <a:cs typeface="Courier"/>
              </a:rPr>
              <a:t>qunit</a:t>
            </a:r>
            <a:r>
              <a:rPr lang="en-US" dirty="0">
                <a:latin typeface="Courier"/>
                <a:cs typeface="Courier"/>
              </a:rPr>
              <a:t>/qunit-</a:t>
            </a:r>
            <a:r>
              <a:rPr lang="en-US" dirty="0" smtClean="0">
                <a:latin typeface="Courier"/>
                <a:cs typeface="Courier"/>
              </a:rPr>
              <a:t>1.22.0</a:t>
            </a:r>
            <a:r>
              <a:rPr lang="en-US" dirty="0">
                <a:latin typeface="Courier"/>
                <a:cs typeface="Courier"/>
              </a:rPr>
              <a:t>.css"&gt;</a:t>
            </a:r>
          </a:p>
          <a:p>
            <a:pPr marL="0" indent="0">
              <a:buNone/>
            </a:pPr>
            <a:r>
              <a:rPr lang="en-US" dirty="0">
                <a:latin typeface="Courier"/>
                <a:cs typeface="Courier"/>
              </a:rPr>
              <a:t>&lt;/head&gt;</a:t>
            </a:r>
          </a:p>
          <a:p>
            <a:pPr marL="0" indent="0">
              <a:buNone/>
            </a:pPr>
            <a:r>
              <a:rPr lang="en-US" dirty="0">
                <a:latin typeface="Courier"/>
                <a:cs typeface="Courier"/>
              </a:rPr>
              <a:t>&lt;body&gt;</a:t>
            </a:r>
          </a:p>
          <a:p>
            <a:pPr marL="0" indent="0">
              <a:buNone/>
            </a:pPr>
            <a:r>
              <a:rPr lang="en-US" dirty="0">
                <a:latin typeface="Courier"/>
                <a:cs typeface="Courier"/>
              </a:rPr>
              <a:t>  &lt;div id="</a:t>
            </a:r>
            <a:r>
              <a:rPr lang="en-US" dirty="0" err="1">
                <a:latin typeface="Courier"/>
                <a:cs typeface="Courier"/>
              </a:rPr>
              <a:t>qunit</a:t>
            </a:r>
            <a:r>
              <a:rPr lang="en-US" dirty="0">
                <a:latin typeface="Courier"/>
                <a:cs typeface="Courier"/>
              </a:rPr>
              <a:t>"&gt;&lt;/div&gt;</a:t>
            </a:r>
          </a:p>
          <a:p>
            <a:pPr marL="0" indent="0">
              <a:buNone/>
            </a:pPr>
            <a:r>
              <a:rPr lang="en-US" dirty="0">
                <a:latin typeface="Courier"/>
                <a:cs typeface="Courier"/>
              </a:rPr>
              <a:t>  &lt;div id="</a:t>
            </a:r>
            <a:r>
              <a:rPr lang="en-US" dirty="0" err="1">
                <a:latin typeface="Courier"/>
                <a:cs typeface="Courier"/>
              </a:rPr>
              <a:t>qunit</a:t>
            </a:r>
            <a:r>
              <a:rPr lang="en-US" dirty="0">
                <a:latin typeface="Courier"/>
                <a:cs typeface="Courier"/>
              </a:rPr>
              <a:t>-fixture"&gt;&lt;/div&gt;</a:t>
            </a:r>
          </a:p>
          <a:p>
            <a:pPr marL="0" indent="0">
              <a:buNone/>
            </a:pPr>
            <a:r>
              <a:rPr lang="en-US" dirty="0">
                <a:latin typeface="Courier"/>
                <a:cs typeface="Courier"/>
              </a:rPr>
              <a:t>  &lt;script </a:t>
            </a:r>
            <a:endParaRPr lang="en-US" dirty="0" smtClean="0">
              <a:latin typeface="Courier"/>
              <a:cs typeface="Courier"/>
            </a:endParaRP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src</a:t>
            </a:r>
            <a:r>
              <a:rPr lang="en-US" dirty="0">
                <a:latin typeface="Courier"/>
                <a:cs typeface="Courier"/>
              </a:rPr>
              <a:t>="//</a:t>
            </a:r>
            <a:r>
              <a:rPr lang="en-US" dirty="0" err="1">
                <a:latin typeface="Courier"/>
                <a:cs typeface="Courier"/>
              </a:rPr>
              <a:t>code.jquery.com</a:t>
            </a:r>
            <a:r>
              <a:rPr lang="en-US" dirty="0">
                <a:latin typeface="Courier"/>
                <a:cs typeface="Courier"/>
              </a:rPr>
              <a:t>/</a:t>
            </a:r>
            <a:r>
              <a:rPr lang="en-US" dirty="0" err="1">
                <a:latin typeface="Courier"/>
                <a:cs typeface="Courier"/>
              </a:rPr>
              <a:t>qunit</a:t>
            </a:r>
            <a:r>
              <a:rPr lang="en-US" dirty="0">
                <a:latin typeface="Courier"/>
                <a:cs typeface="Courier"/>
              </a:rPr>
              <a:t>/qunit-</a:t>
            </a:r>
            <a:r>
              <a:rPr lang="en-US" dirty="0" smtClean="0">
                <a:latin typeface="Courier"/>
                <a:cs typeface="Courier"/>
              </a:rPr>
              <a:t>1.22.0</a:t>
            </a:r>
            <a:r>
              <a:rPr lang="en-US" dirty="0">
                <a:latin typeface="Courier"/>
                <a:cs typeface="Courier"/>
              </a:rPr>
              <a:t>.js"</a:t>
            </a:r>
            <a:r>
              <a:rPr lang="en-US" dirty="0" smtClean="0">
                <a:latin typeface="Courier"/>
                <a:cs typeface="Courier"/>
              </a:rPr>
              <a:t>&gt;</a:t>
            </a:r>
          </a:p>
          <a:p>
            <a:pPr marL="0" indent="0">
              <a:buNone/>
            </a:pPr>
            <a:r>
              <a:rPr lang="en-US" dirty="0">
                <a:latin typeface="Courier"/>
                <a:cs typeface="Courier"/>
              </a:rPr>
              <a:t> </a:t>
            </a:r>
            <a:r>
              <a:rPr lang="en-US" dirty="0" smtClean="0">
                <a:latin typeface="Courier"/>
                <a:cs typeface="Courier"/>
              </a:rPr>
              <a:t> &lt;</a:t>
            </a:r>
            <a:r>
              <a:rPr lang="en-US" dirty="0">
                <a:latin typeface="Courier"/>
                <a:cs typeface="Courier"/>
              </a:rPr>
              <a:t>/script&gt;</a:t>
            </a:r>
          </a:p>
          <a:p>
            <a:pPr marL="0" indent="0">
              <a:buNone/>
            </a:pPr>
            <a:r>
              <a:rPr lang="en-US" dirty="0">
                <a:latin typeface="Courier"/>
                <a:cs typeface="Courier"/>
              </a:rPr>
              <a:t>  &lt;script </a:t>
            </a:r>
            <a:r>
              <a:rPr lang="en-US" dirty="0" err="1">
                <a:latin typeface="Courier"/>
                <a:cs typeface="Courier"/>
              </a:rPr>
              <a:t>src</a:t>
            </a:r>
            <a:r>
              <a:rPr lang="en-US" dirty="0">
                <a:latin typeface="Courier"/>
                <a:cs typeface="Courier"/>
              </a:rPr>
              <a:t>="</a:t>
            </a:r>
            <a:r>
              <a:rPr lang="en-US" dirty="0" err="1">
                <a:latin typeface="Courier"/>
                <a:cs typeface="Courier"/>
              </a:rPr>
              <a:t>tests.js</a:t>
            </a:r>
            <a:r>
              <a:rPr lang="en-US" dirty="0">
                <a:latin typeface="Courier"/>
                <a:cs typeface="Courier"/>
              </a:rPr>
              <a:t>"&gt;&lt;/script&gt;</a:t>
            </a:r>
          </a:p>
          <a:p>
            <a:pPr marL="0" indent="0">
              <a:buNone/>
            </a:pPr>
            <a:r>
              <a:rPr lang="en-US" dirty="0">
                <a:latin typeface="Courier"/>
                <a:cs typeface="Courier"/>
              </a:rPr>
              <a:t>&lt;/body&gt;</a:t>
            </a:r>
          </a:p>
          <a:p>
            <a:pPr marL="0" indent="0">
              <a:buNone/>
            </a:pPr>
            <a:r>
              <a:rPr lang="en-US" dirty="0">
                <a:latin typeface="Courier"/>
                <a:cs typeface="Courier"/>
              </a:rPr>
              <a:t>&lt;/html&gt;</a:t>
            </a:r>
          </a:p>
        </p:txBody>
      </p:sp>
    </p:spTree>
    <p:extLst>
      <p:ext uri="{BB962C8B-B14F-4D97-AF65-F5344CB8AC3E}">
        <p14:creationId xmlns:p14="http://schemas.microsoft.com/office/powerpoint/2010/main" val="9483716"/>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
            </a:r>
            <a:r>
              <a:rPr lang="en-US" dirty="0"/>
              <a:t>efine tests using </a:t>
            </a:r>
            <a:r>
              <a:rPr lang="en-US" dirty="0" err="1"/>
              <a:t>QUnit.test</a:t>
            </a:r>
            <a:r>
              <a:rPr lang="en-US" dirty="0"/>
              <a:t>()</a:t>
            </a:r>
          </a:p>
        </p:txBody>
      </p:sp>
      <p:sp>
        <p:nvSpPr>
          <p:cNvPr id="3" name="Content Placeholder 2"/>
          <p:cNvSpPr>
            <a:spLocks noGrp="1"/>
          </p:cNvSpPr>
          <p:nvPr>
            <p:ph idx="1"/>
          </p:nvPr>
        </p:nvSpPr>
        <p:spPr/>
        <p:txBody>
          <a:bodyPr/>
          <a:lstStyle/>
          <a:p>
            <a:pPr marL="0" indent="0">
              <a:buNone/>
            </a:pPr>
            <a:r>
              <a:rPr lang="en-US" b="1" dirty="0" smtClean="0"/>
              <a:t>Syntax</a:t>
            </a:r>
            <a:endParaRPr lang="en-US" dirty="0" smtClean="0"/>
          </a:p>
          <a:p>
            <a:r>
              <a:rPr lang="en-US" dirty="0" err="1" smtClean="0"/>
              <a:t>QUnit.test</a:t>
            </a:r>
            <a:r>
              <a:rPr lang="en-US" dirty="0" smtClean="0"/>
              <a:t>(title, </a:t>
            </a:r>
            <a:r>
              <a:rPr lang="en-US" dirty="0" err="1" smtClean="0"/>
              <a:t>testFunction</a:t>
            </a:r>
            <a:r>
              <a:rPr lang="en-US" dirty="0" smtClean="0"/>
              <a:t>);</a:t>
            </a:r>
          </a:p>
          <a:p>
            <a:pPr marL="0" indent="0">
              <a:buNone/>
            </a:pPr>
            <a:r>
              <a:rPr lang="en-US" b="1" dirty="0" smtClean="0"/>
              <a:t>Example</a:t>
            </a:r>
            <a:endParaRPr lang="en-US" dirty="0" smtClean="0"/>
          </a:p>
          <a:p>
            <a:pPr marL="0" indent="0">
              <a:buNone/>
            </a:pPr>
            <a:r>
              <a:rPr lang="en-US" sz="2000" dirty="0" err="1" smtClean="0">
                <a:latin typeface="Courier"/>
                <a:cs typeface="Courier"/>
              </a:rPr>
              <a:t>QUnit.test</a:t>
            </a:r>
            <a:r>
              <a:rPr lang="en-US" sz="2000" dirty="0" smtClean="0">
                <a:latin typeface="Courier"/>
                <a:cs typeface="Courier"/>
              </a:rPr>
              <a:t>("</a:t>
            </a:r>
            <a:r>
              <a:rPr lang="en-US" sz="2000" dirty="0" err="1" smtClean="0">
                <a:latin typeface="Courier"/>
                <a:cs typeface="Courier"/>
              </a:rPr>
              <a:t>Lightsabre</a:t>
            </a:r>
            <a:r>
              <a:rPr lang="en-US" sz="2000" dirty="0" smtClean="0">
                <a:latin typeface="Courier"/>
                <a:cs typeface="Courier"/>
              </a:rPr>
              <a:t> blocks blaster ray",</a:t>
            </a:r>
          </a:p>
          <a:p>
            <a:pPr marL="0" indent="0">
              <a:buNone/>
            </a:pPr>
            <a:r>
              <a:rPr lang="en-US" sz="2000" dirty="0">
                <a:latin typeface="Courier"/>
                <a:cs typeface="Courier"/>
              </a:rPr>
              <a:t> </a:t>
            </a:r>
            <a:r>
              <a:rPr lang="en-US" sz="2000" dirty="0" smtClean="0">
                <a:latin typeface="Courier"/>
                <a:cs typeface="Courier"/>
              </a:rPr>
              <a:t> function (assert)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var</a:t>
            </a:r>
            <a:r>
              <a:rPr lang="en-US" sz="2000" dirty="0" smtClean="0">
                <a:latin typeface="Courier"/>
                <a:cs typeface="Courier"/>
              </a:rPr>
              <a:t> s = new </a:t>
            </a:r>
            <a:r>
              <a:rPr lang="en-US" sz="2000" dirty="0" err="1" smtClean="0">
                <a:latin typeface="Courier"/>
                <a:cs typeface="Courier"/>
              </a:rPr>
              <a:t>Lightsabre</a:t>
            </a:r>
            <a:r>
              <a:rPr lang="en-US" sz="2000" dirty="0" smtClean="0">
                <a:latin typeface="Courier"/>
                <a:cs typeface="Courier"/>
              </a:rPr>
              <a:t>('</a:t>
            </a:r>
            <a:r>
              <a:rPr lang="en-US" sz="2000" dirty="0" err="1" smtClean="0">
                <a:latin typeface="Courier"/>
                <a:cs typeface="Courier"/>
              </a:rPr>
              <a:t>Quigon</a:t>
            </a:r>
            <a:r>
              <a:rPr lang="en-US" sz="2000" dirty="0" smtClean="0">
                <a:latin typeface="Courier"/>
                <a:cs typeface="Courier"/>
              </a:rPr>
              <a:t>');</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var</a:t>
            </a:r>
            <a:r>
              <a:rPr lang="en-US" sz="2000" dirty="0" smtClean="0">
                <a:latin typeface="Courier"/>
                <a:cs typeface="Courier"/>
              </a:rPr>
              <a:t> blaster = new Blaster('battledroid1');</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var</a:t>
            </a:r>
            <a:r>
              <a:rPr lang="en-US" sz="2000" dirty="0" smtClean="0">
                <a:latin typeface="Courier"/>
                <a:cs typeface="Courier"/>
              </a:rPr>
              <a:t> result = </a:t>
            </a:r>
            <a:r>
              <a:rPr lang="en-US" sz="2000" dirty="0" err="1" smtClean="0">
                <a:latin typeface="Courier"/>
                <a:cs typeface="Courier"/>
              </a:rPr>
              <a:t>s.block</a:t>
            </a:r>
            <a:r>
              <a:rPr lang="en-US" sz="2000" dirty="0" smtClean="0">
                <a:latin typeface="Courier"/>
                <a:cs typeface="Courier"/>
              </a:rPr>
              <a:t>(</a:t>
            </a:r>
            <a:r>
              <a:rPr lang="en-US" sz="2000" dirty="0" err="1" smtClean="0">
                <a:latin typeface="Courier"/>
                <a:cs typeface="Courier"/>
              </a:rPr>
              <a:t>blaster.fire</a:t>
            </a:r>
            <a:r>
              <a:rPr lang="en-US" sz="2000" dirty="0" smtClean="0">
                <a:latin typeface="Courier"/>
                <a:cs typeface="Courier"/>
              </a:rPr>
              <a:t>());</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assert.equal</a:t>
            </a:r>
            <a:r>
              <a:rPr lang="en-US" sz="2000" dirty="0" smtClean="0">
                <a:latin typeface="Courier"/>
                <a:cs typeface="Courier"/>
              </a:rPr>
              <a:t>(result, true);</a:t>
            </a:r>
          </a:p>
          <a:p>
            <a:pPr marL="0" indent="0">
              <a:buNone/>
            </a:pPr>
            <a:r>
              <a:rPr lang="en-US" sz="2000" dirty="0" smtClean="0">
                <a:latin typeface="Courier"/>
                <a:cs typeface="Courier"/>
              </a:rPr>
              <a:t>});</a:t>
            </a:r>
            <a:endParaRPr lang="en-US" sz="2000" dirty="0">
              <a:latin typeface="Courier"/>
              <a:cs typeface="Courier"/>
            </a:endParaRPr>
          </a:p>
        </p:txBody>
      </p:sp>
    </p:spTree>
    <p:extLst>
      <p:ext uri="{BB962C8B-B14F-4D97-AF65-F5344CB8AC3E}">
        <p14:creationId xmlns:p14="http://schemas.microsoft.com/office/powerpoint/2010/main" val="341121308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egaphone.jpg"/>
          <p:cNvPicPr>
            <a:picLocks noChangeAspect="1"/>
          </p:cNvPicPr>
          <p:nvPr/>
        </p:nvPicPr>
        <p:blipFill rotWithShape="1">
          <a:blip r:embed="rId3">
            <a:extLst>
              <a:ext uri="{BEBA8EAE-BF5A-486C-A8C5-ECC9F3942E4B}">
                <a14:imgProps xmlns:a14="http://schemas.microsoft.com/office/drawing/2010/main">
                  <a14:imgLayer r:embed="rId4">
                    <a14:imgEffect>
                      <a14:backgroundRemoval t="278" b="100000" l="0" r="100000"/>
                    </a14:imgEffect>
                  </a14:imgLayer>
                </a14:imgProps>
              </a:ext>
              <a:ext uri="{28A0092B-C50C-407E-A947-70E740481C1C}">
                <a14:useLocalDpi xmlns:a14="http://schemas.microsoft.com/office/drawing/2010/main" val="0"/>
              </a:ext>
            </a:extLst>
          </a:blip>
          <a:srcRect l="24039"/>
          <a:stretch/>
        </p:blipFill>
        <p:spPr>
          <a:xfrm>
            <a:off x="-1" y="0"/>
            <a:ext cx="3626233" cy="6874237"/>
          </a:xfrm>
          <a:prstGeom prst="rect">
            <a:avLst/>
          </a:prstGeom>
        </p:spPr>
      </p:pic>
      <p:sp>
        <p:nvSpPr>
          <p:cNvPr id="2" name="Title 1"/>
          <p:cNvSpPr>
            <a:spLocks noGrp="1"/>
          </p:cNvSpPr>
          <p:nvPr>
            <p:ph type="title"/>
          </p:nvPr>
        </p:nvSpPr>
        <p:spPr>
          <a:xfrm>
            <a:off x="3259020" y="533399"/>
            <a:ext cx="5884980" cy="1256641"/>
          </a:xfrm>
        </p:spPr>
        <p:txBody>
          <a:bodyPr>
            <a:normAutofit fontScale="90000"/>
          </a:bodyPr>
          <a:lstStyle/>
          <a:p>
            <a:r>
              <a:rPr lang="en-US" dirty="0" smtClean="0"/>
              <a:t>The assertions are pretty simple</a:t>
            </a:r>
            <a:endParaRPr lang="en-US" dirty="0"/>
          </a:p>
        </p:txBody>
      </p:sp>
      <p:sp>
        <p:nvSpPr>
          <p:cNvPr id="3" name="Content Placeholder 2"/>
          <p:cNvSpPr>
            <a:spLocks noGrp="1"/>
          </p:cNvSpPr>
          <p:nvPr>
            <p:ph idx="1"/>
          </p:nvPr>
        </p:nvSpPr>
        <p:spPr>
          <a:xfrm>
            <a:off x="3259021" y="1790040"/>
            <a:ext cx="5884980" cy="5067960"/>
          </a:xfrm>
        </p:spPr>
        <p:txBody>
          <a:bodyPr numCol="1">
            <a:normAutofit lnSpcReduction="10000"/>
          </a:bodyPr>
          <a:lstStyle/>
          <a:p>
            <a:r>
              <a:rPr lang="en-US" dirty="0" err="1"/>
              <a:t>deepEqual</a:t>
            </a:r>
            <a:r>
              <a:rPr lang="en-US" dirty="0" smtClean="0"/>
              <a:t>(actual, expected) </a:t>
            </a:r>
          </a:p>
          <a:p>
            <a:r>
              <a:rPr lang="en-US" dirty="0"/>
              <a:t>equal</a:t>
            </a:r>
            <a:r>
              <a:rPr lang="en-US" dirty="0" smtClean="0"/>
              <a:t>(actual, expected) </a:t>
            </a:r>
            <a:endParaRPr lang="en-US" dirty="0"/>
          </a:p>
          <a:p>
            <a:r>
              <a:rPr lang="en-US" dirty="0" smtClean="0"/>
              <a:t>expect(number)</a:t>
            </a:r>
          </a:p>
          <a:p>
            <a:r>
              <a:rPr lang="en-US" dirty="0" err="1"/>
              <a:t>notDeepEqual</a:t>
            </a:r>
            <a:r>
              <a:rPr lang="en-US" dirty="0"/>
              <a:t>(</a:t>
            </a:r>
            <a:r>
              <a:rPr lang="en-US" dirty="0" smtClean="0"/>
              <a:t>act, </a:t>
            </a:r>
            <a:r>
              <a:rPr lang="en-US" dirty="0"/>
              <a:t>expected)</a:t>
            </a:r>
          </a:p>
          <a:p>
            <a:r>
              <a:rPr lang="en-US" dirty="0" err="1" smtClean="0"/>
              <a:t>notPropEqual</a:t>
            </a:r>
            <a:r>
              <a:rPr lang="en-US" dirty="0"/>
              <a:t>(</a:t>
            </a:r>
            <a:r>
              <a:rPr lang="en-US" dirty="0" smtClean="0"/>
              <a:t>act, </a:t>
            </a:r>
            <a:r>
              <a:rPr lang="en-US" dirty="0"/>
              <a:t>expected)</a:t>
            </a:r>
          </a:p>
          <a:p>
            <a:r>
              <a:rPr lang="en-US" dirty="0" err="1" smtClean="0"/>
              <a:t>notStrictEqual</a:t>
            </a:r>
            <a:r>
              <a:rPr lang="en-US" dirty="0"/>
              <a:t>(</a:t>
            </a:r>
            <a:r>
              <a:rPr lang="en-US" dirty="0" smtClean="0"/>
              <a:t>act, </a:t>
            </a:r>
            <a:r>
              <a:rPr lang="en-US" dirty="0"/>
              <a:t>expected)</a:t>
            </a:r>
          </a:p>
          <a:p>
            <a:r>
              <a:rPr lang="en-US" dirty="0" err="1" smtClean="0"/>
              <a:t>notEqual</a:t>
            </a:r>
            <a:r>
              <a:rPr lang="en-US" dirty="0"/>
              <a:t>(actual, expected</a:t>
            </a:r>
            <a:r>
              <a:rPr lang="en-US" dirty="0" smtClean="0"/>
              <a:t>)</a:t>
            </a:r>
          </a:p>
          <a:p>
            <a:r>
              <a:rPr lang="en-US" dirty="0"/>
              <a:t>ok(</a:t>
            </a:r>
            <a:r>
              <a:rPr lang="en-US" dirty="0" err="1"/>
              <a:t>bool</a:t>
            </a:r>
            <a:r>
              <a:rPr lang="en-US" dirty="0"/>
              <a:t>)</a:t>
            </a:r>
          </a:p>
          <a:p>
            <a:r>
              <a:rPr lang="en-US" dirty="0" err="1" smtClean="0"/>
              <a:t>propEqual</a:t>
            </a:r>
            <a:r>
              <a:rPr lang="en-US" dirty="0"/>
              <a:t>(actual, expected) </a:t>
            </a:r>
          </a:p>
          <a:p>
            <a:r>
              <a:rPr lang="en-US" dirty="0" smtClean="0"/>
              <a:t>push()</a:t>
            </a:r>
            <a:endParaRPr lang="en-US" dirty="0"/>
          </a:p>
          <a:p>
            <a:r>
              <a:rPr lang="en-US" dirty="0" err="1" smtClean="0"/>
              <a:t>strictEqual</a:t>
            </a:r>
            <a:r>
              <a:rPr lang="en-US" dirty="0" smtClean="0"/>
              <a:t>(actual, expected) </a:t>
            </a:r>
          </a:p>
          <a:p>
            <a:r>
              <a:rPr lang="en-US" dirty="0" smtClean="0"/>
              <a:t>throws(actual, expected)</a:t>
            </a:r>
            <a:endParaRPr lang="en-US" dirty="0"/>
          </a:p>
        </p:txBody>
      </p:sp>
    </p:spTree>
    <p:extLst>
      <p:ext uri="{BB962C8B-B14F-4D97-AF65-F5344CB8AC3E}">
        <p14:creationId xmlns:p14="http://schemas.microsoft.com/office/powerpoint/2010/main" val="3957565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 8 and below style</a:t>
            </a:r>
            <a:endParaRPr lang="en-US" dirty="0"/>
          </a:p>
        </p:txBody>
      </p:sp>
      <p:sp>
        <p:nvSpPr>
          <p:cNvPr id="3" name="Content Placeholder 2"/>
          <p:cNvSpPr>
            <a:spLocks noGrp="1"/>
          </p:cNvSpPr>
          <p:nvPr>
            <p:ph idx="1"/>
          </p:nvPr>
        </p:nvSpPr>
        <p:spPr>
          <a:xfrm>
            <a:off x="197747" y="1540272"/>
            <a:ext cx="8229600" cy="4876800"/>
          </a:xfrm>
        </p:spPr>
        <p:txBody>
          <a:bodyPr/>
          <a:lstStyle/>
          <a:p>
            <a:r>
              <a:rPr lang="en-US" dirty="0" smtClean="0"/>
              <a:t>Obviated by </a:t>
            </a:r>
            <a:r>
              <a:rPr lang="en-US" dirty="0" err="1" smtClean="0"/>
              <a:t>addEventListener</a:t>
            </a:r>
            <a:r>
              <a:rPr lang="en-US" dirty="0" smtClean="0"/>
              <a:t>() in IE9</a:t>
            </a:r>
          </a:p>
          <a:p>
            <a:r>
              <a:rPr lang="en-US" dirty="0" smtClean="0"/>
              <a:t>Completely removed in IE11</a:t>
            </a:r>
          </a:p>
          <a:p>
            <a:pPr marL="0" indent="0">
              <a:buNone/>
            </a:pPr>
            <a:r>
              <a:rPr lang="en-US" dirty="0" err="1">
                <a:latin typeface="Courier"/>
                <a:cs typeface="Courier"/>
              </a:rPr>
              <a:t>var</a:t>
            </a:r>
            <a:r>
              <a:rPr lang="en-US" dirty="0">
                <a:latin typeface="Courier"/>
                <a:cs typeface="Courier"/>
              </a:rPr>
              <a:t> </a:t>
            </a:r>
            <a:r>
              <a:rPr lang="en-US" dirty="0" err="1">
                <a:latin typeface="Courier"/>
                <a:cs typeface="Courier"/>
              </a:rPr>
              <a:t>btn</a:t>
            </a:r>
            <a:r>
              <a:rPr lang="en-US" dirty="0">
                <a:latin typeface="Courier"/>
                <a:cs typeface="Courier"/>
              </a:rPr>
              <a:t> = </a:t>
            </a:r>
            <a:r>
              <a:rPr lang="en-US" dirty="0" err="1">
                <a:latin typeface="Courier"/>
                <a:cs typeface="Courier"/>
              </a:rPr>
              <a:t>document.getElementById</a:t>
            </a:r>
            <a:r>
              <a:rPr lang="en-US" dirty="0">
                <a:latin typeface="Courier"/>
                <a:cs typeface="Courier"/>
              </a:rPr>
              <a:t>('</a:t>
            </a:r>
            <a:r>
              <a:rPr lang="en-US" dirty="0" err="1">
                <a:latin typeface="Courier"/>
                <a:cs typeface="Courier"/>
              </a:rPr>
              <a:t>btn</a:t>
            </a:r>
            <a:r>
              <a:rPr lang="en-US" dirty="0">
                <a:latin typeface="Courier"/>
                <a:cs typeface="Courier"/>
              </a:rPr>
              <a:t>');</a:t>
            </a:r>
          </a:p>
          <a:p>
            <a:pPr marL="0" indent="0">
              <a:buNone/>
            </a:pPr>
            <a:r>
              <a:rPr lang="en-US" dirty="0" err="1" smtClean="0">
                <a:latin typeface="Courier"/>
                <a:cs typeface="Courier"/>
              </a:rPr>
              <a:t>btn.</a:t>
            </a:r>
            <a:r>
              <a:rPr lang="en-US" b="1" dirty="0" err="1" smtClean="0">
                <a:solidFill>
                  <a:srgbClr val="511818"/>
                </a:solidFill>
                <a:latin typeface="Courier"/>
                <a:cs typeface="Courier"/>
              </a:rPr>
              <a:t>attachEvent</a:t>
            </a:r>
            <a:r>
              <a:rPr lang="en-US" dirty="0" smtClean="0">
                <a:latin typeface="Courier"/>
                <a:cs typeface="Courier"/>
              </a:rPr>
              <a:t>('</a:t>
            </a:r>
            <a:r>
              <a:rPr lang="en-US" dirty="0" err="1" smtClean="0">
                <a:latin typeface="Courier"/>
                <a:cs typeface="Courier"/>
              </a:rPr>
              <a:t>onclick</a:t>
            </a:r>
            <a:r>
              <a:rPr lang="en-US" dirty="0">
                <a:latin typeface="Courier"/>
                <a:cs typeface="Courier"/>
              </a:rPr>
              <a:t>', function (e) {</a:t>
            </a:r>
          </a:p>
          <a:p>
            <a:pPr marL="0" indent="0">
              <a:buNone/>
            </a:pPr>
            <a:r>
              <a:rPr lang="en-US" dirty="0">
                <a:latin typeface="Courier"/>
                <a:cs typeface="Courier"/>
              </a:rPr>
              <a:t>  // Do stuff</a:t>
            </a:r>
          </a:p>
          <a:p>
            <a:pPr marL="0" indent="0">
              <a:buNone/>
            </a:pPr>
            <a:r>
              <a:rPr lang="en-US" dirty="0" smtClean="0">
                <a:latin typeface="Courier"/>
                <a:cs typeface="Courier"/>
              </a:rPr>
              <a:t>});</a:t>
            </a: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5431404" y="3175000"/>
            <a:ext cx="3606800" cy="3683000"/>
          </a:xfrm>
          <a:prstGeom prst="rect">
            <a:avLst/>
          </a:prstGeom>
        </p:spPr>
      </p:pic>
    </p:spTree>
    <p:extLst>
      <p:ext uri="{BB962C8B-B14F-4D97-AF65-F5344CB8AC3E}">
        <p14:creationId xmlns:p14="http://schemas.microsoft.com/office/powerpoint/2010/main" val="612698200"/>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most basic check is ok()</a:t>
            </a:r>
            <a:endParaRPr lang="en-US" dirty="0"/>
          </a:p>
        </p:txBody>
      </p:sp>
      <p:sp>
        <p:nvSpPr>
          <p:cNvPr id="3" name="Content Placeholder 2"/>
          <p:cNvSpPr>
            <a:spLocks noGrp="1"/>
          </p:cNvSpPr>
          <p:nvPr>
            <p:ph idx="1"/>
          </p:nvPr>
        </p:nvSpPr>
        <p:spPr/>
        <p:txBody>
          <a:bodyPr/>
          <a:lstStyle/>
          <a:p>
            <a:r>
              <a:rPr lang="en-US" dirty="0" smtClean="0"/>
              <a:t>If the parameter passed is </a:t>
            </a:r>
            <a:r>
              <a:rPr lang="en-US" dirty="0" err="1" smtClean="0"/>
              <a:t>truthy</a:t>
            </a:r>
            <a:r>
              <a:rPr lang="en-US" dirty="0" smtClean="0"/>
              <a:t>, it passes</a:t>
            </a:r>
          </a:p>
          <a:p>
            <a:r>
              <a:rPr lang="en-US" dirty="0" smtClean="0"/>
              <a:t>If not, it fails</a:t>
            </a:r>
          </a:p>
          <a:p>
            <a:pPr marL="0" indent="0">
              <a:buNone/>
            </a:pPr>
            <a:r>
              <a:rPr lang="en-US" b="1" dirty="0"/>
              <a:t>Syntax</a:t>
            </a:r>
            <a:endParaRPr lang="en-US" dirty="0" smtClean="0"/>
          </a:p>
          <a:p>
            <a:r>
              <a:rPr lang="en-US" dirty="0" err="1" smtClean="0"/>
              <a:t>assert.ok</a:t>
            </a:r>
            <a:r>
              <a:rPr lang="en-US" dirty="0" smtClean="0"/>
              <a:t>(parameter)</a:t>
            </a:r>
          </a:p>
          <a:p>
            <a:pPr marL="0" indent="0">
              <a:buNone/>
            </a:pPr>
            <a:r>
              <a:rPr lang="en-US" b="1" dirty="0"/>
              <a:t>Example</a:t>
            </a:r>
          </a:p>
          <a:p>
            <a:pPr marL="0" indent="0">
              <a:buNone/>
            </a:pPr>
            <a:r>
              <a:rPr lang="en-US" sz="2000" dirty="0" err="1" smtClean="0">
                <a:latin typeface="Courier"/>
                <a:cs typeface="Courier"/>
              </a:rPr>
              <a:t>QUnit.test</a:t>
            </a:r>
            <a:r>
              <a:rPr lang="en-US" sz="2000" dirty="0" smtClean="0">
                <a:latin typeface="Courier"/>
                <a:cs typeface="Courier"/>
              </a:rPr>
              <a:t>("Death Star is really big", function (assert)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assert.ok</a:t>
            </a:r>
            <a:r>
              <a:rPr lang="en-US" sz="2000" dirty="0" smtClean="0">
                <a:latin typeface="Courier"/>
                <a:cs typeface="Courier"/>
              </a:rPr>
              <a:t>(</a:t>
            </a:r>
            <a:r>
              <a:rPr lang="en-US" sz="2000" dirty="0" err="1" smtClean="0">
                <a:solidFill>
                  <a:srgbClr val="824F1C"/>
                </a:solidFill>
                <a:latin typeface="Courier"/>
                <a:cs typeface="Courier"/>
              </a:rPr>
              <a:t>this.deathStar.getSize</a:t>
            </a:r>
            <a:r>
              <a:rPr lang="en-US" sz="2000" dirty="0" smtClean="0">
                <a:solidFill>
                  <a:srgbClr val="824F1C"/>
                </a:solidFill>
                <a:latin typeface="Courier"/>
                <a:cs typeface="Courier"/>
              </a:rPr>
              <a:t>() &gt; 1e25</a:t>
            </a:r>
            <a:r>
              <a:rPr lang="en-US" sz="2000" dirty="0" smtClean="0">
                <a:latin typeface="Courier"/>
                <a:cs typeface="Courier"/>
              </a:rPr>
              <a:t>);</a:t>
            </a:r>
          </a:p>
          <a:p>
            <a:pPr marL="0" indent="0">
              <a:buNone/>
            </a:pPr>
            <a:r>
              <a:rPr lang="en-US" sz="2000" dirty="0" smtClean="0">
                <a:latin typeface="Courier"/>
                <a:cs typeface="Courier"/>
              </a:rPr>
              <a:t>}</a:t>
            </a:r>
          </a:p>
          <a:p>
            <a:endParaRPr lang="en-US" dirty="0"/>
          </a:p>
        </p:txBody>
      </p:sp>
    </p:spTree>
    <p:extLst>
      <p:ext uri="{BB962C8B-B14F-4D97-AF65-F5344CB8AC3E}">
        <p14:creationId xmlns:p14="http://schemas.microsoft.com/office/powerpoint/2010/main" val="1557172091"/>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test for equality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4266593"/>
              </p:ext>
            </p:extLst>
          </p:nvPr>
        </p:nvGraphicFramePr>
        <p:xfrm>
          <a:off x="323523" y="1600200"/>
          <a:ext cx="8459537" cy="2479039"/>
        </p:xfrm>
        <a:graphic>
          <a:graphicData uri="http://schemas.openxmlformats.org/drawingml/2006/table">
            <a:tbl>
              <a:tblPr firstRow="1" bandRow="1">
                <a:tableStyleId>{5C22544A-7EE6-4342-B048-85BDC9FD1C3A}</a:tableStyleId>
              </a:tblPr>
              <a:tblGrid>
                <a:gridCol w="1788695"/>
                <a:gridCol w="2152316"/>
                <a:gridCol w="2179052"/>
                <a:gridCol w="2339474"/>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equal(a,</a:t>
                      </a:r>
                      <a:r>
                        <a:rPr lang="en-US" baseline="0" dirty="0" smtClean="0"/>
                        <a:t> 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strictEqual</a:t>
                      </a:r>
                      <a:r>
                        <a:rPr lang="en-US" dirty="0" smtClean="0"/>
                        <a:t>(a,</a:t>
                      </a:r>
                      <a:r>
                        <a:rPr lang="en-US" baseline="0" dirty="0" smtClean="0"/>
                        <a:t> 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deepEqual</a:t>
                      </a:r>
                      <a:r>
                        <a:rPr lang="en-US" dirty="0" smtClean="0"/>
                        <a:t>(a, 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propEqual</a:t>
                      </a:r>
                      <a:r>
                        <a:rPr lang="en-US" dirty="0" smtClean="0"/>
                        <a:t>(a, e)</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Makes</a:t>
                      </a:r>
                      <a:r>
                        <a:rPr lang="en-US" baseline="0" dirty="0" smtClean="0"/>
                        <a:t> sure the actual value and the expected value are the same. Like "=="</a:t>
                      </a:r>
                      <a:r>
                        <a:rPr lang="en-US" baseline="0" smtClean="0"/>
                        <a:t>. </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Like equal but uses "==="</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Like equal but</a:t>
                      </a:r>
                      <a:r>
                        <a:rPr lang="en-US" baseline="0" dirty="0" smtClean="0"/>
                        <a:t> for objects. Checks all values at all depths.  Uses "==".</a:t>
                      </a:r>
                      <a:endParaRPr lang="en-US" dirty="0" smtClean="0"/>
                    </a:p>
                    <a:p>
                      <a:endParaRPr lang="en-US" dirty="0"/>
                    </a:p>
                  </a:txBody>
                  <a:tcPr/>
                </a:tc>
                <a:tc>
                  <a:txBody>
                    <a:bodyPr/>
                    <a:lstStyle/>
                    <a:p>
                      <a:r>
                        <a:rPr lang="en-US" dirty="0" smtClean="0"/>
                        <a:t>Like </a:t>
                      </a:r>
                      <a:r>
                        <a:rPr lang="en-US" dirty="0" err="1" smtClean="0"/>
                        <a:t>deepEqual</a:t>
                      </a:r>
                      <a:r>
                        <a:rPr lang="en-US" dirty="0" smtClean="0"/>
                        <a:t>() but checks all values using "==="</a:t>
                      </a:r>
                      <a:endParaRPr lang="en-US" dirty="0"/>
                    </a:p>
                  </a:txBody>
                  <a:tcPr/>
                </a:tc>
              </a:tr>
              <a:tr h="370840">
                <a:tc>
                  <a:txBody>
                    <a:bodyPr/>
                    <a:lstStyle/>
                    <a:p>
                      <a:r>
                        <a:rPr lang="en-US" dirty="0" err="1" smtClean="0"/>
                        <a:t>notEqual</a:t>
                      </a:r>
                      <a:r>
                        <a:rPr lang="en-US" dirty="0" smtClean="0"/>
                        <a:t>(a,</a:t>
                      </a:r>
                      <a:r>
                        <a:rPr lang="en-US" baseline="0" dirty="0" smtClean="0"/>
                        <a:t> e)</a:t>
                      </a:r>
                      <a:endParaRPr lang="en-US" dirty="0"/>
                    </a:p>
                  </a:txBody>
                  <a:tcPr/>
                </a:tc>
                <a:tc>
                  <a:txBody>
                    <a:bodyPr/>
                    <a:lstStyle/>
                    <a:p>
                      <a:r>
                        <a:rPr lang="en-US" dirty="0" err="1" smtClean="0"/>
                        <a:t>notStrictEqual</a:t>
                      </a:r>
                      <a:r>
                        <a:rPr lang="en-US" dirty="0" smtClean="0"/>
                        <a:t>(a, e)</a:t>
                      </a:r>
                      <a:endParaRPr lang="en-US" dirty="0"/>
                    </a:p>
                  </a:txBody>
                  <a:tcPr/>
                </a:tc>
                <a:tc>
                  <a:txBody>
                    <a:bodyPr/>
                    <a:lstStyle/>
                    <a:p>
                      <a:r>
                        <a:rPr lang="en-US" dirty="0" err="1" smtClean="0"/>
                        <a:t>notDeepEqual</a:t>
                      </a:r>
                      <a:r>
                        <a:rPr lang="en-US" dirty="0" smtClean="0"/>
                        <a:t>(a, e)</a:t>
                      </a:r>
                      <a:endParaRPr lang="en-US" dirty="0"/>
                    </a:p>
                  </a:txBody>
                  <a:tcPr/>
                </a:tc>
                <a:tc>
                  <a:txBody>
                    <a:bodyPr/>
                    <a:lstStyle/>
                    <a:p>
                      <a:r>
                        <a:rPr lang="en-US" dirty="0" err="1" smtClean="0"/>
                        <a:t>notPropEqual</a:t>
                      </a:r>
                      <a:r>
                        <a:rPr lang="en-US" dirty="0" smtClean="0"/>
                        <a:t>(a,</a:t>
                      </a:r>
                      <a:r>
                        <a:rPr lang="en-US" baseline="0" dirty="0" smtClean="0"/>
                        <a:t> e);</a:t>
                      </a:r>
                      <a:endParaRPr lang="en-US" dirty="0"/>
                    </a:p>
                  </a:txBody>
                  <a:tcPr/>
                </a:tc>
              </a:tr>
            </a:tbl>
          </a:graphicData>
        </a:graphic>
      </p:graphicFrame>
      <p:pic>
        <p:nvPicPr>
          <p:cNvPr id="3" name="Picture 2"/>
          <p:cNvPicPr>
            <a:picLocks noChangeAspect="1"/>
          </p:cNvPicPr>
          <p:nvPr/>
        </p:nvPicPr>
        <p:blipFill>
          <a:blip r:embed="rId3"/>
          <a:stretch>
            <a:fillRect/>
          </a:stretch>
        </p:blipFill>
        <p:spPr>
          <a:xfrm>
            <a:off x="6085401" y="4273759"/>
            <a:ext cx="3058600" cy="2584242"/>
          </a:xfrm>
          <a:prstGeom prst="rect">
            <a:avLst/>
          </a:prstGeom>
        </p:spPr>
      </p:pic>
      <p:pic>
        <p:nvPicPr>
          <p:cNvPr id="5" name="Picture 4"/>
          <p:cNvPicPr>
            <a:picLocks noChangeAspect="1"/>
          </p:cNvPicPr>
          <p:nvPr/>
        </p:nvPicPr>
        <p:blipFill>
          <a:blip r:embed="rId4"/>
          <a:stretch>
            <a:fillRect/>
          </a:stretch>
        </p:blipFill>
        <p:spPr>
          <a:xfrm>
            <a:off x="2965863" y="4273758"/>
            <a:ext cx="3119537" cy="2584242"/>
          </a:xfrm>
          <a:prstGeom prst="rect">
            <a:avLst/>
          </a:prstGeom>
        </p:spPr>
      </p:pic>
      <p:pic>
        <p:nvPicPr>
          <p:cNvPr id="6" name="Picture 5"/>
          <p:cNvPicPr>
            <a:picLocks noChangeAspect="1"/>
          </p:cNvPicPr>
          <p:nvPr/>
        </p:nvPicPr>
        <p:blipFill>
          <a:blip r:embed="rId5"/>
          <a:stretch>
            <a:fillRect/>
          </a:stretch>
        </p:blipFill>
        <p:spPr>
          <a:xfrm>
            <a:off x="0" y="4273758"/>
            <a:ext cx="2965863" cy="2584242"/>
          </a:xfrm>
          <a:prstGeom prst="rect">
            <a:avLst/>
          </a:prstGeom>
        </p:spPr>
      </p:pic>
    </p:spTree>
    <p:extLst>
      <p:ext uri="{BB962C8B-B14F-4D97-AF65-F5344CB8AC3E}">
        <p14:creationId xmlns:p14="http://schemas.microsoft.com/office/powerpoint/2010/main" val="1187536454"/>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throws() makes sure an Error was thrown</a:t>
            </a:r>
            <a:endParaRPr lang="en-US" dirty="0"/>
          </a:p>
        </p:txBody>
      </p:sp>
      <p:sp>
        <p:nvSpPr>
          <p:cNvPr id="3" name="Content Placeholder 2"/>
          <p:cNvSpPr>
            <a:spLocks noGrp="1"/>
          </p:cNvSpPr>
          <p:nvPr>
            <p:ph idx="1"/>
          </p:nvPr>
        </p:nvSpPr>
        <p:spPr>
          <a:xfrm>
            <a:off x="307473" y="1600200"/>
            <a:ext cx="8555789" cy="4876800"/>
          </a:xfrm>
        </p:spPr>
        <p:txBody>
          <a:bodyPr>
            <a:normAutofit fontScale="92500" lnSpcReduction="10000"/>
          </a:bodyPr>
          <a:lstStyle/>
          <a:p>
            <a:pPr marL="0" indent="0">
              <a:buNone/>
            </a:pPr>
            <a:r>
              <a:rPr lang="en-US" sz="2600" b="1" dirty="0" smtClean="0"/>
              <a:t>Syntax</a:t>
            </a:r>
          </a:p>
          <a:p>
            <a:r>
              <a:rPr lang="en-US" dirty="0" err="1" smtClean="0"/>
              <a:t>assert.throws</a:t>
            </a:r>
            <a:r>
              <a:rPr lang="en-US" dirty="0" smtClean="0"/>
              <a:t>(function[, </a:t>
            </a:r>
            <a:r>
              <a:rPr lang="en-US" dirty="0" err="1" smtClean="0"/>
              <a:t>expectedError</a:t>
            </a:r>
            <a:r>
              <a:rPr lang="en-US" dirty="0" smtClean="0"/>
              <a:t>][, </a:t>
            </a:r>
            <a:r>
              <a:rPr lang="en-US" dirty="0" err="1" smtClean="0"/>
              <a:t>expectedMesg</a:t>
            </a:r>
            <a:r>
              <a:rPr lang="en-US" dirty="0" smtClean="0"/>
              <a:t>]);</a:t>
            </a:r>
          </a:p>
          <a:p>
            <a:pPr marL="0" indent="0">
              <a:buNone/>
            </a:pPr>
            <a:r>
              <a:rPr lang="en-US" sz="2600" b="1" dirty="0" smtClean="0"/>
              <a:t>Example</a:t>
            </a:r>
            <a:endParaRPr lang="en-US" b="1" dirty="0" smtClean="0"/>
          </a:p>
          <a:p>
            <a:pPr marL="0" indent="0">
              <a:buNone/>
            </a:pPr>
            <a:r>
              <a:rPr lang="en-US" sz="2000" dirty="0" err="1" smtClean="0">
                <a:latin typeface="Courier"/>
                <a:cs typeface="Courier"/>
              </a:rPr>
              <a:t>QUnit.test</a:t>
            </a:r>
            <a:r>
              <a:rPr lang="en-US" sz="2000" dirty="0" smtClean="0">
                <a:latin typeface="Courier"/>
                <a:cs typeface="Courier"/>
              </a:rPr>
              <a:t>("Attacking a fellow Jedi throws error",</a:t>
            </a:r>
          </a:p>
          <a:p>
            <a:pPr marL="0" indent="0">
              <a:buNone/>
            </a:pPr>
            <a:r>
              <a:rPr lang="en-US" sz="2000" dirty="0" smtClean="0">
                <a:latin typeface="Courier"/>
                <a:cs typeface="Courier"/>
              </a:rPr>
              <a:t>  function (assert)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assert.throws</a:t>
            </a:r>
            <a:r>
              <a:rPr lang="en-US" sz="2000" dirty="0" smtClean="0">
                <a:latin typeface="Courier"/>
                <a:cs typeface="Courier"/>
              </a:rPr>
              <a:t>(</a:t>
            </a:r>
            <a:r>
              <a:rPr lang="en-US" sz="2000" dirty="0" smtClean="0">
                <a:solidFill>
                  <a:srgbClr val="738450"/>
                </a:solidFill>
                <a:latin typeface="Courier"/>
                <a:cs typeface="Courier"/>
              </a:rPr>
              <a:t>function () {</a:t>
            </a:r>
          </a:p>
          <a:p>
            <a:pPr marL="0" indent="0">
              <a:buNone/>
            </a:pPr>
            <a:r>
              <a:rPr lang="en-US" sz="2000" dirty="0">
                <a:solidFill>
                  <a:srgbClr val="738450"/>
                </a:solidFill>
                <a:latin typeface="Courier"/>
                <a:cs typeface="Courier"/>
              </a:rPr>
              <a:t> </a:t>
            </a:r>
            <a:r>
              <a:rPr lang="en-US" sz="2000" dirty="0" smtClean="0">
                <a:solidFill>
                  <a:srgbClr val="738450"/>
                </a:solidFill>
                <a:latin typeface="Courier"/>
                <a:cs typeface="Courier"/>
              </a:rPr>
              <a:t>     </a:t>
            </a:r>
            <a:r>
              <a:rPr lang="en-US" sz="2000" dirty="0" err="1" smtClean="0">
                <a:solidFill>
                  <a:srgbClr val="738450"/>
                </a:solidFill>
                <a:latin typeface="Courier"/>
                <a:cs typeface="Courier"/>
              </a:rPr>
              <a:t>var</a:t>
            </a:r>
            <a:r>
              <a:rPr lang="en-US" sz="2000" dirty="0" smtClean="0">
                <a:solidFill>
                  <a:srgbClr val="738450"/>
                </a:solidFill>
                <a:latin typeface="Courier"/>
                <a:cs typeface="Courier"/>
              </a:rPr>
              <a:t> </a:t>
            </a:r>
            <a:r>
              <a:rPr lang="en-US" sz="2000" dirty="0" err="1" smtClean="0">
                <a:solidFill>
                  <a:srgbClr val="738450"/>
                </a:solidFill>
                <a:latin typeface="Courier"/>
                <a:cs typeface="Courier"/>
              </a:rPr>
              <a:t>luke</a:t>
            </a:r>
            <a:r>
              <a:rPr lang="en-US" sz="2000" dirty="0" smtClean="0">
                <a:solidFill>
                  <a:srgbClr val="738450"/>
                </a:solidFill>
                <a:latin typeface="Courier"/>
                <a:cs typeface="Courier"/>
              </a:rPr>
              <a:t>=new Jedi('Luke Skywalker');</a:t>
            </a:r>
          </a:p>
          <a:p>
            <a:pPr marL="0" indent="0">
              <a:buNone/>
            </a:pPr>
            <a:r>
              <a:rPr lang="en-US" sz="2000" dirty="0">
                <a:solidFill>
                  <a:srgbClr val="738450"/>
                </a:solidFill>
                <a:latin typeface="Courier"/>
                <a:cs typeface="Courier"/>
              </a:rPr>
              <a:t> </a:t>
            </a:r>
            <a:r>
              <a:rPr lang="en-US" sz="2000" dirty="0" smtClean="0">
                <a:solidFill>
                  <a:srgbClr val="738450"/>
                </a:solidFill>
                <a:latin typeface="Courier"/>
                <a:cs typeface="Courier"/>
              </a:rPr>
              <a:t>     </a:t>
            </a:r>
            <a:r>
              <a:rPr lang="en-US" sz="2000" dirty="0" err="1" smtClean="0">
                <a:solidFill>
                  <a:srgbClr val="738450"/>
                </a:solidFill>
                <a:latin typeface="Courier"/>
                <a:cs typeface="Courier"/>
              </a:rPr>
              <a:t>var</a:t>
            </a:r>
            <a:r>
              <a:rPr lang="en-US" sz="2000" dirty="0" smtClean="0">
                <a:solidFill>
                  <a:srgbClr val="738450"/>
                </a:solidFill>
                <a:latin typeface="Courier"/>
                <a:cs typeface="Courier"/>
              </a:rPr>
              <a:t> mace = new Jedi('Mace </a:t>
            </a:r>
            <a:r>
              <a:rPr lang="en-US" sz="2000" dirty="0" err="1" smtClean="0">
                <a:solidFill>
                  <a:srgbClr val="738450"/>
                </a:solidFill>
                <a:latin typeface="Courier"/>
                <a:cs typeface="Courier"/>
              </a:rPr>
              <a:t>Windu</a:t>
            </a:r>
            <a:r>
              <a:rPr lang="en-US" sz="2000" dirty="0" smtClean="0">
                <a:solidFill>
                  <a:srgbClr val="738450"/>
                </a:solidFill>
                <a:latin typeface="Courier"/>
                <a:cs typeface="Courier"/>
              </a:rPr>
              <a:t>');</a:t>
            </a:r>
          </a:p>
          <a:p>
            <a:pPr marL="0" indent="0">
              <a:buNone/>
            </a:pPr>
            <a:r>
              <a:rPr lang="en-US" sz="2000" dirty="0">
                <a:solidFill>
                  <a:srgbClr val="738450"/>
                </a:solidFill>
                <a:latin typeface="Courier"/>
                <a:cs typeface="Courier"/>
              </a:rPr>
              <a:t> </a:t>
            </a:r>
            <a:r>
              <a:rPr lang="en-US" sz="2000" dirty="0" smtClean="0">
                <a:solidFill>
                  <a:srgbClr val="738450"/>
                </a:solidFill>
                <a:latin typeface="Courier"/>
                <a:cs typeface="Courier"/>
              </a:rPr>
              <a:t>     </a:t>
            </a:r>
            <a:r>
              <a:rPr lang="en-US" sz="2000" dirty="0" err="1" smtClean="0">
                <a:solidFill>
                  <a:srgbClr val="738450"/>
                </a:solidFill>
                <a:latin typeface="Courier"/>
                <a:cs typeface="Courier"/>
              </a:rPr>
              <a:t>luke.attack</a:t>
            </a:r>
            <a:r>
              <a:rPr lang="en-US" sz="2000" dirty="0" smtClean="0">
                <a:solidFill>
                  <a:srgbClr val="738450"/>
                </a:solidFill>
                <a:latin typeface="Courier"/>
                <a:cs typeface="Courier"/>
              </a:rPr>
              <a:t>(mace);</a:t>
            </a:r>
          </a:p>
          <a:p>
            <a:pPr marL="0" indent="0">
              <a:buNone/>
            </a:pPr>
            <a:r>
              <a:rPr lang="en-US" sz="2000" dirty="0">
                <a:solidFill>
                  <a:srgbClr val="738450"/>
                </a:solidFill>
                <a:latin typeface="Courier"/>
                <a:cs typeface="Courier"/>
              </a:rPr>
              <a:t> </a:t>
            </a:r>
            <a:r>
              <a:rPr lang="en-US" sz="2000" dirty="0" smtClean="0">
                <a:solidFill>
                  <a:srgbClr val="738450"/>
                </a:solidFill>
                <a:latin typeface="Courier"/>
                <a:cs typeface="Courier"/>
              </a:rPr>
              <a:t>   }</a:t>
            </a:r>
            <a:r>
              <a:rPr lang="en-US" sz="2000" dirty="0" smtClean="0">
                <a:latin typeface="Courier"/>
                <a:cs typeface="Courier"/>
              </a:rPr>
              <a:t>, /</a:t>
            </a:r>
            <a:r>
              <a:rPr lang="en-US" sz="2000" smtClean="0">
                <a:latin typeface="Courier"/>
                <a:cs typeface="Courier"/>
              </a:rPr>
              <a:t>traitor/);</a:t>
            </a:r>
            <a:endParaRPr lang="en-US" sz="2000" dirty="0" smtClean="0">
              <a:latin typeface="Courier"/>
              <a:cs typeface="Courier"/>
            </a:endParaRPr>
          </a:p>
          <a:p>
            <a:pPr marL="0" indent="0">
              <a:buNone/>
            </a:pPr>
            <a:r>
              <a:rPr lang="en-US" sz="2000" dirty="0" smtClean="0">
                <a:latin typeface="Courier"/>
                <a:cs typeface="Courier"/>
              </a:rPr>
              <a:t>});</a:t>
            </a:r>
          </a:p>
          <a:p>
            <a:r>
              <a:rPr lang="en-US" dirty="0" smtClean="0"/>
              <a:t>The highlighted function above is expected to throw an error with a message that contains the regular expression "traitor".</a:t>
            </a:r>
          </a:p>
          <a:p>
            <a:r>
              <a:rPr lang="en-US" dirty="0" smtClean="0"/>
              <a:t>If not, the unit test fails.</a:t>
            </a:r>
            <a:endParaRPr lang="en-US" dirty="0"/>
          </a:p>
        </p:txBody>
      </p:sp>
    </p:spTree>
    <p:extLst>
      <p:ext uri="{BB962C8B-B14F-4D97-AF65-F5344CB8AC3E}">
        <p14:creationId xmlns:p14="http://schemas.microsoft.com/office/powerpoint/2010/main" val="1240112238"/>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can organize our runs with modules</a:t>
            </a:r>
            <a:endParaRPr lang="en-US" dirty="0"/>
          </a:p>
        </p:txBody>
      </p:sp>
      <p:sp>
        <p:nvSpPr>
          <p:cNvPr id="3" name="Content Placeholder 2"/>
          <p:cNvSpPr>
            <a:spLocks noGrp="1"/>
          </p:cNvSpPr>
          <p:nvPr>
            <p:ph idx="1"/>
          </p:nvPr>
        </p:nvSpPr>
        <p:spPr>
          <a:xfrm>
            <a:off x="457200" y="1390366"/>
            <a:ext cx="8229600" cy="802055"/>
          </a:xfrm>
        </p:spPr>
        <p:txBody>
          <a:bodyPr/>
          <a:lstStyle/>
          <a:p>
            <a:r>
              <a:rPr lang="en-US" dirty="0" smtClean="0"/>
              <a:t>Run each group separately if you like.</a:t>
            </a:r>
            <a:endParaRPr lang="en-US" dirty="0"/>
          </a:p>
        </p:txBody>
      </p:sp>
      <p:pic>
        <p:nvPicPr>
          <p:cNvPr id="4" name="Picture 3"/>
          <p:cNvPicPr>
            <a:picLocks noChangeAspect="1"/>
          </p:cNvPicPr>
          <p:nvPr/>
        </p:nvPicPr>
        <p:blipFill>
          <a:blip r:embed="rId2"/>
          <a:stretch>
            <a:fillRect/>
          </a:stretch>
        </p:blipFill>
        <p:spPr>
          <a:xfrm>
            <a:off x="231225" y="2352842"/>
            <a:ext cx="8742152" cy="4505158"/>
          </a:xfrm>
          <a:prstGeom prst="rect">
            <a:avLst/>
          </a:prstGeom>
        </p:spPr>
      </p:pic>
      <p:cxnSp>
        <p:nvCxnSpPr>
          <p:cNvPr id="6" name="Straight Arrow Connector 5"/>
          <p:cNvCxnSpPr/>
          <p:nvPr/>
        </p:nvCxnSpPr>
        <p:spPr>
          <a:xfrm>
            <a:off x="5694947" y="1858211"/>
            <a:ext cx="1644316" cy="1363578"/>
          </a:xfrm>
          <a:prstGeom prst="straightConnector1">
            <a:avLst/>
          </a:prstGeom>
          <a:ln w="74041">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720493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QUnit.module</a:t>
            </a:r>
            <a:r>
              <a:rPr lang="en-US" dirty="0" smtClean="0"/>
              <a:t> creates those modules</a:t>
            </a:r>
            <a:endParaRPr lang="en-US" dirty="0"/>
          </a:p>
        </p:txBody>
      </p:sp>
      <p:sp>
        <p:nvSpPr>
          <p:cNvPr id="4" name="Rectangle 3"/>
          <p:cNvSpPr/>
          <p:nvPr/>
        </p:nvSpPr>
        <p:spPr>
          <a:xfrm>
            <a:off x="457200" y="1524000"/>
            <a:ext cx="8500113" cy="4227753"/>
          </a:xfrm>
          <a:prstGeom prst="rect">
            <a:avLst/>
          </a:prstGeom>
        </p:spPr>
        <p:txBody>
          <a:bodyPr wrap="square">
            <a:spAutoFit/>
          </a:bodyPr>
          <a:lstStyle/>
          <a:p>
            <a:r>
              <a:rPr lang="en-US" b="1" dirty="0" err="1">
                <a:solidFill>
                  <a:srgbClr val="824F1C"/>
                </a:solidFill>
                <a:latin typeface="Courier"/>
                <a:cs typeface="Courier"/>
              </a:rPr>
              <a:t>QUnit.module</a:t>
            </a:r>
            <a:r>
              <a:rPr lang="en-US" b="1" dirty="0" smtClean="0">
                <a:solidFill>
                  <a:srgbClr val="824F1C"/>
                </a:solidFill>
                <a:latin typeface="Courier"/>
                <a:cs typeface="Courier"/>
              </a:rPr>
              <a:t>("</a:t>
            </a:r>
            <a:r>
              <a:rPr lang="en-US" b="1" dirty="0">
                <a:solidFill>
                  <a:srgbClr val="824F1C"/>
                </a:solidFill>
                <a:latin typeface="Courier"/>
                <a:cs typeface="Courier"/>
              </a:rPr>
              <a:t>group a</a:t>
            </a:r>
            <a:r>
              <a:rPr lang="en-US" b="1" dirty="0" smtClean="0">
                <a:solidFill>
                  <a:srgbClr val="824F1C"/>
                </a:solidFill>
                <a:latin typeface="Courier"/>
                <a:cs typeface="Courier"/>
              </a:rPr>
              <a:t>")</a:t>
            </a:r>
            <a:r>
              <a:rPr lang="en-US" b="1" dirty="0">
                <a:solidFill>
                  <a:srgbClr val="824F1C"/>
                </a:solidFill>
                <a:latin typeface="Courier"/>
                <a:cs typeface="Courier"/>
              </a:rPr>
              <a:t>;</a:t>
            </a:r>
          </a:p>
          <a:p>
            <a:r>
              <a:rPr lang="en-US" dirty="0" err="1">
                <a:latin typeface="Courier"/>
                <a:cs typeface="Courier"/>
              </a:rPr>
              <a:t>QUnit.test</a:t>
            </a:r>
            <a:r>
              <a:rPr lang="en-US" dirty="0">
                <a:latin typeface="Courier"/>
                <a:cs typeface="Courier"/>
              </a:rPr>
              <a:t>( "a basic test example", function</a:t>
            </a:r>
            <a:r>
              <a:rPr lang="en-US" dirty="0" smtClean="0">
                <a:latin typeface="Courier"/>
                <a:cs typeface="Courier"/>
              </a:rPr>
              <a:t>(assert) </a:t>
            </a:r>
            <a:r>
              <a:rPr lang="en-US" dirty="0">
                <a:latin typeface="Courier"/>
                <a:cs typeface="Courier"/>
              </a:rPr>
              <a:t>{</a:t>
            </a:r>
          </a:p>
          <a:p>
            <a:r>
              <a:rPr lang="en-US" dirty="0">
                <a:latin typeface="Courier"/>
                <a:cs typeface="Courier"/>
              </a:rPr>
              <a:t>  </a:t>
            </a:r>
            <a:r>
              <a:rPr lang="en-US" dirty="0" err="1">
                <a:latin typeface="Courier"/>
                <a:cs typeface="Courier"/>
              </a:rPr>
              <a:t>assert.ok</a:t>
            </a:r>
            <a:r>
              <a:rPr lang="en-US" dirty="0">
                <a:latin typeface="Courier"/>
                <a:cs typeface="Courier"/>
              </a:rPr>
              <a:t>( true, "this test is fine" );</a:t>
            </a:r>
          </a:p>
          <a:p>
            <a:r>
              <a:rPr lang="en-US" dirty="0">
                <a:latin typeface="Courier"/>
                <a:cs typeface="Courier"/>
              </a:rPr>
              <a:t>});</a:t>
            </a:r>
          </a:p>
          <a:p>
            <a:r>
              <a:rPr lang="en-US" dirty="0" err="1">
                <a:latin typeface="Courier"/>
                <a:cs typeface="Courier"/>
              </a:rPr>
              <a:t>QUnit.test</a:t>
            </a:r>
            <a:r>
              <a:rPr lang="en-US" dirty="0">
                <a:latin typeface="Courier"/>
                <a:cs typeface="Courier"/>
              </a:rPr>
              <a:t>( "a basic test example 2", function</a:t>
            </a:r>
            <a:r>
              <a:rPr lang="en-US" dirty="0" smtClean="0">
                <a:latin typeface="Courier"/>
                <a:cs typeface="Courier"/>
              </a:rPr>
              <a:t>(assert) </a:t>
            </a:r>
            <a:r>
              <a:rPr lang="en-US" dirty="0">
                <a:latin typeface="Courier"/>
                <a:cs typeface="Courier"/>
              </a:rPr>
              <a:t>{</a:t>
            </a:r>
          </a:p>
          <a:p>
            <a:r>
              <a:rPr lang="en-US" dirty="0">
                <a:latin typeface="Courier"/>
                <a:cs typeface="Courier"/>
              </a:rPr>
              <a:t>  </a:t>
            </a:r>
            <a:r>
              <a:rPr lang="en-US" dirty="0" err="1">
                <a:latin typeface="Courier"/>
                <a:cs typeface="Courier"/>
              </a:rPr>
              <a:t>assert.ok</a:t>
            </a:r>
            <a:r>
              <a:rPr lang="en-US" dirty="0">
                <a:latin typeface="Courier"/>
                <a:cs typeface="Courier"/>
              </a:rPr>
              <a:t>( true, "this test is fine" );</a:t>
            </a:r>
          </a:p>
          <a:p>
            <a:r>
              <a:rPr lang="en-US" dirty="0">
                <a:latin typeface="Courier"/>
                <a:cs typeface="Courier"/>
              </a:rPr>
              <a:t>});</a:t>
            </a:r>
          </a:p>
          <a:p>
            <a:r>
              <a:rPr lang="en-US" dirty="0">
                <a:latin typeface="Courier"/>
                <a:cs typeface="Courier"/>
              </a:rPr>
              <a:t> </a:t>
            </a:r>
          </a:p>
          <a:p>
            <a:r>
              <a:rPr lang="en-US" b="1" dirty="0" err="1">
                <a:solidFill>
                  <a:schemeClr val="accent4"/>
                </a:solidFill>
                <a:latin typeface="Courier"/>
                <a:cs typeface="Courier"/>
              </a:rPr>
              <a:t>QUnit.module</a:t>
            </a:r>
            <a:r>
              <a:rPr lang="en-US" b="1" dirty="0" smtClean="0">
                <a:solidFill>
                  <a:schemeClr val="accent4"/>
                </a:solidFill>
                <a:latin typeface="Courier"/>
                <a:cs typeface="Courier"/>
              </a:rPr>
              <a:t>("</a:t>
            </a:r>
            <a:r>
              <a:rPr lang="en-US" b="1" dirty="0">
                <a:solidFill>
                  <a:schemeClr val="accent4"/>
                </a:solidFill>
                <a:latin typeface="Courier"/>
                <a:cs typeface="Courier"/>
              </a:rPr>
              <a:t>group b</a:t>
            </a:r>
            <a:r>
              <a:rPr lang="en-US" b="1" dirty="0" smtClean="0">
                <a:solidFill>
                  <a:schemeClr val="accent4"/>
                </a:solidFill>
                <a:latin typeface="Courier"/>
                <a:cs typeface="Courier"/>
              </a:rPr>
              <a:t>")</a:t>
            </a:r>
            <a:r>
              <a:rPr lang="en-US" b="1" dirty="0">
                <a:solidFill>
                  <a:schemeClr val="accent4"/>
                </a:solidFill>
                <a:latin typeface="Courier"/>
                <a:cs typeface="Courier"/>
              </a:rPr>
              <a:t>;</a:t>
            </a:r>
          </a:p>
          <a:p>
            <a:r>
              <a:rPr lang="en-US" dirty="0" err="1">
                <a:latin typeface="Courier"/>
                <a:cs typeface="Courier"/>
              </a:rPr>
              <a:t>QUnit.test</a:t>
            </a:r>
            <a:r>
              <a:rPr lang="en-US" dirty="0">
                <a:latin typeface="Courier"/>
                <a:cs typeface="Courier"/>
              </a:rPr>
              <a:t>( "a basic test example 3", function</a:t>
            </a:r>
            <a:r>
              <a:rPr lang="en-US" dirty="0" smtClean="0">
                <a:latin typeface="Courier"/>
                <a:cs typeface="Courier"/>
              </a:rPr>
              <a:t>(assert) </a:t>
            </a:r>
            <a:r>
              <a:rPr lang="en-US" dirty="0">
                <a:latin typeface="Courier"/>
                <a:cs typeface="Courier"/>
              </a:rPr>
              <a:t>{</a:t>
            </a:r>
          </a:p>
          <a:p>
            <a:r>
              <a:rPr lang="en-US" dirty="0">
                <a:latin typeface="Courier"/>
                <a:cs typeface="Courier"/>
              </a:rPr>
              <a:t>  </a:t>
            </a:r>
            <a:r>
              <a:rPr lang="en-US" dirty="0" err="1">
                <a:latin typeface="Courier"/>
                <a:cs typeface="Courier"/>
              </a:rPr>
              <a:t>assert.ok</a:t>
            </a:r>
            <a:r>
              <a:rPr lang="en-US" dirty="0">
                <a:latin typeface="Courier"/>
                <a:cs typeface="Courier"/>
              </a:rPr>
              <a:t>( true, "this test is fine" );</a:t>
            </a:r>
          </a:p>
          <a:p>
            <a:r>
              <a:rPr lang="en-US" dirty="0">
                <a:latin typeface="Courier"/>
                <a:cs typeface="Courier"/>
              </a:rPr>
              <a:t>});</a:t>
            </a:r>
          </a:p>
          <a:p>
            <a:r>
              <a:rPr lang="en-US" dirty="0" err="1">
                <a:latin typeface="Courier"/>
                <a:cs typeface="Courier"/>
              </a:rPr>
              <a:t>QUnit.test</a:t>
            </a:r>
            <a:r>
              <a:rPr lang="en-US" dirty="0">
                <a:latin typeface="Courier"/>
                <a:cs typeface="Courier"/>
              </a:rPr>
              <a:t>( "a basic test example 4", function</a:t>
            </a:r>
            <a:r>
              <a:rPr lang="en-US" dirty="0" smtClean="0">
                <a:latin typeface="Courier"/>
                <a:cs typeface="Courier"/>
              </a:rPr>
              <a:t>(assert) </a:t>
            </a:r>
            <a:r>
              <a:rPr lang="en-US" dirty="0">
                <a:latin typeface="Courier"/>
                <a:cs typeface="Courier"/>
              </a:rPr>
              <a:t>{</a:t>
            </a:r>
          </a:p>
          <a:p>
            <a:r>
              <a:rPr lang="en-US" dirty="0">
                <a:latin typeface="Courier"/>
                <a:cs typeface="Courier"/>
              </a:rPr>
              <a:t>  </a:t>
            </a:r>
            <a:r>
              <a:rPr lang="en-US" dirty="0" err="1">
                <a:latin typeface="Courier"/>
                <a:cs typeface="Courier"/>
              </a:rPr>
              <a:t>assert.ok</a:t>
            </a:r>
            <a:r>
              <a:rPr lang="en-US" dirty="0">
                <a:latin typeface="Courier"/>
                <a:cs typeface="Courier"/>
              </a:rPr>
              <a:t>( true, "this test is fine" );</a:t>
            </a:r>
          </a:p>
          <a:p>
            <a:r>
              <a:rPr lang="en-US" dirty="0">
                <a:latin typeface="Courier"/>
                <a:cs typeface="Courier"/>
              </a:rPr>
              <a:t>});</a:t>
            </a:r>
          </a:p>
        </p:txBody>
      </p:sp>
    </p:spTree>
    <p:extLst>
      <p:ext uri="{BB962C8B-B14F-4D97-AF65-F5344CB8AC3E}">
        <p14:creationId xmlns:p14="http://schemas.microsoft.com/office/powerpoint/2010/main" val="92991432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21232"/>
          <a:stretch/>
        </p:blipFill>
        <p:spPr>
          <a:xfrm>
            <a:off x="0" y="0"/>
            <a:ext cx="9144000" cy="3901371"/>
          </a:xfrm>
          <a:prstGeom prst="rect">
            <a:avLst/>
          </a:prstGeom>
        </p:spPr>
      </p:pic>
      <p:sp>
        <p:nvSpPr>
          <p:cNvPr id="2" name="Title 1"/>
          <p:cNvSpPr>
            <a:spLocks noGrp="1"/>
          </p:cNvSpPr>
          <p:nvPr>
            <p:ph type="title"/>
          </p:nvPr>
        </p:nvSpPr>
        <p:spPr>
          <a:xfrm>
            <a:off x="2937708" y="229493"/>
            <a:ext cx="3197818" cy="2187828"/>
          </a:xfrm>
        </p:spPr>
        <p:txBody>
          <a:bodyPr>
            <a:normAutofit/>
          </a:bodyPr>
          <a:lstStyle/>
          <a:p>
            <a:pPr algn="ctr"/>
            <a:r>
              <a:rPr lang="en-US" sz="4400" dirty="0" smtClean="0"/>
              <a:t>Setups and teardowns</a:t>
            </a:r>
            <a:endParaRPr lang="en-US" sz="4400" dirty="0"/>
          </a:p>
        </p:txBody>
      </p:sp>
      <p:sp>
        <p:nvSpPr>
          <p:cNvPr id="3" name="Content Placeholder 2"/>
          <p:cNvSpPr>
            <a:spLocks noGrp="1"/>
          </p:cNvSpPr>
          <p:nvPr>
            <p:ph idx="1"/>
          </p:nvPr>
        </p:nvSpPr>
        <p:spPr>
          <a:xfrm>
            <a:off x="209176" y="3901371"/>
            <a:ext cx="8755530" cy="2830407"/>
          </a:xfrm>
        </p:spPr>
        <p:txBody>
          <a:bodyPr>
            <a:normAutofit/>
          </a:bodyPr>
          <a:lstStyle/>
          <a:p>
            <a:pPr marL="0" indent="0">
              <a:buNone/>
            </a:pPr>
            <a:r>
              <a:rPr lang="en-US" sz="2800" b="1" dirty="0" smtClean="0"/>
              <a:t>Syntax</a:t>
            </a:r>
            <a:endParaRPr lang="en-US" b="1" dirty="0" smtClean="0"/>
          </a:p>
          <a:p>
            <a:pPr marL="0" indent="0">
              <a:buNone/>
            </a:pPr>
            <a:r>
              <a:rPr lang="en-US" dirty="0" err="1" smtClean="0"/>
              <a:t>QUnit.module</a:t>
            </a:r>
            <a:r>
              <a:rPr lang="en-US" dirty="0" smtClean="0"/>
              <a:t>(name[, </a:t>
            </a:r>
            <a:r>
              <a:rPr lang="en-US" dirty="0" err="1" smtClean="0"/>
              <a:t>lifecycleObject</a:t>
            </a:r>
            <a:r>
              <a:rPr lang="en-US" dirty="0" smtClean="0"/>
              <a:t>]);</a:t>
            </a:r>
          </a:p>
          <a:p>
            <a:r>
              <a:rPr lang="en-US" dirty="0" smtClean="0"/>
              <a:t>where lifecycle object is a JSON object:</a:t>
            </a:r>
          </a:p>
          <a:p>
            <a:pPr marL="0" indent="0">
              <a:buNone/>
            </a:pPr>
            <a:r>
              <a:rPr lang="en-US" sz="1800" dirty="0" smtClean="0">
                <a:latin typeface="Courier"/>
                <a:cs typeface="Courier"/>
              </a:rPr>
              <a:t>{</a:t>
            </a:r>
          </a:p>
          <a:p>
            <a:pPr marL="0" indent="0">
              <a:buNone/>
            </a:pPr>
            <a:r>
              <a:rPr lang="en-US" sz="1800" dirty="0" smtClean="0">
                <a:latin typeface="Courier"/>
                <a:cs typeface="Courier"/>
              </a:rPr>
              <a:t>  "</a:t>
            </a:r>
            <a:r>
              <a:rPr lang="en-US" sz="1800" dirty="0" err="1" smtClean="0">
                <a:latin typeface="Courier"/>
                <a:cs typeface="Courier"/>
              </a:rPr>
              <a:t>beforeEach</a:t>
            </a:r>
            <a:r>
              <a:rPr lang="en-US" sz="1800" dirty="0" smtClean="0">
                <a:latin typeface="Courier"/>
                <a:cs typeface="Courier"/>
              </a:rPr>
              <a:t>": function () { /* Do setup things here. */},</a:t>
            </a:r>
          </a:p>
          <a:p>
            <a:pPr marL="0" indent="0">
              <a:buNone/>
            </a:pPr>
            <a:r>
              <a:rPr lang="en-US" sz="1800" dirty="0" smtClean="0">
                <a:latin typeface="Courier"/>
                <a:cs typeface="Courier"/>
              </a:rPr>
              <a:t>  "</a:t>
            </a:r>
            <a:r>
              <a:rPr lang="en-US" sz="1800" dirty="0" err="1" smtClean="0">
                <a:latin typeface="Courier"/>
                <a:cs typeface="Courier"/>
              </a:rPr>
              <a:t>afterEach</a:t>
            </a:r>
            <a:r>
              <a:rPr lang="en-US" sz="1800" dirty="0" smtClean="0">
                <a:latin typeface="Courier"/>
                <a:cs typeface="Courier"/>
              </a:rPr>
              <a:t>": function () { /* Do teardown things. */}</a:t>
            </a:r>
          </a:p>
          <a:p>
            <a:pPr marL="0" indent="0">
              <a:buNone/>
            </a:pPr>
            <a:r>
              <a:rPr lang="en-US" sz="1800" dirty="0" smtClean="0">
                <a:latin typeface="Courier"/>
                <a:cs typeface="Courier"/>
              </a:rPr>
              <a:t>}</a:t>
            </a:r>
          </a:p>
        </p:txBody>
      </p:sp>
    </p:spTree>
    <p:extLst>
      <p:ext uri="{BB962C8B-B14F-4D97-AF65-F5344CB8AC3E}">
        <p14:creationId xmlns:p14="http://schemas.microsoft.com/office/powerpoint/2010/main" val="153794381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variables</a:t>
            </a:r>
            <a:endParaRPr lang="en-US" dirty="0"/>
          </a:p>
        </p:txBody>
      </p:sp>
      <p:sp>
        <p:nvSpPr>
          <p:cNvPr id="3" name="Content Placeholder 2"/>
          <p:cNvSpPr>
            <a:spLocks noGrp="1"/>
          </p:cNvSpPr>
          <p:nvPr>
            <p:ph idx="1"/>
          </p:nvPr>
        </p:nvSpPr>
        <p:spPr/>
        <p:txBody>
          <a:bodyPr/>
          <a:lstStyle/>
          <a:p>
            <a:r>
              <a:rPr lang="en-US" dirty="0" smtClean="0"/>
              <a:t>You can also have shared </a:t>
            </a:r>
            <a:r>
              <a:rPr lang="en-US" smtClean="0"/>
              <a:t>variables if </a:t>
            </a:r>
            <a:r>
              <a:rPr lang="en-US" dirty="0" smtClean="0"/>
              <a:t>you define them in the </a:t>
            </a:r>
            <a:r>
              <a:rPr lang="en-US" dirty="0" err="1" smtClean="0"/>
              <a:t>lifecycleObject</a:t>
            </a:r>
            <a:r>
              <a:rPr lang="en-US" dirty="0" smtClean="0"/>
              <a:t>:</a:t>
            </a:r>
          </a:p>
          <a:p>
            <a:pPr marL="0" indent="0">
              <a:buNone/>
            </a:pPr>
            <a:r>
              <a:rPr lang="en-US" dirty="0" err="1" smtClean="0">
                <a:latin typeface="Courier"/>
                <a:cs typeface="Courier"/>
              </a:rPr>
              <a:t>QUnit.module</a:t>
            </a:r>
            <a:r>
              <a:rPr lang="en-US" dirty="0" smtClean="0">
                <a:latin typeface="Courier"/>
                <a:cs typeface="Courier"/>
              </a:rPr>
              <a:t>("</a:t>
            </a:r>
            <a:r>
              <a:rPr lang="en-US" dirty="0" err="1" smtClean="0">
                <a:latin typeface="Courier"/>
                <a:cs typeface="Courier"/>
              </a:rPr>
              <a:t>Sith</a:t>
            </a:r>
            <a:r>
              <a:rPr lang="en-US" dirty="0" smtClean="0">
                <a:latin typeface="Courier"/>
                <a:cs typeface="Courier"/>
              </a:rPr>
              <a:t> Object Tests", {</a:t>
            </a:r>
          </a:p>
          <a:p>
            <a:pPr marL="0" indent="0">
              <a:buNone/>
            </a:pPr>
            <a:r>
              <a:rPr lang="en-US" dirty="0" smtClean="0">
                <a:latin typeface="Courier"/>
                <a:cs typeface="Courier"/>
              </a:rPr>
              <a:t>  </a:t>
            </a:r>
            <a:r>
              <a:rPr lang="en-US" dirty="0" err="1" smtClean="0">
                <a:latin typeface="Courier"/>
                <a:cs typeface="Courier"/>
              </a:rPr>
              <a:t>beforeEach</a:t>
            </a:r>
            <a:r>
              <a:rPr lang="en-US" dirty="0" smtClean="0">
                <a:latin typeface="Courier"/>
                <a:cs typeface="Courier"/>
              </a:rPr>
              <a:t>: function () {</a:t>
            </a:r>
          </a:p>
          <a:p>
            <a:pPr marL="0" indent="0">
              <a:buNone/>
            </a:pPr>
            <a:r>
              <a:rPr lang="en-US" dirty="0">
                <a:solidFill>
                  <a:schemeClr val="tx2"/>
                </a:solidFill>
                <a:latin typeface="Courier"/>
                <a:cs typeface="Courier"/>
              </a:rPr>
              <a:t> </a:t>
            </a:r>
            <a:r>
              <a:rPr lang="en-US" dirty="0" smtClean="0">
                <a:solidFill>
                  <a:schemeClr val="tx2"/>
                </a:solidFill>
                <a:latin typeface="Courier"/>
                <a:cs typeface="Courier"/>
              </a:rPr>
              <a:t>   </a:t>
            </a:r>
            <a:r>
              <a:rPr lang="en-US" dirty="0" err="1" smtClean="0">
                <a:solidFill>
                  <a:schemeClr val="tx2"/>
                </a:solidFill>
                <a:latin typeface="Courier"/>
                <a:cs typeface="Courier"/>
              </a:rPr>
              <a:t>this.master</a:t>
            </a:r>
            <a:r>
              <a:rPr lang="en-US" dirty="0" smtClean="0">
                <a:solidFill>
                  <a:schemeClr val="tx2"/>
                </a:solidFill>
                <a:latin typeface="Courier"/>
                <a:cs typeface="Courier"/>
              </a:rPr>
              <a:t>= </a:t>
            </a:r>
            <a:r>
              <a:rPr lang="en-US" dirty="0">
                <a:solidFill>
                  <a:schemeClr val="tx2"/>
                </a:solidFill>
                <a:latin typeface="Courier"/>
                <a:cs typeface="Courier"/>
              </a:rPr>
              <a:t>new </a:t>
            </a:r>
            <a:r>
              <a:rPr lang="en-US" dirty="0" err="1">
                <a:solidFill>
                  <a:schemeClr val="tx2"/>
                </a:solidFill>
                <a:latin typeface="Courier"/>
                <a:cs typeface="Courier"/>
              </a:rPr>
              <a:t>Sith</a:t>
            </a:r>
            <a:r>
              <a:rPr lang="en-US" dirty="0">
                <a:solidFill>
                  <a:schemeClr val="tx2"/>
                </a:solidFill>
                <a:latin typeface="Courier"/>
                <a:cs typeface="Courier"/>
              </a:rPr>
              <a:t>('Darth </a:t>
            </a:r>
            <a:r>
              <a:rPr lang="en-US" dirty="0" err="1">
                <a:solidFill>
                  <a:schemeClr val="tx2"/>
                </a:solidFill>
                <a:latin typeface="Courier"/>
                <a:cs typeface="Courier"/>
              </a:rPr>
              <a:t>Sidius</a:t>
            </a:r>
            <a:r>
              <a:rPr lang="en-US" dirty="0">
                <a:solidFill>
                  <a:schemeClr val="tx2"/>
                </a:solidFill>
                <a:latin typeface="Courier"/>
                <a:cs typeface="Courier"/>
              </a:rPr>
              <a:t>'</a:t>
            </a:r>
            <a:r>
              <a:rPr lang="en-US" dirty="0" smtClean="0">
                <a:solidFill>
                  <a:schemeClr val="tx2"/>
                </a:solidFill>
                <a:latin typeface="Courier"/>
                <a:cs typeface="Courier"/>
              </a:rPr>
              <a:t>);</a:t>
            </a:r>
            <a:endParaRPr lang="en-US" dirty="0">
              <a:solidFill>
                <a:schemeClr val="tx2"/>
              </a:solidFill>
              <a:latin typeface="Courier"/>
              <a:cs typeface="Courier"/>
            </a:endParaRPr>
          </a:p>
          <a:p>
            <a:pPr marL="0" indent="0">
              <a:buNone/>
            </a:pPr>
            <a:r>
              <a:rPr lang="en-US" dirty="0" smtClean="0">
                <a:solidFill>
                  <a:schemeClr val="tx2"/>
                </a:solidFill>
                <a:latin typeface="Courier"/>
                <a:cs typeface="Courier"/>
              </a:rPr>
              <a:t>    </a:t>
            </a:r>
            <a:r>
              <a:rPr lang="en-US" dirty="0" err="1" smtClean="0">
                <a:solidFill>
                  <a:schemeClr val="tx2"/>
                </a:solidFill>
                <a:latin typeface="Courier"/>
                <a:cs typeface="Courier"/>
              </a:rPr>
              <a:t>this.vader</a:t>
            </a:r>
            <a:r>
              <a:rPr lang="en-US" dirty="0" smtClean="0">
                <a:solidFill>
                  <a:schemeClr val="tx2"/>
                </a:solidFill>
                <a:latin typeface="Courier"/>
                <a:cs typeface="Courier"/>
              </a:rPr>
              <a:t> = new </a:t>
            </a:r>
            <a:r>
              <a:rPr lang="en-US" dirty="0" err="1" smtClean="0">
                <a:solidFill>
                  <a:schemeClr val="tx2"/>
                </a:solidFill>
                <a:latin typeface="Courier"/>
                <a:cs typeface="Courier"/>
              </a:rPr>
              <a:t>Sith</a:t>
            </a:r>
            <a:r>
              <a:rPr lang="en-US" dirty="0" smtClean="0">
                <a:solidFill>
                  <a:schemeClr val="tx2"/>
                </a:solidFill>
                <a:latin typeface="Courier"/>
                <a:cs typeface="Courier"/>
              </a:rPr>
              <a:t>('Darth Vader');</a:t>
            </a:r>
          </a:p>
          <a:p>
            <a:pPr marL="0" indent="0">
              <a:buNone/>
            </a:pPr>
            <a:r>
              <a:rPr lang="en-US" dirty="0">
                <a:solidFill>
                  <a:schemeClr val="tx2"/>
                </a:solidFill>
                <a:latin typeface="Courier"/>
                <a:cs typeface="Courier"/>
              </a:rPr>
              <a:t> </a:t>
            </a:r>
            <a:r>
              <a:rPr lang="en-US" dirty="0" smtClean="0">
                <a:solidFill>
                  <a:schemeClr val="tx2"/>
                </a:solidFill>
                <a:latin typeface="Courier"/>
                <a:cs typeface="Courier"/>
              </a:rPr>
              <a:t>   </a:t>
            </a:r>
            <a:r>
              <a:rPr lang="en-US" dirty="0" err="1" smtClean="0">
                <a:solidFill>
                  <a:schemeClr val="tx2"/>
                </a:solidFill>
                <a:latin typeface="Courier"/>
                <a:cs typeface="Courier"/>
              </a:rPr>
              <a:t>this.master.setApprentice</a:t>
            </a:r>
            <a:r>
              <a:rPr lang="en-US" dirty="0" smtClean="0">
                <a:solidFill>
                  <a:schemeClr val="tx2"/>
                </a:solidFill>
                <a:latin typeface="Courier"/>
                <a:cs typeface="Courier"/>
              </a:rPr>
              <a:t>(</a:t>
            </a:r>
            <a:r>
              <a:rPr lang="en-US" dirty="0" err="1" smtClean="0">
                <a:solidFill>
                  <a:schemeClr val="tx2"/>
                </a:solidFill>
                <a:latin typeface="Courier"/>
                <a:cs typeface="Courier"/>
              </a:rPr>
              <a:t>this.vader</a:t>
            </a:r>
            <a:r>
              <a:rPr lang="en-US" dirty="0" smtClean="0">
                <a:solidFill>
                  <a:schemeClr val="tx2"/>
                </a:solidFill>
                <a:latin typeface="Courier"/>
                <a:cs typeface="Courier"/>
              </a:rPr>
              <a:t>);</a:t>
            </a:r>
          </a:p>
          <a:p>
            <a:pPr marL="0" indent="0">
              <a:buNone/>
            </a:pPr>
            <a:r>
              <a:rPr lang="en-US" dirty="0">
                <a:latin typeface="Courier"/>
                <a:cs typeface="Courier"/>
              </a:rPr>
              <a:t> </a:t>
            </a:r>
            <a:r>
              <a:rPr lang="en-US" dirty="0" smtClean="0">
                <a:latin typeface="Courier"/>
                <a:cs typeface="Courier"/>
              </a:rPr>
              <a:t> }</a:t>
            </a:r>
          </a:p>
          <a:p>
            <a:pPr marL="0" indent="0">
              <a:buNone/>
            </a:pPr>
            <a:r>
              <a:rPr lang="en-US" dirty="0" smtClean="0">
                <a:latin typeface="Courier"/>
                <a:cs typeface="Courier"/>
              </a:rPr>
              <a:t>});</a:t>
            </a:r>
          </a:p>
          <a:p>
            <a:endParaRPr lang="en-US" dirty="0">
              <a:solidFill>
                <a:schemeClr val="tx2"/>
              </a:solidFill>
            </a:endParaRPr>
          </a:p>
        </p:txBody>
      </p:sp>
    </p:spTree>
    <p:extLst>
      <p:ext uri="{BB962C8B-B14F-4D97-AF65-F5344CB8AC3E}">
        <p14:creationId xmlns:p14="http://schemas.microsoft.com/office/powerpoint/2010/main" val="218457964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You run your tests by just visiting the page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440864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tl;dr</a:t>
            </a:r>
            <a:endParaRPr lang="en-US" dirty="0"/>
          </a:p>
        </p:txBody>
      </p:sp>
      <p:sp>
        <p:nvSpPr>
          <p:cNvPr id="3" name="Content Placeholder 2"/>
          <p:cNvSpPr>
            <a:spLocks noGrp="1"/>
          </p:cNvSpPr>
          <p:nvPr>
            <p:ph idx="1"/>
          </p:nvPr>
        </p:nvSpPr>
        <p:spPr/>
        <p:txBody>
          <a:bodyPr/>
          <a:lstStyle/>
          <a:p>
            <a:r>
              <a:rPr lang="en-US" dirty="0" smtClean="0"/>
              <a:t>TDD is a great idea </a:t>
            </a:r>
          </a:p>
          <a:p>
            <a:r>
              <a:rPr lang="en-US" dirty="0"/>
              <a:t>Unit testing is the cornerstone of TDD</a:t>
            </a:r>
          </a:p>
          <a:p>
            <a:r>
              <a:rPr lang="en-US" dirty="0"/>
              <a:t>TDD = Red, green, refactor</a:t>
            </a:r>
          </a:p>
          <a:p>
            <a:r>
              <a:rPr lang="en-US" dirty="0" err="1"/>
              <a:t>Q</a:t>
            </a:r>
            <a:r>
              <a:rPr lang="en-US" dirty="0" err="1" smtClean="0"/>
              <a:t>Unit</a:t>
            </a:r>
            <a:r>
              <a:rPr lang="en-US" dirty="0" smtClean="0"/>
              <a:t> is a unit testing framework for JavaScript.</a:t>
            </a:r>
          </a:p>
          <a:p>
            <a:r>
              <a:rPr lang="en-US" dirty="0" smtClean="0"/>
              <a:t>It provides a testing framework with a runner</a:t>
            </a:r>
          </a:p>
          <a:p>
            <a:r>
              <a:rPr lang="en-US" dirty="0" err="1"/>
              <a:t>Q</a:t>
            </a:r>
            <a:r>
              <a:rPr lang="en-US" dirty="0" err="1" smtClean="0"/>
              <a:t>Unit</a:t>
            </a:r>
            <a:r>
              <a:rPr lang="en-US" dirty="0" smtClean="0"/>
              <a:t> has assertions (ok, equal, </a:t>
            </a:r>
            <a:r>
              <a:rPr lang="en-US" dirty="0" err="1" smtClean="0"/>
              <a:t>deepEqual</a:t>
            </a:r>
            <a:r>
              <a:rPr lang="en-US" dirty="0" smtClean="0"/>
              <a:t>, etc.)</a:t>
            </a:r>
            <a:endParaRPr lang="en-US" dirty="0"/>
          </a:p>
          <a:p>
            <a:r>
              <a:rPr lang="en-US" dirty="0" smtClean="0"/>
              <a:t>You can group your tests into modules with </a:t>
            </a:r>
            <a:r>
              <a:rPr lang="en-US" dirty="0" err="1"/>
              <a:t>Q</a:t>
            </a:r>
            <a:r>
              <a:rPr lang="en-US" dirty="0" err="1" smtClean="0"/>
              <a:t>Unit</a:t>
            </a:r>
            <a:endParaRPr lang="en-US" dirty="0"/>
          </a:p>
        </p:txBody>
      </p:sp>
    </p:spTree>
    <p:extLst>
      <p:ext uri="{BB962C8B-B14F-4D97-AF65-F5344CB8AC3E}">
        <p14:creationId xmlns:p14="http://schemas.microsoft.com/office/powerpoint/2010/main" val="3221038304"/>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study</a:t>
            </a:r>
            <a:endParaRPr lang="en-US" dirty="0"/>
          </a:p>
        </p:txBody>
      </p:sp>
      <p:sp>
        <p:nvSpPr>
          <p:cNvPr id="3" name="Content Placeholder 2"/>
          <p:cNvSpPr>
            <a:spLocks noGrp="1"/>
          </p:cNvSpPr>
          <p:nvPr>
            <p:ph idx="1"/>
          </p:nvPr>
        </p:nvSpPr>
        <p:spPr/>
        <p:txBody>
          <a:bodyPr/>
          <a:lstStyle/>
          <a:p>
            <a:r>
              <a:rPr lang="en-US" dirty="0" smtClean="0"/>
              <a:t>Get </a:t>
            </a:r>
            <a:r>
              <a:rPr lang="en-US" dirty="0" err="1"/>
              <a:t>Q</a:t>
            </a:r>
            <a:r>
              <a:rPr lang="en-US" dirty="0" err="1" smtClean="0"/>
              <a:t>Unit</a:t>
            </a:r>
            <a:r>
              <a:rPr lang="en-US" dirty="0" smtClean="0"/>
              <a:t> from </a:t>
            </a:r>
            <a:r>
              <a:rPr lang="en-US" dirty="0" err="1" smtClean="0"/>
              <a:t>qunitjs.com</a:t>
            </a:r>
            <a:endParaRPr lang="en-US" dirty="0" smtClean="0"/>
          </a:p>
          <a:p>
            <a:pPr lvl="1"/>
            <a:r>
              <a:rPr lang="en-US" dirty="0" smtClean="0"/>
              <a:t>http://</a:t>
            </a:r>
            <a:r>
              <a:rPr lang="en-US" dirty="0" err="1" smtClean="0"/>
              <a:t>qUnitjs.com</a:t>
            </a:r>
            <a:endParaRPr lang="en-US" dirty="0" smtClean="0"/>
          </a:p>
          <a:p>
            <a:r>
              <a:rPr lang="en-US" dirty="0" smtClean="0"/>
              <a:t>Great documentation on </a:t>
            </a:r>
            <a:r>
              <a:rPr lang="en-US" dirty="0" err="1"/>
              <a:t>Q</a:t>
            </a:r>
            <a:r>
              <a:rPr lang="en-US" dirty="0" err="1" smtClean="0"/>
              <a:t>Unit</a:t>
            </a:r>
            <a:endParaRPr lang="en-US" dirty="0" smtClean="0"/>
          </a:p>
          <a:p>
            <a:pPr lvl="1"/>
            <a:r>
              <a:rPr lang="en-US" dirty="0" smtClean="0"/>
              <a:t>http://</a:t>
            </a:r>
            <a:r>
              <a:rPr lang="en-US" dirty="0" err="1" smtClean="0"/>
              <a:t>api.QUnitjs.com</a:t>
            </a:r>
            <a:endParaRPr lang="en-US" dirty="0" smtClean="0"/>
          </a:p>
          <a:p>
            <a:endParaRPr lang="en-US" dirty="0"/>
          </a:p>
        </p:txBody>
      </p:sp>
    </p:spTree>
    <p:extLst>
      <p:ext uri="{BB962C8B-B14F-4D97-AF65-F5344CB8AC3E}">
        <p14:creationId xmlns:p14="http://schemas.microsoft.com/office/powerpoint/2010/main" val="5205004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Attributes</a:t>
            </a:r>
            <a:endParaRPr lang="en-US" dirty="0"/>
          </a:p>
        </p:txBody>
      </p:sp>
      <p:sp>
        <p:nvSpPr>
          <p:cNvPr id="3" name="Content Placeholder 2"/>
          <p:cNvSpPr>
            <a:spLocks noGrp="1"/>
          </p:cNvSpPr>
          <p:nvPr>
            <p:ph idx="1"/>
          </p:nvPr>
        </p:nvSpPr>
        <p:spPr/>
        <p:txBody>
          <a:bodyPr/>
          <a:lstStyle/>
          <a:p>
            <a:r>
              <a:rPr lang="en-US" dirty="0" smtClean="0"/>
              <a:t>Example:</a:t>
            </a:r>
          </a:p>
          <a:p>
            <a:pPr marL="0" indent="0">
              <a:buNone/>
            </a:pPr>
            <a:r>
              <a:rPr lang="en-US" sz="1800" dirty="0" smtClean="0">
                <a:latin typeface="Courier"/>
                <a:cs typeface="Courier"/>
              </a:rPr>
              <a:t>&lt;input type='button' </a:t>
            </a:r>
            <a:r>
              <a:rPr lang="en-US" sz="1800" b="1" dirty="0" err="1" smtClean="0">
                <a:solidFill>
                  <a:schemeClr val="accent5"/>
                </a:solidFill>
                <a:latin typeface="Courier"/>
                <a:cs typeface="Courier"/>
              </a:rPr>
              <a:t>onclick</a:t>
            </a:r>
            <a:r>
              <a:rPr lang="en-US" sz="1800" b="1" dirty="0" smtClean="0">
                <a:solidFill>
                  <a:schemeClr val="accent5"/>
                </a:solidFill>
                <a:latin typeface="Courier"/>
                <a:cs typeface="Courier"/>
              </a:rPr>
              <a:t>='</a:t>
            </a:r>
            <a:r>
              <a:rPr lang="en-US" sz="1800" b="1" dirty="0" err="1" smtClean="0">
                <a:solidFill>
                  <a:schemeClr val="accent5"/>
                </a:solidFill>
                <a:latin typeface="Courier"/>
                <a:cs typeface="Courier"/>
              </a:rPr>
              <a:t>doSomething</a:t>
            </a:r>
            <a:r>
              <a:rPr lang="en-US" sz="1800" b="1" dirty="0" smtClean="0">
                <a:solidFill>
                  <a:schemeClr val="accent5"/>
                </a:solidFill>
                <a:latin typeface="Courier"/>
                <a:cs typeface="Courier"/>
              </a:rPr>
              <a:t>()' </a:t>
            </a:r>
            <a:r>
              <a:rPr lang="en-US" sz="1800" dirty="0" smtClean="0">
                <a:latin typeface="Courier"/>
                <a:cs typeface="Courier"/>
              </a:rPr>
              <a:t>value='Go' /&gt;</a:t>
            </a:r>
          </a:p>
          <a:p>
            <a:r>
              <a:rPr lang="en-US" dirty="0" smtClean="0"/>
              <a:t>Sets the event handler.</a:t>
            </a:r>
          </a:p>
          <a:p>
            <a:r>
              <a:rPr lang="en-US" dirty="0" smtClean="0"/>
              <a:t>Clobbers all old event handlers</a:t>
            </a:r>
          </a:p>
          <a:p>
            <a:r>
              <a:rPr lang="en-US" dirty="0" smtClean="0"/>
              <a:t>Can only have one event</a:t>
            </a:r>
            <a:endParaRPr lang="en-US" dirty="0"/>
          </a:p>
        </p:txBody>
      </p:sp>
    </p:spTree>
    <p:extLst>
      <p:ext uri="{BB962C8B-B14F-4D97-AF65-F5344CB8AC3E}">
        <p14:creationId xmlns:p14="http://schemas.microsoft.com/office/powerpoint/2010/main" val="3972044531"/>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and one more thing</a:t>
            </a:r>
            <a:endParaRPr lang="en-US" dirty="0"/>
          </a:p>
        </p:txBody>
      </p:sp>
      <p:sp>
        <p:nvSpPr>
          <p:cNvPr id="3" name="Content Placeholder 2"/>
          <p:cNvSpPr>
            <a:spLocks noGrp="1"/>
          </p:cNvSpPr>
          <p:nvPr>
            <p:ph idx="1"/>
          </p:nvPr>
        </p:nvSpPr>
        <p:spPr/>
        <p:txBody>
          <a:bodyPr/>
          <a:lstStyle/>
          <a:p>
            <a:r>
              <a:rPr lang="en-US" dirty="0" err="1" smtClean="0"/>
              <a:t>jslint</a:t>
            </a:r>
            <a:endParaRPr lang="en-US" dirty="0"/>
          </a:p>
        </p:txBody>
      </p:sp>
    </p:spTree>
    <p:extLst>
      <p:ext uri="{BB962C8B-B14F-4D97-AF65-F5344CB8AC3E}">
        <p14:creationId xmlns:p14="http://schemas.microsoft.com/office/powerpoint/2010/main" val="1265803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JSLint</a:t>
            </a:r>
            <a:r>
              <a:rPr lang="en-US" dirty="0"/>
              <a:t> can be a bit touchy about the results it returns and — as its developer Douglas </a:t>
            </a:r>
            <a:r>
              <a:rPr lang="en-US" dirty="0" err="1"/>
              <a:t>Crockford</a:t>
            </a:r>
            <a:r>
              <a:rPr lang="en-US" dirty="0"/>
              <a:t> says — it can hurt your feelings. I found myself write much better code however, since I installed the </a:t>
            </a:r>
            <a:r>
              <a:rPr lang="en-US" dirty="0" err="1"/>
              <a:t>TextMate</a:t>
            </a:r>
            <a:r>
              <a:rPr lang="en-US" dirty="0"/>
              <a:t> JS bundle and started subjecting my code to </a:t>
            </a:r>
            <a:r>
              <a:rPr lang="en-US" dirty="0" err="1"/>
              <a:t>JSLint</a:t>
            </a:r>
            <a:r>
              <a:rPr lang="en-US" dirty="0"/>
              <a:t> scrutiny.</a:t>
            </a:r>
          </a:p>
          <a:p>
            <a:r>
              <a:rPr lang="en-US" dirty="0"/>
              <a:t>Clean and valid code means less confusing bugs to fix, easier handover to other developers and better code security. When you rely on hacks to get your code to work it is likely that there is also a security exploit that uses the same hacks. In addition, as hacks get fixed in browsers, your code will cease to work in the next version of the browser.</a:t>
            </a:r>
          </a:p>
        </p:txBody>
      </p:sp>
    </p:spTree>
    <p:extLst>
      <p:ext uri="{BB962C8B-B14F-4D97-AF65-F5344CB8AC3E}">
        <p14:creationId xmlns:p14="http://schemas.microsoft.com/office/powerpoint/2010/main" val="2877129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Declared Objects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4802648"/>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There are generally two types of objects</a:t>
            </a:r>
          </a:p>
          <a:p>
            <a:r>
              <a:rPr lang="en-US" dirty="0" smtClean="0">
                <a:solidFill>
                  <a:schemeClr val="accent4"/>
                </a:solidFill>
              </a:rPr>
              <a:t>Declared</a:t>
            </a:r>
          </a:p>
          <a:p>
            <a:pPr lvl="1"/>
            <a:r>
              <a:rPr lang="en-US" dirty="0" smtClean="0"/>
              <a:t>One copy</a:t>
            </a:r>
          </a:p>
          <a:p>
            <a:pPr lvl="1"/>
            <a:r>
              <a:rPr lang="en-US" dirty="0" smtClean="0"/>
              <a:t>Like a static object</a:t>
            </a:r>
          </a:p>
          <a:p>
            <a:r>
              <a:rPr lang="en-US" dirty="0" smtClean="0"/>
              <a:t>Created</a:t>
            </a:r>
          </a:p>
          <a:p>
            <a:pPr lvl="1"/>
            <a:r>
              <a:rPr lang="en-US" dirty="0" smtClean="0"/>
              <a:t>Is instantiated</a:t>
            </a:r>
          </a:p>
          <a:p>
            <a:pPr lvl="1"/>
            <a:r>
              <a:rPr lang="en-US" dirty="0" smtClean="0"/>
              <a:t>Like an instance object</a:t>
            </a:r>
            <a:endParaRPr lang="en-US" dirty="0"/>
          </a:p>
        </p:txBody>
      </p:sp>
    </p:spTree>
    <p:extLst>
      <p:ext uri="{BB962C8B-B14F-4D97-AF65-F5344CB8AC3E}">
        <p14:creationId xmlns:p14="http://schemas.microsoft.com/office/powerpoint/2010/main" val="3457034320"/>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67188"/>
            <a:ext cx="9185436" cy="6490812"/>
          </a:xfrm>
          <a:prstGeom prst="rect">
            <a:avLst/>
          </a:prstGeom>
        </p:spPr>
      </p:pic>
      <p:sp>
        <p:nvSpPr>
          <p:cNvPr id="2" name="Title 1"/>
          <p:cNvSpPr>
            <a:spLocks noGrp="1"/>
          </p:cNvSpPr>
          <p:nvPr>
            <p:ph type="title"/>
          </p:nvPr>
        </p:nvSpPr>
        <p:spPr>
          <a:xfrm>
            <a:off x="457200" y="533399"/>
            <a:ext cx="2755919" cy="3107881"/>
          </a:xfrm>
          <a:solidFill>
            <a:schemeClr val="bg1"/>
          </a:solidFill>
        </p:spPr>
        <p:txBody>
          <a:bodyPr>
            <a:normAutofit fontScale="90000"/>
          </a:bodyPr>
          <a:lstStyle/>
          <a:p>
            <a:r>
              <a:rPr lang="en-US" dirty="0" smtClean="0"/>
              <a:t>Q: Why do we code in an object-oriented way?</a:t>
            </a:r>
            <a:endParaRPr lang="en-US" dirty="0"/>
          </a:p>
        </p:txBody>
      </p:sp>
      <p:sp>
        <p:nvSpPr>
          <p:cNvPr id="3" name="Content Placeholder 2"/>
          <p:cNvSpPr>
            <a:spLocks noGrp="1"/>
          </p:cNvSpPr>
          <p:nvPr>
            <p:ph idx="1"/>
          </p:nvPr>
        </p:nvSpPr>
        <p:spPr>
          <a:xfrm>
            <a:off x="6104925" y="533398"/>
            <a:ext cx="2778966" cy="3107881"/>
          </a:xfrm>
          <a:solidFill>
            <a:srgbClr val="FFFFFF"/>
          </a:solidFill>
        </p:spPr>
        <p:txBody>
          <a:bodyPr>
            <a:normAutofit/>
          </a:bodyPr>
          <a:lstStyle/>
          <a:p>
            <a:r>
              <a:rPr lang="en-US" sz="3200" dirty="0" smtClean="0"/>
              <a:t>A: Because it works!</a:t>
            </a:r>
          </a:p>
          <a:p>
            <a:r>
              <a:rPr lang="en-US" sz="3200" dirty="0" smtClean="0"/>
              <a:t>Why?  What are the advantages?</a:t>
            </a:r>
            <a:endParaRPr lang="en-US" sz="3200" dirty="0"/>
          </a:p>
        </p:txBody>
      </p:sp>
    </p:spTree>
    <p:extLst>
      <p:ext uri="{BB962C8B-B14F-4D97-AF65-F5344CB8AC3E}">
        <p14:creationId xmlns:p14="http://schemas.microsoft.com/office/powerpoint/2010/main" val="2388142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dissolve">
                                      <p:cBhvr>
                                        <p:cTn id="7" dur="500"/>
                                        <p:tgtEl>
                                          <p:spTgt spid="3">
                                            <p:bg/>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Objects and Classes</a:t>
            </a:r>
            <a:endParaRPr lang="en-US" dirty="0"/>
          </a:p>
        </p:txBody>
      </p:sp>
      <p:sp>
        <p:nvSpPr>
          <p:cNvPr id="3" name="Content Placeholder 2"/>
          <p:cNvSpPr>
            <a:spLocks noGrp="1"/>
          </p:cNvSpPr>
          <p:nvPr>
            <p:ph idx="1"/>
          </p:nvPr>
        </p:nvSpPr>
        <p:spPr/>
        <p:txBody>
          <a:bodyPr/>
          <a:lstStyle/>
          <a:p>
            <a:r>
              <a:rPr lang="en-US" dirty="0" smtClean="0"/>
              <a:t>Objects are created on the fly using _________</a:t>
            </a:r>
          </a:p>
          <a:p>
            <a:r>
              <a:rPr lang="en-US" dirty="0" smtClean="0"/>
              <a:t>Objects are really just _____-________ pairs</a:t>
            </a:r>
          </a:p>
          <a:p>
            <a:r>
              <a:rPr lang="en-US" dirty="0" smtClean="0"/>
              <a:t>Another name for this is a _________.</a:t>
            </a:r>
            <a:endParaRPr lang="en-US" dirty="0"/>
          </a:p>
        </p:txBody>
      </p:sp>
    </p:spTree>
    <p:extLst>
      <p:ext uri="{BB962C8B-B14F-4D97-AF65-F5344CB8AC3E}">
        <p14:creationId xmlns:p14="http://schemas.microsoft.com/office/powerpoint/2010/main" val="1846349746"/>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be OO, we need certain things</a:t>
            </a:r>
            <a:endParaRPr lang="en-US" dirty="0"/>
          </a:p>
        </p:txBody>
      </p:sp>
      <p:sp>
        <p:nvSpPr>
          <p:cNvPr id="3" name="Content Placeholder 2"/>
          <p:cNvSpPr>
            <a:spLocks noGrp="1"/>
          </p:cNvSpPr>
          <p:nvPr>
            <p:ph idx="1"/>
          </p:nvPr>
        </p:nvSpPr>
        <p:spPr/>
        <p:txBody>
          <a:bodyPr numCol="2">
            <a:normAutofit/>
          </a:bodyPr>
          <a:lstStyle/>
          <a:p>
            <a:pPr>
              <a:buFont typeface="Wingdings" charset="2"/>
              <a:buChar char=""/>
            </a:pPr>
            <a:r>
              <a:rPr lang="en-US" dirty="0"/>
              <a:t>Objects</a:t>
            </a:r>
          </a:p>
          <a:p>
            <a:pPr>
              <a:buFont typeface="Wingdings" charset="2"/>
              <a:buChar char=""/>
            </a:pPr>
            <a:r>
              <a:rPr lang="en-US" dirty="0"/>
              <a:t>Classes</a:t>
            </a:r>
          </a:p>
          <a:p>
            <a:pPr>
              <a:buFont typeface="Wingdings" charset="2"/>
              <a:buChar char=""/>
            </a:pPr>
            <a:r>
              <a:rPr lang="en-US" dirty="0"/>
              <a:t>Properties</a:t>
            </a:r>
          </a:p>
          <a:p>
            <a:pPr>
              <a:buFont typeface="Wingdings" charset="2"/>
              <a:buChar char=""/>
            </a:pPr>
            <a:r>
              <a:rPr lang="en-US" dirty="0"/>
              <a:t>Methods</a:t>
            </a:r>
          </a:p>
          <a:p>
            <a:pPr>
              <a:buFont typeface="Wingdings" charset="2"/>
              <a:buChar char=""/>
            </a:pPr>
            <a:r>
              <a:rPr lang="en-US" dirty="0"/>
              <a:t>Constructors</a:t>
            </a:r>
          </a:p>
          <a:p>
            <a:pPr>
              <a:buFont typeface="Wingdings" charset="2"/>
              <a:buChar char=""/>
            </a:pPr>
            <a:r>
              <a:rPr lang="en-US" dirty="0"/>
              <a:t>Encapsulation</a:t>
            </a:r>
          </a:p>
          <a:p>
            <a:pPr>
              <a:buFont typeface="Wingdings" charset="2"/>
              <a:buChar char=""/>
            </a:pPr>
            <a:r>
              <a:rPr lang="en-US" dirty="0"/>
              <a:t>Private members</a:t>
            </a:r>
          </a:p>
          <a:p>
            <a:pPr>
              <a:buFont typeface="Wingdings" charset="2"/>
              <a:buChar char=""/>
            </a:pPr>
            <a:r>
              <a:rPr lang="en-US" dirty="0"/>
              <a:t>Public </a:t>
            </a:r>
            <a:r>
              <a:rPr lang="en-US" dirty="0" smtClean="0"/>
              <a:t>members</a:t>
            </a:r>
          </a:p>
          <a:p>
            <a:pPr>
              <a:buFont typeface="Wingdings" charset="2"/>
              <a:buChar char=""/>
            </a:pPr>
            <a:r>
              <a:rPr lang="en-US" dirty="0" smtClean="0"/>
              <a:t>Static members</a:t>
            </a:r>
            <a:endParaRPr lang="en-US" dirty="0"/>
          </a:p>
          <a:p>
            <a:pPr>
              <a:buFont typeface="Wingdings" charset="2"/>
              <a:buChar char=""/>
            </a:pPr>
            <a:r>
              <a:rPr lang="en-US" dirty="0"/>
              <a:t>Accessor functions</a:t>
            </a:r>
          </a:p>
          <a:p>
            <a:pPr>
              <a:buFont typeface="Wingdings" charset="2"/>
              <a:buChar char=""/>
            </a:pPr>
            <a:r>
              <a:rPr lang="en-US" dirty="0"/>
              <a:t>Overloading</a:t>
            </a:r>
          </a:p>
          <a:p>
            <a:pPr>
              <a:buFont typeface="Wingdings" charset="2"/>
              <a:buChar char=""/>
            </a:pPr>
            <a:r>
              <a:rPr lang="en-US" dirty="0" smtClean="0"/>
              <a:t>Inheritance</a:t>
            </a:r>
          </a:p>
          <a:p>
            <a:pPr>
              <a:buFont typeface="Wingdings" charset="2"/>
              <a:buChar char=""/>
            </a:pPr>
            <a:r>
              <a:rPr lang="en-US" dirty="0" smtClean="0"/>
              <a:t>Overriding</a:t>
            </a:r>
          </a:p>
          <a:p>
            <a:pPr>
              <a:buFont typeface="Wingdings" charset="2"/>
              <a:buChar char=""/>
            </a:pPr>
            <a:r>
              <a:rPr lang="en-US" dirty="0" smtClean="0"/>
              <a:t>Interfaces</a:t>
            </a:r>
          </a:p>
          <a:p>
            <a:pPr>
              <a:buFont typeface="Wingdings" charset="2"/>
              <a:buChar char=""/>
            </a:pPr>
            <a:r>
              <a:rPr lang="en-US" dirty="0" smtClean="0"/>
              <a:t>Namespaces</a:t>
            </a:r>
          </a:p>
          <a:p>
            <a:endParaRPr lang="en-US" dirty="0"/>
          </a:p>
        </p:txBody>
      </p:sp>
    </p:spTree>
    <p:extLst>
      <p:ext uri="{BB962C8B-B14F-4D97-AF65-F5344CB8AC3E}">
        <p14:creationId xmlns:p14="http://schemas.microsoft.com/office/powerpoint/2010/main" val="66983555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r>
              <a:rPr lang="en-US" dirty="0" smtClean="0"/>
              <a:t>Need to add static members to the OO list</a:t>
            </a:r>
          </a:p>
          <a:p>
            <a:r>
              <a:rPr lang="en-US" dirty="0" smtClean="0"/>
              <a:t>Functions are objects so they can have properties </a:t>
            </a:r>
            <a:r>
              <a:rPr lang="en-US" smtClean="0"/>
              <a:t>and functions</a:t>
            </a:r>
            <a:endParaRPr lang="en-US" dirty="0" smtClean="0"/>
          </a:p>
          <a:p>
            <a:r>
              <a:rPr lang="en-US" dirty="0" smtClean="0"/>
              <a:t>function Foo() {</a:t>
            </a:r>
          </a:p>
          <a:p>
            <a:r>
              <a:rPr lang="en-US" dirty="0"/>
              <a:t> </a:t>
            </a:r>
            <a:r>
              <a:rPr lang="en-US" dirty="0" smtClean="0"/>
              <a:t> </a:t>
            </a:r>
            <a:r>
              <a:rPr lang="en-US" dirty="0" err="1" smtClean="0"/>
              <a:t>this.increment</a:t>
            </a:r>
            <a:r>
              <a:rPr lang="en-US" dirty="0" smtClean="0"/>
              <a:t> = function () {</a:t>
            </a:r>
          </a:p>
          <a:p>
            <a:r>
              <a:rPr lang="en-US" dirty="0"/>
              <a:t> </a:t>
            </a:r>
            <a:r>
              <a:rPr lang="en-US" dirty="0" smtClean="0"/>
              <a:t>   </a:t>
            </a:r>
            <a:r>
              <a:rPr lang="en-US" dirty="0" err="1" smtClean="0"/>
              <a:t>Foo.bar</a:t>
            </a:r>
            <a:r>
              <a:rPr lang="en-US" dirty="0" smtClean="0"/>
              <a:t>++;</a:t>
            </a:r>
          </a:p>
          <a:p>
            <a:r>
              <a:rPr lang="en-US" dirty="0"/>
              <a:t> </a:t>
            </a:r>
            <a:r>
              <a:rPr lang="en-US" dirty="0" smtClean="0"/>
              <a:t> }</a:t>
            </a:r>
          </a:p>
          <a:p>
            <a:r>
              <a:rPr lang="en-US" dirty="0" smtClean="0"/>
              <a:t>}</a:t>
            </a:r>
          </a:p>
          <a:p>
            <a:r>
              <a:rPr lang="en-US" dirty="0" err="1" smtClean="0"/>
              <a:t>Foo.bar</a:t>
            </a:r>
            <a:r>
              <a:rPr lang="en-US" dirty="0" smtClean="0"/>
              <a:t> = 1;</a:t>
            </a:r>
          </a:p>
          <a:p>
            <a:r>
              <a:rPr lang="en-US" dirty="0" err="1" smtClean="0"/>
              <a:t>var</a:t>
            </a:r>
            <a:r>
              <a:rPr lang="en-US" dirty="0" smtClean="0"/>
              <a:t> foo = new Foo();</a:t>
            </a:r>
          </a:p>
          <a:p>
            <a:r>
              <a:rPr lang="en-US" dirty="0" err="1" smtClean="0"/>
              <a:t>foo.increment</a:t>
            </a:r>
            <a:r>
              <a:rPr lang="en-US" dirty="0" smtClean="0"/>
              <a:t>();</a:t>
            </a:r>
          </a:p>
          <a:p>
            <a:r>
              <a:rPr lang="en-US" dirty="0" err="1" smtClean="0"/>
              <a:t>console.log</a:t>
            </a:r>
            <a:r>
              <a:rPr lang="en-US" dirty="0" smtClean="0"/>
              <a:t>(</a:t>
            </a:r>
            <a:r>
              <a:rPr lang="en-US" dirty="0" err="1" smtClean="0"/>
              <a:t>Foo.bar</a:t>
            </a:r>
            <a:r>
              <a:rPr lang="en-US" dirty="0" smtClean="0"/>
              <a:t>);</a:t>
            </a:r>
            <a:endParaRPr lang="en-US" dirty="0"/>
          </a:p>
        </p:txBody>
      </p:sp>
    </p:spTree>
    <p:extLst>
      <p:ext uri="{BB962C8B-B14F-4D97-AF65-F5344CB8AC3E}">
        <p14:creationId xmlns:p14="http://schemas.microsoft.com/office/powerpoint/2010/main" val="2283529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has no ...</a:t>
            </a:r>
            <a:endParaRPr lang="en-US" dirty="0"/>
          </a:p>
        </p:txBody>
      </p:sp>
      <p:sp>
        <p:nvSpPr>
          <p:cNvPr id="3" name="Content Placeholder 2"/>
          <p:cNvSpPr>
            <a:spLocks noGrp="1"/>
          </p:cNvSpPr>
          <p:nvPr>
            <p:ph idx="1"/>
          </p:nvPr>
        </p:nvSpPr>
        <p:spPr/>
        <p:txBody>
          <a:bodyPr/>
          <a:lstStyle/>
          <a:p>
            <a:r>
              <a:rPr lang="en-US" dirty="0" smtClean="0"/>
              <a:t>True classes</a:t>
            </a:r>
            <a:endParaRPr lang="en-US" dirty="0"/>
          </a:p>
          <a:p>
            <a:r>
              <a:rPr lang="en-US" dirty="0" smtClean="0"/>
              <a:t>Traditional inheritance</a:t>
            </a:r>
          </a:p>
          <a:p>
            <a:r>
              <a:rPr lang="en-US" dirty="0" smtClean="0"/>
              <a:t>Overloading</a:t>
            </a:r>
          </a:p>
          <a:p>
            <a:r>
              <a:rPr lang="en-US" dirty="0" smtClean="0"/>
              <a:t>Polymorphism</a:t>
            </a:r>
          </a:p>
          <a:p>
            <a:r>
              <a:rPr lang="en-US" dirty="0" smtClean="0"/>
              <a:t>Interfaces</a:t>
            </a:r>
          </a:p>
          <a:p>
            <a:r>
              <a:rPr lang="en-US" dirty="0" smtClean="0"/>
              <a:t>Namespaces</a:t>
            </a:r>
          </a:p>
          <a:p>
            <a:endParaRPr lang="en-US" dirty="0" smtClean="0"/>
          </a:p>
        </p:txBody>
      </p:sp>
    </p:spTree>
    <p:extLst>
      <p:ext uri="{BB962C8B-B14F-4D97-AF65-F5344CB8AC3E}">
        <p14:creationId xmlns:p14="http://schemas.microsoft.com/office/powerpoint/2010/main" val="700611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68911"/>
            <a:ext cx="9144000" cy="6589090"/>
          </a:xfrm>
          <a:prstGeom prst="rect">
            <a:avLst/>
          </a:prstGeom>
        </p:spPr>
      </p:pic>
      <p:sp>
        <p:nvSpPr>
          <p:cNvPr id="2" name="Title 1"/>
          <p:cNvSpPr>
            <a:spLocks noGrp="1"/>
          </p:cNvSpPr>
          <p:nvPr>
            <p:ph type="title"/>
          </p:nvPr>
        </p:nvSpPr>
        <p:spPr>
          <a:xfrm>
            <a:off x="236308" y="938300"/>
            <a:ext cx="3058661" cy="5337656"/>
          </a:xfrm>
        </p:spPr>
        <p:txBody>
          <a:bodyPr>
            <a:normAutofit/>
          </a:bodyPr>
          <a:lstStyle/>
          <a:p>
            <a:r>
              <a:rPr lang="en-US" sz="4800" dirty="0" smtClean="0">
                <a:solidFill>
                  <a:schemeClr val="bg1"/>
                </a:solidFill>
              </a:rPr>
              <a:t>JavaScript is not object-oriented</a:t>
            </a:r>
            <a:endParaRPr lang="en-US" sz="4800" dirty="0">
              <a:solidFill>
                <a:schemeClr val="bg1"/>
              </a:solidFill>
            </a:endParaRPr>
          </a:p>
        </p:txBody>
      </p:sp>
      <p:sp>
        <p:nvSpPr>
          <p:cNvPr id="5" name="Cloud Callout 4"/>
          <p:cNvSpPr/>
          <p:nvPr/>
        </p:nvSpPr>
        <p:spPr>
          <a:xfrm>
            <a:off x="5632741" y="268911"/>
            <a:ext cx="3202931" cy="1255089"/>
          </a:xfrm>
          <a:prstGeom prst="cloudCallout">
            <a:avLst>
              <a:gd name="adj1" fmla="val -45546"/>
              <a:gd name="adj2" fmla="val 87429"/>
            </a:avLst>
          </a:prstGeom>
          <a:ln w="12700" cmpd="sng">
            <a:solidFill>
              <a:srgbClr val="9EB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t>Or is it?</a:t>
            </a:r>
            <a:endParaRPr lang="en-US" sz="4000" dirty="0"/>
          </a:p>
        </p:txBody>
      </p:sp>
    </p:spTree>
    <p:extLst>
      <p:ext uri="{BB962C8B-B14F-4D97-AF65-F5344CB8AC3E}">
        <p14:creationId xmlns:p14="http://schemas.microsoft.com/office/powerpoint/2010/main" val="28557152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Level 0 Style</a:t>
            </a:r>
            <a:endParaRPr lang="en-US" dirty="0"/>
          </a:p>
        </p:txBody>
      </p:sp>
      <p:sp>
        <p:nvSpPr>
          <p:cNvPr id="3" name="Content Placeholder 2"/>
          <p:cNvSpPr>
            <a:spLocks noGrp="1"/>
          </p:cNvSpPr>
          <p:nvPr>
            <p:ph idx="1"/>
          </p:nvPr>
        </p:nvSpPr>
        <p:spPr/>
        <p:txBody>
          <a:bodyPr/>
          <a:lstStyle/>
          <a:p>
            <a:r>
              <a:rPr lang="en-US" dirty="0" smtClean="0"/>
              <a:t>Example:</a:t>
            </a:r>
          </a:p>
          <a:p>
            <a:pPr marL="0" indent="0">
              <a:buNone/>
            </a:pPr>
            <a:r>
              <a:rPr lang="en-US" dirty="0" err="1" smtClean="0">
                <a:latin typeface="Courier"/>
                <a:cs typeface="Courier"/>
              </a:rPr>
              <a:t>var</a:t>
            </a:r>
            <a:r>
              <a:rPr lang="en-US" dirty="0" smtClean="0">
                <a:latin typeface="Courier"/>
                <a:cs typeface="Courier"/>
              </a:rPr>
              <a:t> </a:t>
            </a:r>
            <a:r>
              <a:rPr lang="en-US" dirty="0" err="1" smtClean="0">
                <a:latin typeface="Courier"/>
                <a:cs typeface="Courier"/>
              </a:rPr>
              <a:t>btn</a:t>
            </a:r>
            <a:r>
              <a:rPr lang="en-US" dirty="0" smtClean="0">
                <a:latin typeface="Courier"/>
                <a:cs typeface="Courier"/>
              </a:rPr>
              <a:t> = </a:t>
            </a:r>
            <a:r>
              <a:rPr lang="en-US" dirty="0" err="1" smtClean="0">
                <a:latin typeface="Courier"/>
                <a:cs typeface="Courier"/>
              </a:rPr>
              <a:t>document.getElementById</a:t>
            </a:r>
            <a:r>
              <a:rPr lang="en-US" dirty="0" smtClean="0">
                <a:latin typeface="Courier"/>
                <a:cs typeface="Courier"/>
              </a:rPr>
              <a:t>('</a:t>
            </a:r>
            <a:r>
              <a:rPr lang="en-US" dirty="0" err="1" smtClean="0">
                <a:latin typeface="Courier"/>
                <a:cs typeface="Courier"/>
              </a:rPr>
              <a:t>btn</a:t>
            </a:r>
            <a:r>
              <a:rPr lang="en-US" dirty="0" smtClean="0">
                <a:latin typeface="Courier"/>
                <a:cs typeface="Courier"/>
              </a:rPr>
              <a:t>');</a:t>
            </a:r>
          </a:p>
          <a:p>
            <a:pPr marL="0" indent="0">
              <a:buNone/>
            </a:pPr>
            <a:r>
              <a:rPr lang="en-US" dirty="0" err="1" smtClean="0">
                <a:latin typeface="Courier"/>
                <a:cs typeface="Courier"/>
              </a:rPr>
              <a:t>btn.</a:t>
            </a:r>
            <a:r>
              <a:rPr lang="en-US" b="1" dirty="0" err="1" smtClean="0">
                <a:solidFill>
                  <a:srgbClr val="511818"/>
                </a:solidFill>
                <a:latin typeface="Courier"/>
                <a:cs typeface="Courier"/>
              </a:rPr>
              <a:t>onclick</a:t>
            </a:r>
            <a:r>
              <a:rPr lang="en-US" dirty="0" smtClean="0">
                <a:latin typeface="Courier"/>
                <a:cs typeface="Courier"/>
              </a:rPr>
              <a:t> = function (e) {</a:t>
            </a:r>
          </a:p>
          <a:p>
            <a:pPr marL="0" indent="0">
              <a:buNone/>
            </a:pPr>
            <a:r>
              <a:rPr lang="en-US" dirty="0">
                <a:latin typeface="Courier"/>
                <a:cs typeface="Courier"/>
              </a:rPr>
              <a:t> </a:t>
            </a:r>
            <a:r>
              <a:rPr lang="en-US" dirty="0" smtClean="0">
                <a:latin typeface="Courier"/>
                <a:cs typeface="Courier"/>
              </a:rPr>
              <a:t> // Do stuff</a:t>
            </a:r>
          </a:p>
          <a:p>
            <a:pPr marL="0" indent="0">
              <a:buNone/>
            </a:pPr>
            <a:r>
              <a:rPr lang="en-US" dirty="0" smtClean="0">
                <a:latin typeface="Courier"/>
                <a:cs typeface="Courier"/>
              </a:rPr>
              <a:t>}</a:t>
            </a:r>
          </a:p>
          <a:p>
            <a:r>
              <a:rPr lang="en-US" dirty="0" smtClean="0"/>
              <a:t>Once again, not additive.</a:t>
            </a:r>
            <a:endParaRPr lang="en-US" dirty="0"/>
          </a:p>
        </p:txBody>
      </p:sp>
    </p:spTree>
    <p:extLst>
      <p:ext uri="{BB962C8B-B14F-4D97-AF65-F5344CB8AC3E}">
        <p14:creationId xmlns:p14="http://schemas.microsoft.com/office/powerpoint/2010/main" val="1939034472"/>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399"/>
            <a:ext cx="8229600" cy="2373505"/>
          </a:xfrm>
        </p:spPr>
        <p:txBody>
          <a:bodyPr>
            <a:normAutofit/>
          </a:bodyPr>
          <a:lstStyle/>
          <a:p>
            <a:r>
              <a:rPr lang="en-US" dirty="0" smtClean="0"/>
              <a:t>But we can simulate most of the OO behaviors</a:t>
            </a:r>
            <a:endParaRPr lang="en-US" dirty="0"/>
          </a:p>
        </p:txBody>
      </p:sp>
      <p:pic>
        <p:nvPicPr>
          <p:cNvPr id="4" name="Picture 3"/>
          <p:cNvPicPr>
            <a:picLocks noChangeAspect="1"/>
          </p:cNvPicPr>
          <p:nvPr/>
        </p:nvPicPr>
        <p:blipFill>
          <a:blip r:embed="rId3"/>
          <a:stretch>
            <a:fillRect/>
          </a:stretch>
        </p:blipFill>
        <p:spPr>
          <a:xfrm>
            <a:off x="-1" y="3274093"/>
            <a:ext cx="9096211" cy="3583907"/>
          </a:xfrm>
          <a:prstGeom prst="rect">
            <a:avLst/>
          </a:prstGeom>
        </p:spPr>
      </p:pic>
    </p:spTree>
    <p:extLst>
      <p:ext uri="{BB962C8B-B14F-4D97-AF65-F5344CB8AC3E}">
        <p14:creationId xmlns:p14="http://schemas.microsoft.com/office/powerpoint/2010/main" val="3224788743"/>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191896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319306"/>
          </a:xfrm>
        </p:spPr>
        <p:txBody>
          <a:bodyPr>
            <a:normAutofit/>
          </a:bodyPr>
          <a:lstStyle/>
          <a:p>
            <a:r>
              <a:rPr lang="en-US" dirty="0" smtClean="0"/>
              <a:t>We create objects on the fly … no need for classes</a:t>
            </a:r>
            <a:endParaRPr lang="en-US" dirty="0"/>
          </a:p>
        </p:txBody>
      </p:sp>
      <p:sp>
        <p:nvSpPr>
          <p:cNvPr id="3" name="Content Placeholder 2"/>
          <p:cNvSpPr>
            <a:spLocks noGrp="1"/>
          </p:cNvSpPr>
          <p:nvPr>
            <p:ph idx="1"/>
          </p:nvPr>
        </p:nvSpPr>
        <p:spPr>
          <a:xfrm>
            <a:off x="457200" y="1852706"/>
            <a:ext cx="8229600" cy="4624293"/>
          </a:xfrm>
        </p:spPr>
        <p:txBody>
          <a:bodyPr/>
          <a:lstStyle/>
          <a:p>
            <a:pPr marL="0" indent="0">
              <a:buNone/>
            </a:pPr>
            <a:r>
              <a:rPr lang="en-US" dirty="0" err="1" smtClean="0">
                <a:latin typeface="Courier"/>
                <a:cs typeface="Courier"/>
              </a:rPr>
              <a:t>var</a:t>
            </a:r>
            <a:r>
              <a:rPr lang="en-US" dirty="0" smtClean="0">
                <a:latin typeface="Courier"/>
                <a:cs typeface="Courier"/>
              </a:rPr>
              <a:t> </a:t>
            </a:r>
            <a:r>
              <a:rPr lang="en-US" dirty="0" err="1" smtClean="0">
                <a:latin typeface="Courier"/>
                <a:cs typeface="Courier"/>
              </a:rPr>
              <a:t>obj</a:t>
            </a:r>
            <a:r>
              <a:rPr lang="en-US" dirty="0" smtClean="0">
                <a:latin typeface="Courier"/>
                <a:cs typeface="Courier"/>
              </a:rPr>
              <a:t> =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firstName</a:t>
            </a:r>
            <a:r>
              <a:rPr lang="en-US" dirty="0" smtClean="0">
                <a:latin typeface="Courier"/>
                <a:cs typeface="Courier"/>
              </a:rPr>
              <a:t>: "Meg",</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lastName</a:t>
            </a:r>
            <a:r>
              <a:rPr lang="en-US" dirty="0" smtClean="0">
                <a:latin typeface="Courier"/>
                <a:cs typeface="Courier"/>
              </a:rPr>
              <a:t>: "Griffin",</a:t>
            </a:r>
          </a:p>
          <a:p>
            <a:pPr marL="0" indent="0">
              <a:buNone/>
            </a:pPr>
            <a:r>
              <a:rPr lang="en-US" dirty="0">
                <a:latin typeface="Courier"/>
                <a:cs typeface="Courier"/>
              </a:rPr>
              <a:t> </a:t>
            </a:r>
            <a:r>
              <a:rPr lang="en-US" dirty="0" smtClean="0">
                <a:latin typeface="Courier"/>
                <a:cs typeface="Courier"/>
              </a:rPr>
              <a:t> pathology: "Rejection"</a:t>
            </a:r>
          </a:p>
          <a:p>
            <a:pPr marL="0" indent="0">
              <a:buNone/>
            </a:pPr>
            <a:r>
              <a:rPr lang="en-US" dirty="0" smtClean="0">
                <a:latin typeface="Courier"/>
                <a:cs typeface="Courier"/>
              </a:rPr>
              <a:t>};</a:t>
            </a:r>
          </a:p>
          <a:p>
            <a:pPr marL="0" indent="0">
              <a:buNone/>
            </a:pPr>
            <a:endParaRPr lang="en-US" dirty="0" smtClean="0">
              <a:latin typeface="Courier"/>
              <a:cs typeface="Courier"/>
            </a:endParaRPr>
          </a:p>
          <a:p>
            <a:endParaRPr lang="en-US" dirty="0"/>
          </a:p>
        </p:txBody>
      </p:sp>
      <p:pic>
        <p:nvPicPr>
          <p:cNvPr id="4" name="Picture 3"/>
          <p:cNvPicPr>
            <a:picLocks noChangeAspect="1"/>
          </p:cNvPicPr>
          <p:nvPr/>
        </p:nvPicPr>
        <p:blipFill>
          <a:blip r:embed="rId3"/>
          <a:stretch>
            <a:fillRect/>
          </a:stretch>
        </p:blipFill>
        <p:spPr>
          <a:xfrm>
            <a:off x="0" y="4264506"/>
            <a:ext cx="9144000" cy="2593494"/>
          </a:xfrm>
          <a:prstGeom prst="rect">
            <a:avLst/>
          </a:prstGeom>
        </p:spPr>
      </p:pic>
    </p:spTree>
    <p:extLst>
      <p:ext uri="{BB962C8B-B14F-4D97-AF65-F5344CB8AC3E}">
        <p14:creationId xmlns:p14="http://schemas.microsoft.com/office/powerpoint/2010/main" val="2983786817"/>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ways to create objects</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dirty="0" err="1" smtClean="0">
                <a:latin typeface="Courier"/>
                <a:cs typeface="Courier"/>
              </a:rPr>
              <a:t>var</a:t>
            </a:r>
            <a:r>
              <a:rPr lang="en-US" dirty="0" smtClean="0">
                <a:latin typeface="Courier"/>
                <a:cs typeface="Courier"/>
              </a:rPr>
              <a:t> o = new Object();</a:t>
            </a:r>
          </a:p>
          <a:p>
            <a:pPr marL="0" indent="0">
              <a:buNone/>
            </a:pPr>
            <a:r>
              <a:rPr lang="en-US" dirty="0" err="1" smtClean="0">
                <a:latin typeface="Courier"/>
                <a:cs typeface="Courier"/>
              </a:rPr>
              <a:t>var</a:t>
            </a:r>
            <a:r>
              <a:rPr lang="en-US" dirty="0" smtClean="0">
                <a:latin typeface="Courier"/>
                <a:cs typeface="Courier"/>
              </a:rPr>
              <a:t> o = {};</a:t>
            </a:r>
            <a:endParaRPr lang="en-US" dirty="0">
              <a:latin typeface="Courier"/>
              <a:cs typeface="Courier"/>
            </a:endParaRPr>
          </a:p>
        </p:txBody>
      </p:sp>
    </p:spTree>
    <p:extLst>
      <p:ext uri="{BB962C8B-B14F-4D97-AF65-F5344CB8AC3E}">
        <p14:creationId xmlns:p14="http://schemas.microsoft.com/office/powerpoint/2010/main" val="2980963022"/>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9565606"/>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Properties are similarly created dynamically</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err="1" smtClean="0">
                <a:latin typeface="Courier"/>
                <a:cs typeface="Courier"/>
              </a:rPr>
              <a:t>var</a:t>
            </a:r>
            <a:r>
              <a:rPr lang="en-US" dirty="0" smtClean="0">
                <a:latin typeface="Courier"/>
                <a:cs typeface="Courier"/>
              </a:rPr>
              <a:t> person1 =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lastName</a:t>
            </a:r>
            <a:r>
              <a:rPr lang="en-US" dirty="0" smtClean="0">
                <a:latin typeface="Courier"/>
                <a:cs typeface="Courier"/>
              </a:rPr>
              <a:t>: "Griffin",</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firstName</a:t>
            </a:r>
            <a:r>
              <a:rPr lang="en-US" dirty="0" smtClean="0">
                <a:latin typeface="Courier"/>
                <a:cs typeface="Courier"/>
              </a:rPr>
              <a:t>: "</a:t>
            </a:r>
            <a:r>
              <a:rPr lang="en-US" dirty="0" err="1" smtClean="0">
                <a:latin typeface="Courier"/>
                <a:cs typeface="Courier"/>
              </a:rPr>
              <a:t>Stewie</a:t>
            </a:r>
            <a:r>
              <a:rPr lang="en-US" dirty="0" smtClean="0">
                <a:latin typeface="Courier"/>
                <a:cs typeface="Courier"/>
              </a:rPr>
              <a:t>",</a:t>
            </a:r>
          </a:p>
          <a:p>
            <a:pPr marL="0" indent="0">
              <a:buNone/>
            </a:pPr>
            <a:r>
              <a:rPr lang="en-US" dirty="0">
                <a:latin typeface="Courier"/>
                <a:cs typeface="Courier"/>
              </a:rPr>
              <a:t> </a:t>
            </a:r>
            <a:r>
              <a:rPr lang="en-US" dirty="0" smtClean="0">
                <a:latin typeface="Courier"/>
                <a:cs typeface="Courier"/>
              </a:rPr>
              <a:t> city: "Quahog",</a:t>
            </a:r>
          </a:p>
          <a:p>
            <a:pPr marL="0" indent="0">
              <a:buNone/>
            </a:pPr>
            <a:r>
              <a:rPr lang="en-US" dirty="0">
                <a:latin typeface="Courier"/>
                <a:cs typeface="Courier"/>
              </a:rPr>
              <a:t> </a:t>
            </a:r>
            <a:r>
              <a:rPr lang="en-US" dirty="0" smtClean="0">
                <a:latin typeface="Courier"/>
                <a:cs typeface="Courier"/>
              </a:rPr>
              <a:t> state: "RI"</a:t>
            </a:r>
          </a:p>
          <a:p>
            <a:pPr marL="0" indent="0">
              <a:buNone/>
            </a:pPr>
            <a:r>
              <a:rPr lang="en-US" dirty="0" smtClean="0">
                <a:latin typeface="Courier"/>
                <a:cs typeface="Courier"/>
              </a:rPr>
              <a:t>};</a:t>
            </a:r>
            <a:endParaRPr lang="en-US" dirty="0">
              <a:latin typeface="Courier"/>
              <a:cs typeface="Courier"/>
            </a:endParaRPr>
          </a:p>
          <a:p>
            <a:pPr marL="0" indent="0">
              <a:buNone/>
            </a:pPr>
            <a:r>
              <a:rPr lang="en-US" dirty="0" err="1">
                <a:latin typeface="Courier"/>
                <a:cs typeface="Courier"/>
              </a:rPr>
              <a:t>document.write</a:t>
            </a:r>
            <a:r>
              <a:rPr lang="en-US" dirty="0">
                <a:latin typeface="Courier"/>
                <a:cs typeface="Courier"/>
              </a:rPr>
              <a:t>("The person is " + person1.firstName + " " + person1.lastName);</a:t>
            </a:r>
          </a:p>
          <a:p>
            <a:pPr marL="0" indent="0">
              <a:buNone/>
            </a:pPr>
            <a:r>
              <a:rPr lang="en-US" dirty="0" err="1">
                <a:latin typeface="Courier"/>
                <a:cs typeface="Courier"/>
              </a:rPr>
              <a:t>document.write</a:t>
            </a:r>
            <a:r>
              <a:rPr lang="en-US" dirty="0">
                <a:latin typeface="Courier"/>
                <a:cs typeface="Courier"/>
              </a:rPr>
              <a:t>("He is from " + person1["city"]);</a:t>
            </a:r>
          </a:p>
          <a:p>
            <a:pPr marL="0" indent="0">
              <a:buNone/>
            </a:pPr>
            <a:r>
              <a:rPr lang="en-US" dirty="0" err="1">
                <a:latin typeface="Courier"/>
                <a:cs typeface="Courier"/>
              </a:rPr>
              <a:t>var</a:t>
            </a:r>
            <a:r>
              <a:rPr lang="en-US" dirty="0">
                <a:latin typeface="Courier"/>
                <a:cs typeface="Courier"/>
              </a:rPr>
              <a:t> prop="state";</a:t>
            </a:r>
          </a:p>
          <a:p>
            <a:pPr marL="0" indent="0">
              <a:buNone/>
            </a:pPr>
            <a:r>
              <a:rPr lang="en-US" dirty="0" err="1">
                <a:latin typeface="Courier"/>
                <a:cs typeface="Courier"/>
              </a:rPr>
              <a:t>document.write</a:t>
            </a:r>
            <a:r>
              <a:rPr lang="en-US" dirty="0">
                <a:latin typeface="Courier"/>
                <a:cs typeface="Courier"/>
              </a:rPr>
              <a:t>("He lives in " + person1[prop]);</a:t>
            </a:r>
          </a:p>
        </p:txBody>
      </p:sp>
    </p:spTree>
    <p:extLst>
      <p:ext uri="{BB962C8B-B14F-4D97-AF65-F5344CB8AC3E}">
        <p14:creationId xmlns:p14="http://schemas.microsoft.com/office/powerpoint/2010/main" val="564666332"/>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2007847"/>
            <a:ext cx="9144000" cy="5440683"/>
          </a:xfrm>
          <a:prstGeom prst="rect">
            <a:avLst/>
          </a:prstGeom>
        </p:spPr>
      </p:pic>
      <p:sp>
        <p:nvSpPr>
          <p:cNvPr id="2" name="Title 1"/>
          <p:cNvSpPr>
            <a:spLocks noGrp="1"/>
          </p:cNvSpPr>
          <p:nvPr>
            <p:ph type="title"/>
          </p:nvPr>
        </p:nvSpPr>
        <p:spPr>
          <a:xfrm>
            <a:off x="457200" y="3845490"/>
            <a:ext cx="8229600" cy="990600"/>
          </a:xfrm>
        </p:spPr>
        <p:txBody>
          <a:bodyPr>
            <a:noAutofit/>
          </a:bodyPr>
          <a:lstStyle/>
          <a:p>
            <a:r>
              <a:rPr lang="en-US" b="1" dirty="0" smtClean="0">
                <a:solidFill>
                  <a:schemeClr val="bg1"/>
                </a:solidFill>
              </a:rPr>
              <a:t>We can loop over the </a:t>
            </a:r>
            <a:r>
              <a:rPr lang="en-US" b="1" u="sng" dirty="0" smtClean="0">
                <a:solidFill>
                  <a:schemeClr val="bg1"/>
                </a:solidFill>
              </a:rPr>
              <a:t>properties</a:t>
            </a:r>
            <a:r>
              <a:rPr lang="en-US" b="1" dirty="0" smtClean="0">
                <a:solidFill>
                  <a:schemeClr val="bg1"/>
                </a:solidFill>
              </a:rPr>
              <a:t> in an object</a:t>
            </a:r>
            <a:endParaRPr lang="en-US" b="1" dirty="0">
              <a:solidFill>
                <a:schemeClr val="bg1"/>
              </a:solidFill>
            </a:endParaRPr>
          </a:p>
        </p:txBody>
      </p:sp>
      <p:sp>
        <p:nvSpPr>
          <p:cNvPr id="3" name="Content Placeholder 2"/>
          <p:cNvSpPr>
            <a:spLocks noGrp="1"/>
          </p:cNvSpPr>
          <p:nvPr>
            <p:ph idx="1"/>
          </p:nvPr>
        </p:nvSpPr>
        <p:spPr>
          <a:xfrm>
            <a:off x="457200" y="450408"/>
            <a:ext cx="8229600" cy="2989644"/>
          </a:xfrm>
        </p:spPr>
        <p:txBody>
          <a:bodyPr/>
          <a:lstStyle/>
          <a:p>
            <a:pPr marL="0" indent="0">
              <a:buNone/>
            </a:pPr>
            <a:r>
              <a:rPr lang="en-US" dirty="0">
                <a:latin typeface="Courier"/>
                <a:cs typeface="Courier"/>
              </a:rPr>
              <a:t>for (</a:t>
            </a:r>
            <a:r>
              <a:rPr lang="en-US" dirty="0" err="1">
                <a:latin typeface="Courier"/>
                <a:cs typeface="Courier"/>
              </a:rPr>
              <a:t>var</a:t>
            </a:r>
            <a:r>
              <a:rPr lang="en-US" dirty="0">
                <a:latin typeface="Courier"/>
                <a:cs typeface="Courier"/>
              </a:rPr>
              <a:t> </a:t>
            </a:r>
            <a:r>
              <a:rPr lang="en-US" dirty="0" err="1">
                <a:latin typeface="Courier"/>
                <a:cs typeface="Courier"/>
              </a:rPr>
              <a:t>propName</a:t>
            </a:r>
            <a:r>
              <a:rPr lang="en-US" dirty="0">
                <a:latin typeface="Courier"/>
                <a:cs typeface="Courier"/>
              </a:rPr>
              <a:t> in person1) {</a:t>
            </a:r>
          </a:p>
          <a:p>
            <a:pPr marL="0" indent="0">
              <a:buNone/>
            </a:pPr>
            <a:r>
              <a:rPr lang="en-US" dirty="0">
                <a:latin typeface="Courier"/>
                <a:cs typeface="Courier"/>
              </a:rPr>
              <a:t>  </a:t>
            </a:r>
            <a:r>
              <a:rPr lang="en-US" dirty="0" err="1">
                <a:latin typeface="Courier"/>
                <a:cs typeface="Courier"/>
              </a:rPr>
              <a:t>console.log</a:t>
            </a:r>
            <a:r>
              <a:rPr lang="en-US" dirty="0">
                <a:latin typeface="Courier"/>
                <a:cs typeface="Courier"/>
              </a:rPr>
              <a:t>(</a:t>
            </a:r>
            <a:r>
              <a:rPr lang="en-US" dirty="0" err="1">
                <a:latin typeface="Courier"/>
                <a:cs typeface="Courier"/>
              </a:rPr>
              <a:t>propName</a:t>
            </a:r>
            <a:r>
              <a:rPr lang="en-US" dirty="0">
                <a:latin typeface="Courier"/>
                <a:cs typeface="Courier"/>
              </a:rPr>
              <a:t>, person1[</a:t>
            </a:r>
            <a:r>
              <a:rPr lang="en-US" dirty="0" err="1">
                <a:latin typeface="Courier"/>
                <a:cs typeface="Courier"/>
              </a:rPr>
              <a:t>propName</a:t>
            </a:r>
            <a:r>
              <a:rPr lang="en-US" dirty="0">
                <a:latin typeface="Courier"/>
                <a:cs typeface="Courier"/>
              </a:rPr>
              <a:t>]);</a:t>
            </a:r>
          </a:p>
          <a:p>
            <a:pPr marL="0" indent="0">
              <a:buNone/>
            </a:pPr>
            <a:r>
              <a:rPr lang="en-US" dirty="0">
                <a:latin typeface="Courier"/>
                <a:cs typeface="Courier"/>
              </a:rPr>
              <a:t>}</a:t>
            </a:r>
          </a:p>
        </p:txBody>
      </p:sp>
    </p:spTree>
    <p:extLst>
      <p:ext uri="{BB962C8B-B14F-4D97-AF65-F5344CB8AC3E}">
        <p14:creationId xmlns:p14="http://schemas.microsoft.com/office/powerpoint/2010/main" val="480577616"/>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Remember, objects can contain anything</a:t>
            </a:r>
            <a:endParaRPr lang="en-US" dirty="0"/>
          </a:p>
        </p:txBody>
      </p:sp>
      <p:sp>
        <p:nvSpPr>
          <p:cNvPr id="3" name="Content Placeholder 2"/>
          <p:cNvSpPr>
            <a:spLocks noGrp="1"/>
          </p:cNvSpPr>
          <p:nvPr>
            <p:ph idx="1"/>
          </p:nvPr>
        </p:nvSpPr>
        <p:spPr/>
        <p:txBody>
          <a:bodyPr/>
          <a:lstStyle/>
          <a:p>
            <a:pPr marL="0" indent="0">
              <a:buNone/>
            </a:pPr>
            <a:r>
              <a:rPr lang="en-US" dirty="0" err="1" smtClean="0">
                <a:latin typeface="Courier"/>
                <a:cs typeface="Courier"/>
              </a:rPr>
              <a:t>var</a:t>
            </a:r>
            <a:r>
              <a:rPr lang="en-US" dirty="0" smtClean="0">
                <a:latin typeface="Courier"/>
                <a:cs typeface="Courier"/>
              </a:rPr>
              <a:t> family = {</a:t>
            </a:r>
          </a:p>
          <a:p>
            <a:pPr marL="0" indent="0">
              <a:buNone/>
            </a:pPr>
            <a:r>
              <a:rPr lang="en-US" dirty="0">
                <a:latin typeface="Courier"/>
                <a:cs typeface="Courier"/>
              </a:rPr>
              <a:t> </a:t>
            </a:r>
            <a:r>
              <a:rPr lang="en-US" dirty="0" smtClean="0">
                <a:latin typeface="Courier"/>
                <a:cs typeface="Courier"/>
              </a:rPr>
              <a:t> name: "The Griffins",  // A string</a:t>
            </a:r>
          </a:p>
          <a:p>
            <a:pPr marL="0" indent="0">
              <a:buNone/>
            </a:pPr>
            <a:r>
              <a:rPr lang="en-US" dirty="0">
                <a:latin typeface="Courier"/>
                <a:cs typeface="Courier"/>
              </a:rPr>
              <a:t>  </a:t>
            </a:r>
            <a:r>
              <a:rPr lang="en-US" dirty="0" err="1" smtClean="0">
                <a:latin typeface="Courier"/>
                <a:cs typeface="Courier"/>
              </a:rPr>
              <a:t>incomeInDollars</a:t>
            </a:r>
            <a:r>
              <a:rPr lang="en-US" dirty="0" smtClean="0">
                <a:latin typeface="Courier"/>
                <a:cs typeface="Courier"/>
              </a:rPr>
              <a:t>: 34000,  // A number</a:t>
            </a:r>
          </a:p>
          <a:p>
            <a:pPr marL="0" indent="0">
              <a:buNone/>
            </a:pPr>
            <a:r>
              <a:rPr lang="en-US" dirty="0">
                <a:latin typeface="Courier"/>
                <a:cs typeface="Courier"/>
              </a:rPr>
              <a:t> </a:t>
            </a:r>
            <a:r>
              <a:rPr lang="en-US" dirty="0" smtClean="0">
                <a:latin typeface="Courier"/>
                <a:cs typeface="Courier"/>
              </a:rPr>
              <a:t> dog: </a:t>
            </a:r>
            <a:r>
              <a:rPr lang="en-US" dirty="0" err="1" smtClean="0">
                <a:latin typeface="Courier"/>
                <a:cs typeface="Courier"/>
              </a:rPr>
              <a:t>brian</a:t>
            </a:r>
            <a:r>
              <a:rPr lang="en-US" dirty="0" smtClean="0">
                <a:latin typeface="Courier"/>
                <a:cs typeface="Courier"/>
              </a:rPr>
              <a:t>,	// Another object</a:t>
            </a:r>
          </a:p>
          <a:p>
            <a:pPr marL="0" indent="0">
              <a:buNone/>
            </a:pPr>
            <a:r>
              <a:rPr lang="en-US" dirty="0" smtClean="0">
                <a:latin typeface="Courier"/>
                <a:cs typeface="Courier"/>
              </a:rPr>
              <a:t>  parents: [ peter, </a:t>
            </a:r>
            <a:r>
              <a:rPr lang="en-US" dirty="0" err="1" smtClean="0">
                <a:latin typeface="Courier"/>
                <a:cs typeface="Courier"/>
              </a:rPr>
              <a:t>lois</a:t>
            </a:r>
            <a:r>
              <a:rPr lang="en-US" dirty="0" smtClean="0">
                <a:latin typeface="Courier"/>
                <a:cs typeface="Courier"/>
              </a:rPr>
              <a:t> ]  // An array</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playTheme</a:t>
            </a:r>
            <a:r>
              <a:rPr lang="en-US" dirty="0" smtClean="0">
                <a:latin typeface="Courier"/>
                <a:cs typeface="Courier"/>
              </a:rPr>
              <a:t>: function () { </a:t>
            </a:r>
          </a:p>
          <a:p>
            <a:pPr marL="0" indent="0">
              <a:buNone/>
            </a:pPr>
            <a:r>
              <a:rPr lang="en-US" dirty="0">
                <a:latin typeface="Courier"/>
                <a:cs typeface="Courier"/>
              </a:rPr>
              <a:t> </a:t>
            </a:r>
            <a:r>
              <a:rPr lang="en-US" dirty="0" smtClean="0">
                <a:latin typeface="Courier"/>
                <a:cs typeface="Courier"/>
              </a:rPr>
              <a:t>   return "It seems to me " + </a:t>
            </a:r>
          </a:p>
          <a:p>
            <a:pPr marL="0" indent="0">
              <a:buNone/>
            </a:pPr>
            <a:r>
              <a:rPr lang="en-US" dirty="0">
                <a:latin typeface="Courier"/>
                <a:cs typeface="Courier"/>
              </a:rPr>
              <a:t> </a:t>
            </a:r>
            <a:r>
              <a:rPr lang="en-US" dirty="0" smtClean="0">
                <a:latin typeface="Courier"/>
                <a:cs typeface="Courier"/>
              </a:rPr>
              <a:t>     "that all you see is ...";</a:t>
            </a:r>
          </a:p>
          <a:p>
            <a:pPr marL="0" indent="0">
              <a:buNone/>
            </a:pPr>
            <a:r>
              <a:rPr lang="en-US" dirty="0">
                <a:latin typeface="Courier"/>
                <a:cs typeface="Courier"/>
              </a:rPr>
              <a:t> </a:t>
            </a:r>
            <a:r>
              <a:rPr lang="en-US" dirty="0" smtClean="0">
                <a:latin typeface="Courier"/>
                <a:cs typeface="Courier"/>
              </a:rPr>
              <a:t> }  // A function</a:t>
            </a:r>
          </a:p>
          <a:p>
            <a:pPr marL="0" indent="0">
              <a:buNone/>
            </a:pPr>
            <a:r>
              <a:rPr lang="en-US" dirty="0">
                <a:latin typeface="Courier"/>
                <a:cs typeface="Courier"/>
              </a:rPr>
              <a:t>}</a:t>
            </a:r>
            <a:endParaRPr lang="en-US" dirty="0" smtClean="0">
              <a:latin typeface="Courier"/>
              <a:cs typeface="Courier"/>
            </a:endParaRPr>
          </a:p>
          <a:p>
            <a:r>
              <a:rPr lang="en-US" dirty="0"/>
              <a:t> </a:t>
            </a:r>
            <a:r>
              <a:rPr lang="en-US" dirty="0" smtClean="0"/>
              <a:t> </a:t>
            </a:r>
            <a:endParaRPr lang="en-US" dirty="0"/>
          </a:p>
        </p:txBody>
      </p:sp>
    </p:spTree>
    <p:extLst>
      <p:ext uri="{BB962C8B-B14F-4D97-AF65-F5344CB8AC3E}">
        <p14:creationId xmlns:p14="http://schemas.microsoft.com/office/powerpoint/2010/main" val="575916253"/>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How can I see if an object has a given property?</a:t>
            </a:r>
          </a:p>
          <a:p>
            <a:r>
              <a:rPr lang="en-US" dirty="0" smtClean="0"/>
              <a:t>The </a:t>
            </a:r>
            <a:r>
              <a:rPr lang="en-US" i="1" dirty="0" smtClean="0"/>
              <a:t>in</a:t>
            </a:r>
            <a:r>
              <a:rPr lang="en-US" dirty="0" smtClean="0"/>
              <a:t> operator</a:t>
            </a:r>
          </a:p>
          <a:p>
            <a:r>
              <a:rPr lang="en-US" dirty="0"/>
              <a:t>if ('neighbor' in family) { ... }</a:t>
            </a:r>
          </a:p>
          <a:p>
            <a:r>
              <a:rPr lang="en-US" dirty="0" smtClean="0"/>
              <a:t>  //It has a </a:t>
            </a:r>
            <a:r>
              <a:rPr lang="en-US" dirty="0" err="1" smtClean="0"/>
              <a:t>family.neighbor</a:t>
            </a:r>
            <a:r>
              <a:rPr lang="en-US" dirty="0" smtClean="0"/>
              <a:t> property</a:t>
            </a:r>
          </a:p>
          <a:p>
            <a:r>
              <a:rPr lang="en-US" dirty="0" smtClean="0"/>
              <a:t>else</a:t>
            </a:r>
          </a:p>
          <a:p>
            <a:r>
              <a:rPr lang="en-US" dirty="0"/>
              <a:t> </a:t>
            </a:r>
            <a:r>
              <a:rPr lang="en-US" dirty="0" smtClean="0"/>
              <a:t> //It does not.</a:t>
            </a:r>
          </a:p>
          <a:p>
            <a:r>
              <a:rPr lang="en-US" dirty="0" smtClean="0"/>
              <a:t>Even if it is undefined, it is there.</a:t>
            </a:r>
          </a:p>
          <a:p>
            <a:r>
              <a:rPr lang="en-US" dirty="0" smtClean="0"/>
              <a:t>This </a:t>
            </a:r>
            <a:r>
              <a:rPr lang="en-US" dirty="0"/>
              <a:t>is better than looking for truthiness since it would return a false negative if </a:t>
            </a:r>
            <a:r>
              <a:rPr lang="en-US" dirty="0" err="1"/>
              <a:t>family.neighbor</a:t>
            </a:r>
            <a:r>
              <a:rPr lang="en-US" dirty="0"/>
              <a:t> is </a:t>
            </a:r>
            <a:r>
              <a:rPr lang="en-US" dirty="0" smtClean="0"/>
              <a:t>0 or ""</a:t>
            </a:r>
            <a:endParaRPr lang="en-US" dirty="0"/>
          </a:p>
          <a:p>
            <a:endParaRPr lang="en-US" dirty="0"/>
          </a:p>
          <a:p>
            <a:endParaRPr lang="en-US" dirty="0"/>
          </a:p>
        </p:txBody>
      </p:sp>
    </p:spTree>
    <p:extLst>
      <p:ext uri="{BB962C8B-B14F-4D97-AF65-F5344CB8AC3E}">
        <p14:creationId xmlns:p14="http://schemas.microsoft.com/office/powerpoint/2010/main" val="4235719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70840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Level 2 Style</a:t>
            </a:r>
            <a:endParaRPr lang="en-US" dirty="0"/>
          </a:p>
        </p:txBody>
      </p:sp>
      <p:sp>
        <p:nvSpPr>
          <p:cNvPr id="3" name="Content Placeholder 2"/>
          <p:cNvSpPr>
            <a:spLocks noGrp="1"/>
          </p:cNvSpPr>
          <p:nvPr>
            <p:ph idx="1"/>
          </p:nvPr>
        </p:nvSpPr>
        <p:spPr/>
        <p:txBody>
          <a:bodyPr/>
          <a:lstStyle/>
          <a:p>
            <a:r>
              <a:rPr lang="en-US" dirty="0" smtClean="0"/>
              <a:t>Example</a:t>
            </a:r>
          </a:p>
          <a:p>
            <a:pPr marL="0" indent="0">
              <a:buNone/>
            </a:pPr>
            <a:r>
              <a:rPr lang="en-US" sz="2000" dirty="0" err="1" smtClean="0">
                <a:latin typeface="Courier"/>
                <a:cs typeface="Courier"/>
              </a:rPr>
              <a:t>var</a:t>
            </a:r>
            <a:r>
              <a:rPr lang="en-US" sz="2000" dirty="0" smtClean="0">
                <a:latin typeface="Courier"/>
                <a:cs typeface="Courier"/>
              </a:rPr>
              <a:t> </a:t>
            </a:r>
            <a:r>
              <a:rPr lang="en-US" sz="2000" dirty="0" err="1" smtClean="0">
                <a:latin typeface="Courier"/>
                <a:cs typeface="Courier"/>
              </a:rPr>
              <a:t>btn</a:t>
            </a:r>
            <a:r>
              <a:rPr lang="en-US" sz="2000" dirty="0" smtClean="0">
                <a:latin typeface="Courier"/>
                <a:cs typeface="Courier"/>
              </a:rPr>
              <a:t> = </a:t>
            </a:r>
            <a:r>
              <a:rPr lang="en-US" sz="2000" dirty="0" err="1" smtClean="0">
                <a:latin typeface="Courier"/>
                <a:cs typeface="Courier"/>
              </a:rPr>
              <a:t>document.getElementById</a:t>
            </a:r>
            <a:r>
              <a:rPr lang="en-US" sz="2000" dirty="0" smtClean="0">
                <a:latin typeface="Courier"/>
                <a:cs typeface="Courier"/>
              </a:rPr>
              <a:t>('</a:t>
            </a:r>
            <a:r>
              <a:rPr lang="en-US" sz="2000" dirty="0" err="1" smtClean="0">
                <a:latin typeface="Courier"/>
                <a:cs typeface="Courier"/>
              </a:rPr>
              <a:t>btn</a:t>
            </a:r>
            <a:r>
              <a:rPr lang="en-US" sz="2000" dirty="0" smtClean="0">
                <a:latin typeface="Courier"/>
                <a:cs typeface="Courier"/>
              </a:rPr>
              <a:t>');</a:t>
            </a:r>
          </a:p>
          <a:p>
            <a:pPr marL="0" indent="0">
              <a:buNone/>
            </a:pPr>
            <a:r>
              <a:rPr lang="en-US" sz="2000" dirty="0" err="1" smtClean="0">
                <a:latin typeface="Courier"/>
                <a:cs typeface="Courier"/>
              </a:rPr>
              <a:t>btn.</a:t>
            </a:r>
            <a:r>
              <a:rPr lang="en-US" sz="2000" b="1" dirty="0" err="1" smtClean="0">
                <a:solidFill>
                  <a:srgbClr val="511818"/>
                </a:solidFill>
                <a:latin typeface="Courier"/>
                <a:cs typeface="Courier"/>
              </a:rPr>
              <a:t>addEventListener</a:t>
            </a:r>
            <a:r>
              <a:rPr lang="en-US" sz="2000" dirty="0" smtClean="0">
                <a:latin typeface="Courier"/>
                <a:cs typeface="Courier"/>
              </a:rPr>
              <a:t>('click', function (e) {</a:t>
            </a:r>
          </a:p>
          <a:p>
            <a:pPr marL="0" indent="0">
              <a:buNone/>
            </a:pPr>
            <a:r>
              <a:rPr lang="en-US" sz="2000" dirty="0">
                <a:latin typeface="Courier"/>
                <a:cs typeface="Courier"/>
              </a:rPr>
              <a:t> </a:t>
            </a:r>
            <a:r>
              <a:rPr lang="en-US" sz="2000" dirty="0" smtClean="0">
                <a:latin typeface="Courier"/>
                <a:cs typeface="Courier"/>
              </a:rPr>
              <a:t> // Do stuff</a:t>
            </a:r>
          </a:p>
          <a:p>
            <a:pPr marL="0" indent="0">
              <a:buNone/>
            </a:pPr>
            <a:r>
              <a:rPr lang="en-US" sz="2000" dirty="0" smtClean="0">
                <a:latin typeface="Courier"/>
                <a:cs typeface="Courier"/>
              </a:rPr>
              <a:t>}, false);</a:t>
            </a:r>
          </a:p>
          <a:p>
            <a:r>
              <a:rPr lang="en-US" dirty="0" smtClean="0"/>
              <a:t>This is additive.  It doesn't clobber!</a:t>
            </a:r>
          </a:p>
          <a:p>
            <a:r>
              <a:rPr lang="en-US" dirty="0" smtClean="0"/>
              <a:t>The third argument, a </a:t>
            </a:r>
            <a:r>
              <a:rPr lang="en-US" dirty="0" err="1" smtClean="0"/>
              <a:t>bool</a:t>
            </a:r>
            <a:r>
              <a:rPr lang="en-US" dirty="0" smtClean="0"/>
              <a:t> says if we should capture</a:t>
            </a:r>
          </a:p>
          <a:p>
            <a:pPr lvl="1"/>
            <a:r>
              <a:rPr lang="en-US" dirty="0" smtClean="0"/>
              <a:t>true = capture</a:t>
            </a:r>
          </a:p>
          <a:p>
            <a:pPr lvl="1"/>
            <a:r>
              <a:rPr lang="en-US" dirty="0" smtClean="0"/>
              <a:t>false = bubble (the default)</a:t>
            </a:r>
          </a:p>
        </p:txBody>
      </p:sp>
      <p:sp>
        <p:nvSpPr>
          <p:cNvPr id="4" name="Line Callout 2 (Accent Bar) 3"/>
          <p:cNvSpPr/>
          <p:nvPr/>
        </p:nvSpPr>
        <p:spPr>
          <a:xfrm>
            <a:off x="6020400" y="2903206"/>
            <a:ext cx="2391667" cy="742297"/>
          </a:xfrm>
          <a:prstGeom prst="accentCallout2">
            <a:avLst>
              <a:gd name="adj1" fmla="val 56528"/>
              <a:gd name="adj2" fmla="val -6264"/>
              <a:gd name="adj3" fmla="val 58750"/>
              <a:gd name="adj4" fmla="val -16667"/>
              <a:gd name="adj5" fmla="val -23055"/>
              <a:gd name="adj6" fmla="val -79080"/>
            </a:avLst>
          </a:prstGeom>
          <a:ln>
            <a:headEnd type="none"/>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Note: No "on"!</a:t>
            </a:r>
            <a:endParaRPr lang="en-US" sz="2400" b="1" dirty="0"/>
          </a:p>
        </p:txBody>
      </p:sp>
    </p:spTree>
    <p:extLst>
      <p:ext uri="{BB962C8B-B14F-4D97-AF65-F5344CB8AC3E}">
        <p14:creationId xmlns:p14="http://schemas.microsoft.com/office/powerpoint/2010/main" val="14782337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t>
            </a:r>
            <a:r>
              <a:rPr lang="en-US" dirty="0" smtClean="0"/>
              <a:t>unctions are objects themselves</a:t>
            </a:r>
            <a:endParaRPr lang="en-US" dirty="0"/>
          </a:p>
        </p:txBody>
      </p:sp>
      <p:sp>
        <p:nvSpPr>
          <p:cNvPr id="3" name="Content Placeholder 2"/>
          <p:cNvSpPr>
            <a:spLocks noGrp="1"/>
          </p:cNvSpPr>
          <p:nvPr>
            <p:ph idx="1"/>
          </p:nvPr>
        </p:nvSpPr>
        <p:spPr>
          <a:xfrm>
            <a:off x="457200" y="1600200"/>
            <a:ext cx="8229600" cy="4876800"/>
          </a:xfrm>
        </p:spPr>
        <p:txBody>
          <a:bodyPr>
            <a:normAutofit fontScale="92500" lnSpcReduction="10000"/>
          </a:bodyPr>
          <a:lstStyle/>
          <a:p>
            <a:r>
              <a:rPr lang="en-US" dirty="0" smtClean="0"/>
              <a:t>So they can be passed around like data</a:t>
            </a:r>
          </a:p>
          <a:p>
            <a:pPr marL="0" indent="0">
              <a:buNone/>
            </a:pPr>
            <a:r>
              <a:rPr lang="en-US" sz="2200" dirty="0" err="1" smtClean="0">
                <a:latin typeface="Courier"/>
                <a:cs typeface="Courier"/>
              </a:rPr>
              <a:t>btn.addEventHandler</a:t>
            </a:r>
            <a:r>
              <a:rPr lang="en-US" sz="2200" dirty="0" smtClean="0">
                <a:latin typeface="Courier"/>
                <a:cs typeface="Courier"/>
              </a:rPr>
              <a:t>('</a:t>
            </a:r>
            <a:r>
              <a:rPr lang="en-US" sz="2200" dirty="0" err="1" smtClean="0">
                <a:latin typeface="Courier"/>
                <a:cs typeface="Courier"/>
              </a:rPr>
              <a:t>click',function</a:t>
            </a:r>
            <a:r>
              <a:rPr lang="en-US" sz="2200" dirty="0" smtClean="0">
                <a:latin typeface="Courier"/>
                <a:cs typeface="Courier"/>
              </a:rPr>
              <a:t> () {</a:t>
            </a:r>
          </a:p>
          <a:p>
            <a:pPr marL="0" indent="0">
              <a:buNone/>
            </a:pPr>
            <a:r>
              <a:rPr lang="en-US" sz="2200" dirty="0">
                <a:latin typeface="Courier"/>
                <a:cs typeface="Courier"/>
              </a:rPr>
              <a:t> </a:t>
            </a:r>
            <a:r>
              <a:rPr lang="en-US" sz="2200" dirty="0" smtClean="0">
                <a:latin typeface="Courier"/>
                <a:cs typeface="Courier"/>
              </a:rPr>
              <a:t> // Do stuff </a:t>
            </a:r>
          </a:p>
          <a:p>
            <a:pPr marL="0" indent="0">
              <a:buNone/>
            </a:pPr>
            <a:r>
              <a:rPr lang="en-US" sz="2200" dirty="0" smtClean="0">
                <a:latin typeface="Courier"/>
                <a:cs typeface="Courier"/>
              </a:rPr>
              <a:t>});</a:t>
            </a:r>
          </a:p>
          <a:p>
            <a:r>
              <a:rPr lang="en-US" dirty="0" smtClean="0"/>
              <a:t>They can be assigned to a variable</a:t>
            </a:r>
          </a:p>
          <a:p>
            <a:pPr marL="0" indent="0">
              <a:buNone/>
            </a:pPr>
            <a:r>
              <a:rPr lang="en-US" sz="2200" dirty="0" err="1" smtClean="0">
                <a:latin typeface="Courier"/>
                <a:cs typeface="Courier"/>
              </a:rPr>
              <a:t>var</a:t>
            </a:r>
            <a:r>
              <a:rPr lang="en-US" sz="2200" dirty="0" smtClean="0">
                <a:latin typeface="Courier"/>
                <a:cs typeface="Courier"/>
              </a:rPr>
              <a:t> </a:t>
            </a:r>
            <a:r>
              <a:rPr lang="en-US" sz="2200" dirty="0" err="1" smtClean="0">
                <a:latin typeface="Courier"/>
                <a:cs typeface="Courier"/>
              </a:rPr>
              <a:t>doStuff</a:t>
            </a:r>
            <a:r>
              <a:rPr lang="en-US" sz="2200" dirty="0" smtClean="0">
                <a:latin typeface="Courier"/>
                <a:cs typeface="Courier"/>
              </a:rPr>
              <a:t> = function () { // Do stuff });</a:t>
            </a:r>
          </a:p>
          <a:p>
            <a:r>
              <a:rPr lang="en-US" dirty="0" smtClean="0"/>
              <a:t>... Even a property in a JSON object</a:t>
            </a:r>
          </a:p>
          <a:p>
            <a:pPr marL="0" indent="0">
              <a:buNone/>
            </a:pPr>
            <a:r>
              <a:rPr lang="en-US" sz="2200" dirty="0" err="1">
                <a:latin typeface="Courier"/>
                <a:cs typeface="Courier"/>
              </a:rPr>
              <a:t>var</a:t>
            </a:r>
            <a:r>
              <a:rPr lang="en-US" sz="2200" dirty="0">
                <a:latin typeface="Courier"/>
                <a:cs typeface="Courier"/>
              </a:rPr>
              <a:t> </a:t>
            </a:r>
            <a:r>
              <a:rPr lang="en-US" sz="2200" dirty="0" smtClean="0">
                <a:latin typeface="Courier"/>
                <a:cs typeface="Courier"/>
              </a:rPr>
              <a:t>family = {</a:t>
            </a:r>
          </a:p>
          <a:p>
            <a:pPr marL="0" indent="0">
              <a:buNone/>
            </a:pPr>
            <a:r>
              <a:rPr lang="en-US" sz="2200" dirty="0">
                <a:latin typeface="Courier"/>
                <a:cs typeface="Courier"/>
              </a:rPr>
              <a:t> </a:t>
            </a:r>
            <a:r>
              <a:rPr lang="en-US" sz="2200" dirty="0" smtClean="0">
                <a:latin typeface="Courier"/>
                <a:cs typeface="Courier"/>
              </a:rPr>
              <a:t> ...</a:t>
            </a:r>
          </a:p>
          <a:p>
            <a:pPr marL="0" indent="0">
              <a:buNone/>
            </a:pPr>
            <a:r>
              <a:rPr lang="en-US" sz="2200" dirty="0" smtClean="0">
                <a:latin typeface="Courier"/>
                <a:cs typeface="Courier"/>
              </a:rPr>
              <a:t>  </a:t>
            </a:r>
            <a:r>
              <a:rPr lang="en-US" sz="2200" dirty="0" err="1" smtClean="0">
                <a:latin typeface="Courier"/>
                <a:cs typeface="Courier"/>
              </a:rPr>
              <a:t>playTheme</a:t>
            </a:r>
            <a:r>
              <a:rPr lang="en-US" sz="2200" dirty="0" smtClean="0">
                <a:latin typeface="Courier"/>
                <a:cs typeface="Courier"/>
              </a:rPr>
              <a:t>: </a:t>
            </a:r>
            <a:r>
              <a:rPr lang="en-US" sz="2200" dirty="0">
                <a:latin typeface="Courier"/>
                <a:cs typeface="Courier"/>
              </a:rPr>
              <a:t>function () { </a:t>
            </a:r>
          </a:p>
          <a:p>
            <a:pPr marL="0" indent="0">
              <a:buNone/>
            </a:pPr>
            <a:r>
              <a:rPr lang="en-US" sz="2200" dirty="0">
                <a:latin typeface="Courier"/>
                <a:cs typeface="Courier"/>
              </a:rPr>
              <a:t>    </a:t>
            </a:r>
            <a:r>
              <a:rPr lang="en-US" sz="2000" dirty="0">
                <a:latin typeface="Courier"/>
                <a:cs typeface="Courier"/>
              </a:rPr>
              <a:t>return "It seems to me " + </a:t>
            </a:r>
          </a:p>
          <a:p>
            <a:pPr marL="0" indent="0">
              <a:buNone/>
            </a:pPr>
            <a:r>
              <a:rPr lang="en-US" sz="2000" dirty="0">
                <a:latin typeface="Courier"/>
                <a:cs typeface="Courier"/>
              </a:rPr>
              <a:t>      "that all you see is ...";</a:t>
            </a:r>
          </a:p>
          <a:p>
            <a:pPr marL="0" indent="0">
              <a:buNone/>
            </a:pPr>
            <a:r>
              <a:rPr lang="en-US" sz="2200" dirty="0" smtClean="0">
                <a:latin typeface="Courier"/>
                <a:cs typeface="Courier"/>
              </a:rPr>
              <a:t>  }</a:t>
            </a:r>
            <a:endParaRPr lang="en-US" sz="2200" dirty="0">
              <a:latin typeface="Courier"/>
              <a:cs typeface="Courier"/>
            </a:endParaRPr>
          </a:p>
          <a:p>
            <a:pPr marL="0" indent="0">
              <a:buNone/>
            </a:pPr>
            <a:r>
              <a:rPr lang="en-US" sz="2200" dirty="0">
                <a:latin typeface="Courier"/>
                <a:cs typeface="Courier"/>
              </a:rPr>
              <a:t>}</a:t>
            </a:r>
          </a:p>
        </p:txBody>
      </p:sp>
    </p:spTree>
    <p:extLst>
      <p:ext uri="{BB962C8B-B14F-4D97-AF65-F5344CB8AC3E}">
        <p14:creationId xmlns:p14="http://schemas.microsoft.com/office/powerpoint/2010/main" val="230908557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02086"/>
            <a:ext cx="7346088" cy="2326565"/>
          </a:xfrm>
        </p:spPr>
        <p:txBody>
          <a:bodyPr>
            <a:normAutofit/>
          </a:bodyPr>
          <a:lstStyle/>
          <a:p>
            <a:r>
              <a:rPr lang="en-US" dirty="0" smtClean="0"/>
              <a:t>So to run that last function, we'd have to go ...</a:t>
            </a:r>
            <a:endParaRPr lang="en-US" dirty="0"/>
          </a:p>
        </p:txBody>
      </p:sp>
      <p:sp>
        <p:nvSpPr>
          <p:cNvPr id="3" name="Content Placeholder 2"/>
          <p:cNvSpPr>
            <a:spLocks noGrp="1"/>
          </p:cNvSpPr>
          <p:nvPr>
            <p:ph idx="1"/>
          </p:nvPr>
        </p:nvSpPr>
        <p:spPr>
          <a:xfrm>
            <a:off x="364273" y="4168630"/>
            <a:ext cx="5167670" cy="770924"/>
          </a:xfrm>
        </p:spPr>
        <p:txBody>
          <a:bodyPr>
            <a:normAutofit/>
          </a:bodyPr>
          <a:lstStyle/>
          <a:p>
            <a:pPr marL="0" indent="0">
              <a:buNone/>
            </a:pPr>
            <a:r>
              <a:rPr lang="en-US" dirty="0" err="1" smtClean="0">
                <a:latin typeface="Courier"/>
                <a:cs typeface="Courier"/>
              </a:rPr>
              <a:t>var</a:t>
            </a:r>
            <a:r>
              <a:rPr lang="en-US" dirty="0" smtClean="0">
                <a:latin typeface="Courier"/>
                <a:cs typeface="Courier"/>
              </a:rPr>
              <a:t> x = </a:t>
            </a:r>
            <a:r>
              <a:rPr lang="en-US" dirty="0" err="1" smtClean="0">
                <a:latin typeface="Courier"/>
                <a:cs typeface="Courier"/>
              </a:rPr>
              <a:t>family.playTheme</a:t>
            </a:r>
            <a:r>
              <a:rPr lang="en-US" dirty="0" smtClean="0">
                <a:latin typeface="Courier"/>
                <a:cs typeface="Courier"/>
              </a:rPr>
              <a:t>();</a:t>
            </a:r>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backgroundRemoval t="4598" b="100000" l="9971" r="93255"/>
                    </a14:imgEffect>
                  </a14:imgLayer>
                </a14:imgProps>
              </a:ext>
            </a:extLst>
          </a:blip>
          <a:srcRect l="9100" t="3196" r="5582"/>
          <a:stretch/>
        </p:blipFill>
        <p:spPr>
          <a:xfrm>
            <a:off x="4553831" y="0"/>
            <a:ext cx="4590169" cy="6857999"/>
          </a:xfrm>
          <a:prstGeom prst="rect">
            <a:avLst/>
          </a:prstGeom>
        </p:spPr>
      </p:pic>
      <p:sp>
        <p:nvSpPr>
          <p:cNvPr id="6" name="Oval Callout 5"/>
          <p:cNvSpPr/>
          <p:nvPr/>
        </p:nvSpPr>
        <p:spPr>
          <a:xfrm>
            <a:off x="1172405" y="673177"/>
            <a:ext cx="4452465" cy="1728844"/>
          </a:xfrm>
          <a:prstGeom prst="wedgeEllipseCallout">
            <a:avLst>
              <a:gd name="adj1" fmla="val 63703"/>
              <a:gd name="adj2" fmla="val 4391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A method!!</a:t>
            </a:r>
            <a:endParaRPr lang="en-US" sz="3600" dirty="0"/>
          </a:p>
        </p:txBody>
      </p:sp>
    </p:spTree>
    <p:extLst>
      <p:ext uri="{BB962C8B-B14F-4D97-AF65-F5344CB8AC3E}">
        <p14:creationId xmlns:p14="http://schemas.microsoft.com/office/powerpoint/2010/main" val="3768393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100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Overloading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504664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JavaScript is weird about function parameters, too</a:t>
            </a:r>
            <a:endParaRPr lang="en-US" dirty="0"/>
          </a:p>
        </p:txBody>
      </p:sp>
      <p:sp>
        <p:nvSpPr>
          <p:cNvPr id="3" name="Content Placeholder 2"/>
          <p:cNvSpPr>
            <a:spLocks noGrp="1"/>
          </p:cNvSpPr>
          <p:nvPr>
            <p:ph idx="1"/>
          </p:nvPr>
        </p:nvSpPr>
        <p:spPr/>
        <p:txBody>
          <a:bodyPr/>
          <a:lstStyle/>
          <a:p>
            <a:r>
              <a:rPr lang="en-US" dirty="0" smtClean="0"/>
              <a:t>All arguments are optional by default</a:t>
            </a:r>
          </a:p>
          <a:p>
            <a:r>
              <a:rPr lang="en-US" dirty="0" smtClean="0"/>
              <a:t>If you don't supply a value, it becomes undefined</a:t>
            </a:r>
          </a:p>
          <a:p>
            <a:r>
              <a:rPr lang="en-US" dirty="0" smtClean="0"/>
              <a:t>If you supply extra arguments, they are silently ignored</a:t>
            </a:r>
          </a:p>
          <a:p>
            <a:r>
              <a:rPr lang="en-US" dirty="0" smtClean="0"/>
              <a:t>Arguments are dynamically-typed</a:t>
            </a:r>
          </a:p>
          <a:p>
            <a:endParaRPr lang="en-US" dirty="0"/>
          </a:p>
        </p:txBody>
      </p:sp>
    </p:spTree>
    <p:extLst>
      <p:ext uri="{BB962C8B-B14F-4D97-AF65-F5344CB8AC3E}">
        <p14:creationId xmlns:p14="http://schemas.microsoft.com/office/powerpoint/2010/main" val="413851492"/>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 we sort of get overloading for free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If we do this:</a:t>
            </a:r>
          </a:p>
          <a:p>
            <a:pPr marL="0" indent="0">
              <a:buNone/>
            </a:pPr>
            <a:r>
              <a:rPr lang="en-US" sz="2200" dirty="0" smtClean="0">
                <a:latin typeface="Courier"/>
                <a:cs typeface="Courier"/>
              </a:rPr>
              <a:t>function x(a, b, c) { // Do stuff with a, b, &amp; c }</a:t>
            </a:r>
          </a:p>
          <a:p>
            <a:r>
              <a:rPr lang="en-US" dirty="0" smtClean="0"/>
              <a:t>These all work:</a:t>
            </a:r>
          </a:p>
          <a:p>
            <a:pPr marL="0" indent="0">
              <a:buNone/>
            </a:pPr>
            <a:r>
              <a:rPr lang="en-US" sz="2200" dirty="0">
                <a:latin typeface="Courier"/>
                <a:cs typeface="Courier"/>
              </a:rPr>
              <a:t>x(1, 2, 3);</a:t>
            </a:r>
          </a:p>
          <a:p>
            <a:pPr marL="0" indent="0">
              <a:buNone/>
            </a:pPr>
            <a:r>
              <a:rPr lang="en-US" sz="2200" dirty="0">
                <a:latin typeface="Courier"/>
                <a:cs typeface="Courier"/>
              </a:rPr>
              <a:t>x(1);</a:t>
            </a:r>
          </a:p>
          <a:p>
            <a:pPr marL="0" indent="0">
              <a:buNone/>
            </a:pPr>
            <a:r>
              <a:rPr lang="en-US" sz="2200" dirty="0">
                <a:latin typeface="Courier"/>
                <a:cs typeface="Courier"/>
              </a:rPr>
              <a:t>x();  // a, b, and c are </a:t>
            </a:r>
            <a:r>
              <a:rPr lang="en-US" sz="2200">
                <a:latin typeface="Courier"/>
                <a:cs typeface="Courier"/>
              </a:rPr>
              <a:t>all </a:t>
            </a:r>
            <a:r>
              <a:rPr lang="en-US" sz="2200" smtClean="0">
                <a:latin typeface="Courier"/>
                <a:cs typeface="Courier"/>
              </a:rPr>
              <a:t>undefined</a:t>
            </a:r>
            <a:endParaRPr lang="en-US" sz="2200" dirty="0">
              <a:latin typeface="Courier"/>
              <a:cs typeface="Courier"/>
            </a:endParaRPr>
          </a:p>
          <a:p>
            <a:pPr marL="0" indent="0">
              <a:buNone/>
            </a:pPr>
            <a:r>
              <a:rPr lang="en-US" sz="2200" dirty="0">
                <a:latin typeface="Courier"/>
                <a:cs typeface="Courier"/>
              </a:rPr>
              <a:t>x(1, 2, 3, 4, 5, 6, 7, 8);  // Extras are ignored</a:t>
            </a:r>
          </a:p>
          <a:p>
            <a:r>
              <a:rPr lang="en-US" dirty="0" smtClean="0"/>
              <a:t>So</a:t>
            </a:r>
          </a:p>
          <a:p>
            <a:pPr marL="0" indent="0">
              <a:buNone/>
            </a:pPr>
            <a:r>
              <a:rPr lang="en-US" sz="2200" dirty="0">
                <a:latin typeface="Courier"/>
                <a:cs typeface="Courier"/>
              </a:rPr>
              <a:t>function x(a, b, c) {</a:t>
            </a:r>
          </a:p>
          <a:p>
            <a:pPr marL="0" indent="0">
              <a:buNone/>
            </a:pPr>
            <a:r>
              <a:rPr lang="en-US" sz="2200" dirty="0" smtClean="0">
                <a:latin typeface="Courier"/>
                <a:cs typeface="Courier"/>
              </a:rPr>
              <a:t>  if </a:t>
            </a:r>
            <a:r>
              <a:rPr lang="en-US" sz="2200" dirty="0">
                <a:latin typeface="Courier"/>
                <a:cs typeface="Courier"/>
              </a:rPr>
              <a:t>(</a:t>
            </a:r>
            <a:r>
              <a:rPr lang="en-US" sz="2200" dirty="0" smtClean="0">
                <a:latin typeface="Courier"/>
                <a:cs typeface="Courier"/>
              </a:rPr>
              <a:t>b) </a:t>
            </a:r>
            <a:r>
              <a:rPr lang="en-US" sz="2200" dirty="0">
                <a:latin typeface="Courier"/>
                <a:cs typeface="Courier"/>
              </a:rPr>
              <a:t>{ </a:t>
            </a:r>
            <a:r>
              <a:rPr lang="en-US" sz="2200" dirty="0" err="1" smtClean="0">
                <a:latin typeface="Courier"/>
                <a:cs typeface="Courier"/>
              </a:rPr>
              <a:t>doSomethingWithB</a:t>
            </a:r>
            <a:r>
              <a:rPr lang="en-US" sz="2200" dirty="0" smtClean="0">
                <a:latin typeface="Courier"/>
                <a:cs typeface="Courier"/>
              </a:rPr>
              <a:t>(</a:t>
            </a:r>
            <a:r>
              <a:rPr lang="en-US" sz="2200" dirty="0">
                <a:latin typeface="Courier"/>
                <a:cs typeface="Courier"/>
              </a:rPr>
              <a:t>); }</a:t>
            </a:r>
          </a:p>
          <a:p>
            <a:pPr marL="0" indent="0">
              <a:buNone/>
            </a:pPr>
            <a:r>
              <a:rPr lang="en-US" sz="2200" dirty="0" smtClean="0">
                <a:latin typeface="Courier"/>
                <a:cs typeface="Courier"/>
              </a:rPr>
              <a:t>  if </a:t>
            </a:r>
            <a:r>
              <a:rPr lang="en-US" sz="2200" dirty="0">
                <a:latin typeface="Courier"/>
                <a:cs typeface="Courier"/>
              </a:rPr>
              <a:t>(</a:t>
            </a:r>
            <a:r>
              <a:rPr lang="en-US" sz="2200" dirty="0" smtClean="0">
                <a:latin typeface="Courier"/>
                <a:cs typeface="Courier"/>
              </a:rPr>
              <a:t>c !== undefined) </a:t>
            </a:r>
            <a:r>
              <a:rPr lang="en-US" sz="2200" dirty="0">
                <a:latin typeface="Courier"/>
                <a:cs typeface="Courier"/>
              </a:rPr>
              <a:t>{ </a:t>
            </a:r>
            <a:r>
              <a:rPr lang="en-US" sz="2200" dirty="0" err="1" smtClean="0">
                <a:latin typeface="Courier"/>
                <a:cs typeface="Courier"/>
              </a:rPr>
              <a:t>doSomethingWithC</a:t>
            </a:r>
            <a:r>
              <a:rPr lang="en-US" sz="2200" dirty="0" smtClean="0">
                <a:latin typeface="Courier"/>
                <a:cs typeface="Courier"/>
              </a:rPr>
              <a:t>(</a:t>
            </a:r>
            <a:r>
              <a:rPr lang="en-US" sz="2200" dirty="0">
                <a:latin typeface="Courier"/>
                <a:cs typeface="Courier"/>
              </a:rPr>
              <a:t>); }</a:t>
            </a:r>
          </a:p>
          <a:p>
            <a:pPr marL="0" indent="0">
              <a:buNone/>
            </a:pPr>
            <a:r>
              <a:rPr lang="en-US" sz="2200" dirty="0" smtClean="0">
                <a:latin typeface="Courier"/>
                <a:cs typeface="Courier"/>
              </a:rPr>
              <a:t>  </a:t>
            </a:r>
            <a:r>
              <a:rPr lang="en-US" sz="2200" dirty="0" err="1" smtClean="0">
                <a:latin typeface="Courier"/>
                <a:cs typeface="Courier"/>
              </a:rPr>
              <a:t>doOtherThings</a:t>
            </a:r>
            <a:r>
              <a:rPr lang="en-US" sz="2200" dirty="0">
                <a:latin typeface="Courier"/>
                <a:cs typeface="Courier"/>
              </a:rPr>
              <a:t>();</a:t>
            </a:r>
          </a:p>
          <a:p>
            <a:pPr marL="0" indent="0">
              <a:buNone/>
            </a:pPr>
            <a:r>
              <a:rPr lang="en-US" sz="2200" dirty="0">
                <a:latin typeface="Courier"/>
                <a:cs typeface="Courier"/>
              </a:rPr>
              <a:t>}</a:t>
            </a:r>
          </a:p>
        </p:txBody>
      </p:sp>
    </p:spTree>
    <p:extLst>
      <p:ext uri="{BB962C8B-B14F-4D97-AF65-F5344CB8AC3E}">
        <p14:creationId xmlns:p14="http://schemas.microsoft.com/office/powerpoint/2010/main" val="413569159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Bonus info! Two ways to loop through indeterminate number of parameters</a:t>
            </a:r>
            <a:endParaRPr lang="en-US" dirty="0"/>
          </a:p>
        </p:txBody>
      </p:sp>
      <p:sp>
        <p:nvSpPr>
          <p:cNvPr id="3" name="Content Placeholder 2"/>
          <p:cNvSpPr>
            <a:spLocks noGrp="1"/>
          </p:cNvSpPr>
          <p:nvPr>
            <p:ph idx="1"/>
          </p:nvPr>
        </p:nvSpPr>
        <p:spPr>
          <a:xfrm>
            <a:off x="241159" y="1600200"/>
            <a:ext cx="8713931" cy="5054853"/>
          </a:xfrm>
        </p:spPr>
        <p:txBody>
          <a:bodyPr>
            <a:normAutofit lnSpcReduction="10000"/>
          </a:bodyPr>
          <a:lstStyle/>
          <a:p>
            <a:r>
              <a:rPr lang="en-US" dirty="0" smtClean="0">
                <a:solidFill>
                  <a:schemeClr val="accent6"/>
                </a:solidFill>
              </a:rPr>
              <a:t>Rest parameters convert any number of </a:t>
            </a:r>
            <a:r>
              <a:rPr lang="en-US" dirty="0" err="1" smtClean="0">
                <a:solidFill>
                  <a:schemeClr val="accent6"/>
                </a:solidFill>
              </a:rPr>
              <a:t>args</a:t>
            </a:r>
            <a:r>
              <a:rPr lang="en-US" dirty="0" smtClean="0">
                <a:solidFill>
                  <a:schemeClr val="accent6"/>
                </a:solidFill>
              </a:rPr>
              <a:t> into an array</a:t>
            </a:r>
            <a:endParaRPr lang="en-US" dirty="0">
              <a:solidFill>
                <a:schemeClr val="accent6"/>
              </a:solidFill>
            </a:endParaRPr>
          </a:p>
          <a:p>
            <a:pPr marL="0" indent="0">
              <a:buNone/>
            </a:pPr>
            <a:r>
              <a:rPr lang="en-US" dirty="0">
                <a:latin typeface="Courier"/>
                <a:cs typeface="Courier"/>
              </a:rPr>
              <a:t>function </a:t>
            </a:r>
            <a:r>
              <a:rPr lang="en-US" dirty="0" err="1">
                <a:latin typeface="Courier"/>
                <a:cs typeface="Courier"/>
              </a:rPr>
              <a:t>func</a:t>
            </a:r>
            <a:r>
              <a:rPr lang="en-US" dirty="0" smtClean="0">
                <a:latin typeface="Courier"/>
                <a:cs typeface="Courier"/>
              </a:rPr>
              <a:t>(...</a:t>
            </a:r>
            <a:r>
              <a:rPr lang="en-US" dirty="0" smtClean="0">
                <a:solidFill>
                  <a:srgbClr val="C74444"/>
                </a:solidFill>
                <a:latin typeface="Courier"/>
                <a:cs typeface="Courier"/>
              </a:rPr>
              <a:t>rest</a:t>
            </a:r>
            <a:r>
              <a:rPr lang="en-US" dirty="0" smtClean="0">
                <a:latin typeface="Courier"/>
                <a:cs typeface="Courier"/>
              </a:rPr>
              <a:t>) </a:t>
            </a:r>
            <a:r>
              <a:rPr lang="en-US" dirty="0">
                <a:latin typeface="Courier"/>
                <a:cs typeface="Courier"/>
              </a:rPr>
              <a:t>{</a:t>
            </a:r>
          </a:p>
          <a:p>
            <a:pPr marL="0" indent="0">
              <a:buNone/>
            </a:pPr>
            <a:r>
              <a:rPr lang="en-US" dirty="0">
                <a:latin typeface="Courier"/>
                <a:cs typeface="Courier"/>
              </a:rPr>
              <a:t>  for (</a:t>
            </a:r>
            <a:r>
              <a:rPr lang="en-US" dirty="0" err="1">
                <a:latin typeface="Courier"/>
                <a:cs typeface="Courier"/>
              </a:rPr>
              <a:t>var</a:t>
            </a:r>
            <a:r>
              <a:rPr lang="en-US" dirty="0">
                <a:latin typeface="Courier"/>
                <a:cs typeface="Courier"/>
              </a:rPr>
              <a:t> </a:t>
            </a:r>
            <a:r>
              <a:rPr lang="en-US" dirty="0" smtClean="0">
                <a:latin typeface="Courier"/>
                <a:cs typeface="Courier"/>
              </a:rPr>
              <a:t>thing of </a:t>
            </a:r>
            <a:r>
              <a:rPr lang="en-US" dirty="0" smtClean="0">
                <a:solidFill>
                  <a:srgbClr val="C74444"/>
                </a:solidFill>
                <a:latin typeface="Courier"/>
                <a:cs typeface="Courier"/>
              </a:rPr>
              <a:t>rest</a:t>
            </a:r>
            <a:r>
              <a:rPr lang="en-US" dirty="0" smtClean="0">
                <a:latin typeface="Courier"/>
                <a:cs typeface="Courier"/>
              </a:rPr>
              <a:t>) </a:t>
            </a:r>
            <a:r>
              <a:rPr lang="en-US" dirty="0">
                <a:latin typeface="Courier"/>
                <a:cs typeface="Courier"/>
              </a:rPr>
              <a:t>{</a:t>
            </a:r>
          </a:p>
          <a:p>
            <a:pPr marL="0" indent="0">
              <a:buNone/>
            </a:pPr>
            <a:r>
              <a:rPr lang="en-US" dirty="0">
                <a:latin typeface="Courier"/>
                <a:cs typeface="Courier"/>
              </a:rPr>
              <a:t>    </a:t>
            </a:r>
            <a:r>
              <a:rPr lang="en-US" dirty="0" err="1">
                <a:latin typeface="Courier"/>
                <a:cs typeface="Courier"/>
              </a:rPr>
              <a:t>console.log</a:t>
            </a:r>
            <a:r>
              <a:rPr lang="en-US" dirty="0" smtClean="0">
                <a:latin typeface="Courier"/>
                <a:cs typeface="Courier"/>
              </a:rPr>
              <a:t>(thing)</a:t>
            </a:r>
            <a:r>
              <a:rPr lang="en-US" dirty="0">
                <a:latin typeface="Courier"/>
                <a:cs typeface="Courier"/>
              </a:rPr>
              <a:t>;</a:t>
            </a:r>
          </a:p>
          <a:p>
            <a:pPr marL="0" indent="0">
              <a:buNone/>
            </a:pPr>
            <a:r>
              <a:rPr lang="en-US" dirty="0">
                <a:latin typeface="Courier"/>
                <a:cs typeface="Courier"/>
              </a:rPr>
              <a:t>  }</a:t>
            </a:r>
          </a:p>
          <a:p>
            <a:pPr marL="0" indent="0">
              <a:buNone/>
            </a:pPr>
            <a:r>
              <a:rPr lang="en-US" dirty="0" smtClean="0">
                <a:latin typeface="Courier"/>
                <a:cs typeface="Courier"/>
              </a:rPr>
              <a:t>}</a:t>
            </a:r>
          </a:p>
          <a:p>
            <a:r>
              <a:rPr lang="en-US" dirty="0">
                <a:solidFill>
                  <a:schemeClr val="accent6"/>
                </a:solidFill>
              </a:rPr>
              <a:t>The </a:t>
            </a:r>
            <a:r>
              <a:rPr lang="en-US" i="1" dirty="0">
                <a:solidFill>
                  <a:schemeClr val="accent6"/>
                </a:solidFill>
              </a:rPr>
              <a:t>arguments</a:t>
            </a:r>
            <a:r>
              <a:rPr lang="en-US" dirty="0">
                <a:solidFill>
                  <a:schemeClr val="accent6"/>
                </a:solidFill>
              </a:rPr>
              <a:t> object holds all the parameters passed </a:t>
            </a:r>
            <a:r>
              <a:rPr lang="en-US" dirty="0" smtClean="0">
                <a:solidFill>
                  <a:schemeClr val="accent6"/>
                </a:solidFill>
              </a:rPr>
              <a:t>in</a:t>
            </a:r>
            <a:endParaRPr lang="en-US" dirty="0">
              <a:solidFill>
                <a:schemeClr val="accent6"/>
              </a:solidFill>
            </a:endParaRPr>
          </a:p>
          <a:p>
            <a:pPr marL="0" indent="0">
              <a:buNone/>
            </a:pPr>
            <a:r>
              <a:rPr lang="en-US" dirty="0">
                <a:latin typeface="Courier"/>
                <a:cs typeface="Courier"/>
              </a:rPr>
              <a:t>function </a:t>
            </a:r>
            <a:r>
              <a:rPr lang="en-US" dirty="0" err="1">
                <a:latin typeface="Courier"/>
                <a:cs typeface="Courier"/>
              </a:rPr>
              <a:t>func</a:t>
            </a:r>
            <a:r>
              <a:rPr lang="en-US" dirty="0">
                <a:latin typeface="Courier"/>
                <a:cs typeface="Courier"/>
              </a:rPr>
              <a:t>() {</a:t>
            </a:r>
          </a:p>
          <a:p>
            <a:pPr marL="0" indent="0">
              <a:buNone/>
            </a:pPr>
            <a:r>
              <a:rPr lang="en-US" dirty="0">
                <a:latin typeface="Courier"/>
                <a:cs typeface="Courier"/>
              </a:rPr>
              <a:t>  for (</a:t>
            </a:r>
            <a:r>
              <a:rPr lang="en-US" dirty="0" err="1">
                <a:latin typeface="Courier"/>
                <a:cs typeface="Courier"/>
              </a:rPr>
              <a:t>var</a:t>
            </a:r>
            <a:r>
              <a:rPr lang="en-US" dirty="0">
                <a:latin typeface="Courier"/>
                <a:cs typeface="Courier"/>
              </a:rPr>
              <a:t> x=0; x &lt; </a:t>
            </a:r>
            <a:r>
              <a:rPr lang="en-US" dirty="0" err="1">
                <a:solidFill>
                  <a:schemeClr val="accent5">
                    <a:lumMod val="60000"/>
                    <a:lumOff val="40000"/>
                  </a:schemeClr>
                </a:solidFill>
                <a:latin typeface="Courier"/>
                <a:cs typeface="Courier"/>
              </a:rPr>
              <a:t>arguments</a:t>
            </a:r>
            <a:r>
              <a:rPr lang="en-US" dirty="0" err="1">
                <a:latin typeface="Courier"/>
                <a:cs typeface="Courier"/>
              </a:rPr>
              <a:t>.length</a:t>
            </a:r>
            <a:r>
              <a:rPr lang="en-US" dirty="0">
                <a:latin typeface="Courier"/>
                <a:cs typeface="Courier"/>
              </a:rPr>
              <a:t>; x++) {</a:t>
            </a:r>
          </a:p>
          <a:p>
            <a:pPr marL="0" indent="0">
              <a:buNone/>
            </a:pPr>
            <a:r>
              <a:rPr lang="en-US" dirty="0">
                <a:latin typeface="Courier"/>
                <a:cs typeface="Courier"/>
              </a:rPr>
              <a:t>    </a:t>
            </a:r>
            <a:r>
              <a:rPr lang="en-US" dirty="0" err="1">
                <a:latin typeface="Courier"/>
                <a:cs typeface="Courier"/>
              </a:rPr>
              <a:t>console.log</a:t>
            </a:r>
            <a:r>
              <a:rPr lang="en-US" dirty="0">
                <a:latin typeface="Courier"/>
                <a:cs typeface="Courier"/>
              </a:rPr>
              <a:t>(</a:t>
            </a:r>
            <a:r>
              <a:rPr lang="en-US" dirty="0">
                <a:solidFill>
                  <a:srgbClr val="C74444"/>
                </a:solidFill>
                <a:latin typeface="Courier"/>
                <a:cs typeface="Courier"/>
              </a:rPr>
              <a:t>arguments</a:t>
            </a:r>
            <a:r>
              <a:rPr lang="en-US" dirty="0">
                <a:latin typeface="Courier"/>
                <a:cs typeface="Courier"/>
              </a:rPr>
              <a:t>[x]);</a:t>
            </a:r>
          </a:p>
          <a:p>
            <a:pPr marL="0" indent="0">
              <a:buNone/>
            </a:pPr>
            <a:r>
              <a:rPr lang="en-US" dirty="0">
                <a:latin typeface="Courier"/>
                <a:cs typeface="Courier"/>
              </a:rPr>
              <a:t>  </a:t>
            </a:r>
            <a:r>
              <a:rPr lang="en-US" dirty="0" smtClean="0">
                <a:latin typeface="Courier"/>
                <a:cs typeface="Courier"/>
              </a:rPr>
              <a:t>}</a:t>
            </a:r>
          </a:p>
          <a:p>
            <a:pPr marL="0" indent="0">
              <a:buNone/>
            </a:pPr>
            <a:r>
              <a:rPr lang="en-US" dirty="0">
                <a:latin typeface="Courier"/>
                <a:cs typeface="Courier"/>
              </a:rPr>
              <a:t>}</a:t>
            </a:r>
          </a:p>
          <a:p>
            <a:pPr marL="0" indent="0">
              <a:buNone/>
            </a:pPr>
            <a:endParaRPr lang="en-US" dirty="0">
              <a:latin typeface="Courier"/>
              <a:cs typeface="Courier"/>
            </a:endParaRPr>
          </a:p>
        </p:txBody>
      </p:sp>
    </p:spTree>
    <p:extLst>
      <p:ext uri="{BB962C8B-B14F-4D97-AF65-F5344CB8AC3E}">
        <p14:creationId xmlns:p14="http://schemas.microsoft.com/office/powerpoint/2010/main" val="312926514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 Immutability</a:t>
            </a:r>
            <a:endParaRPr lang="en-US" dirty="0"/>
          </a:p>
        </p:txBody>
      </p:sp>
      <p:sp>
        <p:nvSpPr>
          <p:cNvPr id="5" name="Text Placeholder 4"/>
          <p:cNvSpPr>
            <a:spLocks noGrp="1"/>
          </p:cNvSpPr>
          <p:nvPr>
            <p:ph type="body" idx="1"/>
          </p:nvPr>
        </p:nvSpPr>
        <p:spPr/>
        <p:txBody>
          <a:bodyPr/>
          <a:lstStyle/>
          <a:p>
            <a:r>
              <a:rPr lang="en-US" dirty="0" smtClean="0"/>
              <a:t>Freezing objects</a:t>
            </a:r>
            <a:endParaRPr lang="en-US" dirty="0"/>
          </a:p>
        </p:txBody>
      </p:sp>
    </p:spTree>
    <p:extLst>
      <p:ext uri="{BB962C8B-B14F-4D97-AF65-F5344CB8AC3E}">
        <p14:creationId xmlns:p14="http://schemas.microsoft.com/office/powerpoint/2010/main" val="4239953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Sometimes we want an object frozen</a:t>
            </a:r>
            <a:endParaRPr lang="en-US" dirty="0"/>
          </a:p>
        </p:txBody>
      </p:sp>
      <p:sp>
        <p:nvSpPr>
          <p:cNvPr id="3" name="Content Placeholder 2"/>
          <p:cNvSpPr>
            <a:spLocks noGrp="1"/>
          </p:cNvSpPr>
          <p:nvPr>
            <p:ph idx="1"/>
          </p:nvPr>
        </p:nvSpPr>
        <p:spPr/>
        <p:txBody>
          <a:bodyPr/>
          <a:lstStyle/>
          <a:p>
            <a:r>
              <a:rPr lang="en-US" dirty="0" smtClean="0"/>
              <a:t>For certain libraries</a:t>
            </a:r>
          </a:p>
          <a:p>
            <a:r>
              <a:rPr lang="en-US" dirty="0" smtClean="0"/>
              <a:t>(</a:t>
            </a:r>
            <a:r>
              <a:rPr lang="en-US" dirty="0" err="1" smtClean="0"/>
              <a:t>React.js</a:t>
            </a:r>
            <a:r>
              <a:rPr lang="en-US" dirty="0" smtClean="0"/>
              <a:t>, </a:t>
            </a:r>
            <a:r>
              <a:rPr lang="en-US" dirty="0" err="1" smtClean="0"/>
              <a:t>etc</a:t>
            </a:r>
            <a:r>
              <a:rPr lang="en-US" dirty="0" smtClean="0"/>
              <a:t>)</a:t>
            </a:r>
          </a:p>
          <a:p>
            <a:r>
              <a:rPr lang="en-US" dirty="0" smtClean="0"/>
              <a:t>Pure functions</a:t>
            </a:r>
          </a:p>
          <a:p>
            <a:r>
              <a:rPr lang="en-US" dirty="0" smtClean="0"/>
              <a:t>Coding rigor</a:t>
            </a:r>
          </a:p>
          <a:p>
            <a:endParaRPr lang="en-US" dirty="0" smtClean="0"/>
          </a:p>
          <a:p>
            <a:endParaRPr lang="en-US" dirty="0"/>
          </a:p>
        </p:txBody>
      </p:sp>
    </p:spTree>
    <p:extLst>
      <p:ext uri="{BB962C8B-B14F-4D97-AF65-F5344CB8AC3E}">
        <p14:creationId xmlns:p14="http://schemas.microsoft.com/office/powerpoint/2010/main" val="3225216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Object.freeze</a:t>
            </a:r>
            <a:r>
              <a:rPr lang="en-US" dirty="0" smtClean="0"/>
              <a:t>(</a:t>
            </a:r>
            <a:r>
              <a:rPr lang="en-US" dirty="0" err="1" smtClean="0"/>
              <a:t>theObject</a:t>
            </a:r>
            <a:r>
              <a:rPr lang="en-US" dirty="0" smtClean="0"/>
              <a:t>)</a:t>
            </a:r>
            <a:endParaRPr lang="en-US" dirty="0"/>
          </a:p>
        </p:txBody>
      </p:sp>
      <p:sp>
        <p:nvSpPr>
          <p:cNvPr id="3" name="Content Placeholder 2"/>
          <p:cNvSpPr>
            <a:spLocks noGrp="1"/>
          </p:cNvSpPr>
          <p:nvPr>
            <p:ph idx="1"/>
          </p:nvPr>
        </p:nvSpPr>
        <p:spPr/>
        <p:txBody>
          <a:bodyPr/>
          <a:lstStyle/>
          <a:p>
            <a:pPr marL="0" indent="0">
              <a:buNone/>
            </a:pPr>
            <a:r>
              <a:rPr lang="en-US" dirty="0" err="1" smtClean="0">
                <a:latin typeface="Courier"/>
                <a:cs typeface="Courier"/>
              </a:rPr>
              <a:t>var</a:t>
            </a:r>
            <a:r>
              <a:rPr lang="en-US" dirty="0" smtClean="0">
                <a:latin typeface="Courier"/>
                <a:cs typeface="Courier"/>
              </a:rPr>
              <a:t> o = { foo: "bar" };</a:t>
            </a:r>
          </a:p>
          <a:p>
            <a:pPr marL="0" indent="0">
              <a:buNone/>
            </a:pPr>
            <a:r>
              <a:rPr lang="en-US" dirty="0" err="1" smtClean="0">
                <a:latin typeface="Courier"/>
                <a:cs typeface="Courier"/>
              </a:rPr>
              <a:t>o.baz</a:t>
            </a:r>
            <a:r>
              <a:rPr lang="en-US" dirty="0" smtClean="0">
                <a:latin typeface="Courier"/>
                <a:cs typeface="Courier"/>
              </a:rPr>
              <a:t> = "x";  // Works</a:t>
            </a:r>
          </a:p>
          <a:p>
            <a:pPr marL="0" indent="0">
              <a:buNone/>
            </a:pPr>
            <a:r>
              <a:rPr lang="en-US" dirty="0" err="1" smtClean="0">
                <a:latin typeface="Courier"/>
                <a:cs typeface="Courier"/>
              </a:rPr>
              <a:t>Object.freeze</a:t>
            </a:r>
            <a:r>
              <a:rPr lang="en-US" dirty="0" smtClean="0">
                <a:latin typeface="Courier"/>
                <a:cs typeface="Courier"/>
              </a:rPr>
              <a:t>(o);  // Now it is frozen</a:t>
            </a:r>
          </a:p>
          <a:p>
            <a:pPr marL="0" indent="0">
              <a:buNone/>
            </a:pPr>
            <a:r>
              <a:rPr lang="en-US" dirty="0" err="1" smtClean="0">
                <a:latin typeface="Courier"/>
                <a:cs typeface="Courier"/>
              </a:rPr>
              <a:t>o.foo</a:t>
            </a:r>
            <a:r>
              <a:rPr lang="en-US" dirty="0" smtClean="0">
                <a:latin typeface="Courier"/>
                <a:cs typeface="Courier"/>
              </a:rPr>
              <a:t> = "y";  // Fails silently</a:t>
            </a:r>
          </a:p>
          <a:p>
            <a:pPr marL="0" indent="0">
              <a:buNone/>
            </a:pPr>
            <a:r>
              <a:rPr lang="en-US" dirty="0" err="1" smtClean="0">
                <a:latin typeface="Courier"/>
                <a:cs typeface="Courier"/>
              </a:rPr>
              <a:t>o.z</a:t>
            </a:r>
            <a:r>
              <a:rPr lang="en-US" dirty="0" smtClean="0">
                <a:latin typeface="Courier"/>
                <a:cs typeface="Courier"/>
              </a:rPr>
              <a:t> = "a"; // Fails silently</a:t>
            </a:r>
          </a:p>
          <a:p>
            <a:endParaRPr lang="en-US" dirty="0"/>
          </a:p>
        </p:txBody>
      </p:sp>
    </p:spTree>
    <p:extLst>
      <p:ext uri="{BB962C8B-B14F-4D97-AF65-F5344CB8AC3E}">
        <p14:creationId xmlns:p14="http://schemas.microsoft.com/office/powerpoint/2010/main" val="2057672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be OO, we need certain things</a:t>
            </a:r>
            <a:endParaRPr lang="en-US" dirty="0"/>
          </a:p>
        </p:txBody>
      </p:sp>
      <p:sp>
        <p:nvSpPr>
          <p:cNvPr id="3" name="Content Placeholder 2"/>
          <p:cNvSpPr>
            <a:spLocks noGrp="1"/>
          </p:cNvSpPr>
          <p:nvPr>
            <p:ph idx="1"/>
          </p:nvPr>
        </p:nvSpPr>
        <p:spPr/>
        <p:txBody>
          <a:bodyPr numCol="2">
            <a:normAutofit/>
          </a:bodyPr>
          <a:lstStyle/>
          <a:p>
            <a:pPr>
              <a:buFont typeface="Wingdings" charset="2"/>
              <a:buChar char="✔"/>
            </a:pPr>
            <a:r>
              <a:rPr lang="en-US" dirty="0"/>
              <a:t>Objects</a:t>
            </a:r>
          </a:p>
          <a:p>
            <a:pPr>
              <a:buFont typeface="Wingdings" charset="2"/>
              <a:buChar char=""/>
            </a:pPr>
            <a:r>
              <a:rPr lang="en-US" dirty="0"/>
              <a:t>Classes</a:t>
            </a:r>
          </a:p>
          <a:p>
            <a:pPr>
              <a:buFont typeface="Wingdings" charset="2"/>
              <a:buChar char="✔"/>
            </a:pPr>
            <a:r>
              <a:rPr lang="en-US" dirty="0"/>
              <a:t>Properties</a:t>
            </a:r>
          </a:p>
          <a:p>
            <a:pPr>
              <a:buFont typeface="Wingdings" charset="2"/>
              <a:buChar char="✔"/>
            </a:pPr>
            <a:r>
              <a:rPr lang="en-US" dirty="0"/>
              <a:t>Methods</a:t>
            </a:r>
          </a:p>
          <a:p>
            <a:pPr>
              <a:buFont typeface="Wingdings" charset="2"/>
              <a:buChar char=""/>
            </a:pPr>
            <a:r>
              <a:rPr lang="en-US" dirty="0"/>
              <a:t>Constructors</a:t>
            </a:r>
          </a:p>
          <a:p>
            <a:pPr>
              <a:buFont typeface="Wingdings" charset="2"/>
              <a:buChar char=""/>
            </a:pPr>
            <a:r>
              <a:rPr lang="en-US" dirty="0"/>
              <a:t>Encapsulation</a:t>
            </a:r>
          </a:p>
          <a:p>
            <a:pPr>
              <a:buFont typeface="Wingdings" charset="2"/>
              <a:buChar char=""/>
            </a:pPr>
            <a:r>
              <a:rPr lang="en-US" dirty="0"/>
              <a:t>Private members</a:t>
            </a:r>
          </a:p>
          <a:p>
            <a:pPr>
              <a:buFont typeface="Wingdings" charset="2"/>
              <a:buChar char=""/>
            </a:pPr>
            <a:r>
              <a:rPr lang="en-US" dirty="0"/>
              <a:t>Public </a:t>
            </a:r>
            <a:r>
              <a:rPr lang="en-US" dirty="0" smtClean="0"/>
              <a:t>members</a:t>
            </a:r>
          </a:p>
          <a:p>
            <a:pPr>
              <a:buFont typeface="Wingdings" charset="2"/>
              <a:buChar char=""/>
            </a:pPr>
            <a:r>
              <a:rPr lang="en-US" dirty="0" smtClean="0"/>
              <a:t>Static members</a:t>
            </a:r>
            <a:endParaRPr lang="en-US" dirty="0"/>
          </a:p>
          <a:p>
            <a:pPr>
              <a:buFont typeface="Wingdings" charset="2"/>
              <a:buChar char=""/>
            </a:pPr>
            <a:r>
              <a:rPr lang="en-US" dirty="0"/>
              <a:t>Accessor functions</a:t>
            </a:r>
          </a:p>
          <a:p>
            <a:pPr>
              <a:buFont typeface="Wingdings" charset="2"/>
              <a:buChar char="✔"/>
            </a:pPr>
            <a:r>
              <a:rPr lang="en-US" dirty="0"/>
              <a:t>Overloading</a:t>
            </a:r>
          </a:p>
          <a:p>
            <a:pPr>
              <a:buFont typeface="Wingdings" charset="2"/>
              <a:buChar char=""/>
            </a:pPr>
            <a:r>
              <a:rPr lang="en-US" dirty="0" smtClean="0"/>
              <a:t>Inheritance</a:t>
            </a:r>
          </a:p>
          <a:p>
            <a:pPr>
              <a:buFont typeface="Wingdings" charset="2"/>
              <a:buChar char=""/>
            </a:pPr>
            <a:r>
              <a:rPr lang="en-US" dirty="0" smtClean="0"/>
              <a:t>Overriding</a:t>
            </a:r>
          </a:p>
          <a:p>
            <a:pPr>
              <a:buFont typeface="Wingdings" charset="2"/>
              <a:buChar char=""/>
            </a:pPr>
            <a:r>
              <a:rPr lang="en-US" dirty="0" smtClean="0"/>
              <a:t>Interfaces</a:t>
            </a:r>
          </a:p>
          <a:p>
            <a:pPr>
              <a:buFont typeface="Wingdings" charset="2"/>
              <a:buChar char=""/>
            </a:pPr>
            <a:r>
              <a:rPr lang="en-US" dirty="0" smtClean="0"/>
              <a:t>Namespaces</a:t>
            </a:r>
          </a:p>
          <a:p>
            <a:endParaRPr lang="en-US" dirty="0"/>
          </a:p>
        </p:txBody>
      </p:sp>
    </p:spTree>
    <p:extLst>
      <p:ext uri="{BB962C8B-B14F-4D97-AF65-F5344CB8AC3E}">
        <p14:creationId xmlns:p14="http://schemas.microsoft.com/office/powerpoint/2010/main" val="3261628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many choices!  Which one to use?</a:t>
            </a:r>
            <a:endParaRPr lang="en-US" dirty="0"/>
          </a:p>
        </p:txBody>
      </p:sp>
      <p:sp>
        <p:nvSpPr>
          <p:cNvPr id="3" name="Content Placeholder 2"/>
          <p:cNvSpPr>
            <a:spLocks noGrp="1"/>
          </p:cNvSpPr>
          <p:nvPr>
            <p:ph idx="1"/>
          </p:nvPr>
        </p:nvSpPr>
        <p:spPr/>
        <p:txBody>
          <a:bodyPr/>
          <a:lstStyle/>
          <a:p>
            <a:r>
              <a:rPr lang="en-US" dirty="0" smtClean="0"/>
              <a:t>Fortunately this is an easy decision.</a:t>
            </a:r>
          </a:p>
          <a:p>
            <a:pPr marL="0" indent="0" algn="ctr">
              <a:buNone/>
            </a:pPr>
            <a:r>
              <a:rPr lang="en-US" sz="4400" dirty="0" smtClean="0"/>
              <a:t>Use </a:t>
            </a:r>
            <a:r>
              <a:rPr lang="en-US" sz="4400" dirty="0" err="1" smtClean="0"/>
              <a:t>addEventListener</a:t>
            </a:r>
            <a:r>
              <a:rPr lang="en-US" sz="4400" dirty="0" smtClean="0"/>
              <a:t>()</a:t>
            </a:r>
          </a:p>
          <a:p>
            <a:endParaRPr lang="en-US" dirty="0" smtClean="0"/>
          </a:p>
          <a:p>
            <a:r>
              <a:rPr lang="en-US" dirty="0" smtClean="0"/>
              <a:t>If you must support IE8-, use something like this:</a:t>
            </a:r>
          </a:p>
          <a:p>
            <a:pPr marL="0" indent="0">
              <a:buNone/>
            </a:pPr>
            <a:r>
              <a:rPr lang="en-US" dirty="0" smtClean="0">
                <a:latin typeface="Courier"/>
                <a:cs typeface="Courier"/>
              </a:rPr>
              <a:t>if (</a:t>
            </a:r>
            <a:r>
              <a:rPr lang="en-US" dirty="0" err="1" smtClean="0">
                <a:latin typeface="Courier"/>
                <a:cs typeface="Courier"/>
              </a:rPr>
              <a:t>x.addEventListener</a:t>
            </a:r>
            <a:r>
              <a:rPr lang="en-US" dirty="0" smtClean="0">
                <a:latin typeface="Courier"/>
                <a:cs typeface="Courier"/>
              </a:rPr>
              <a:t>)</a:t>
            </a:r>
          </a:p>
          <a:p>
            <a:pPr marL="0" indent="0">
              <a:buNone/>
            </a:pPr>
            <a:r>
              <a:rPr lang="en-US" dirty="0" smtClean="0">
                <a:latin typeface="Courier"/>
                <a:cs typeface="Courier"/>
              </a:rPr>
              <a:t>  </a:t>
            </a:r>
            <a:r>
              <a:rPr lang="en-US" dirty="0" err="1">
                <a:latin typeface="Courier"/>
                <a:cs typeface="Courier"/>
              </a:rPr>
              <a:t>x.addEventListener</a:t>
            </a:r>
            <a:r>
              <a:rPr lang="en-US" dirty="0">
                <a:latin typeface="Courier"/>
                <a:cs typeface="Courier"/>
              </a:rPr>
              <a:t>(...</a:t>
            </a:r>
            <a:r>
              <a:rPr lang="en-US" dirty="0" smtClean="0">
                <a:latin typeface="Courier"/>
                <a:cs typeface="Courier"/>
              </a:rPr>
              <a:t>)</a:t>
            </a:r>
          </a:p>
          <a:p>
            <a:pPr marL="0" indent="0">
              <a:buNone/>
            </a:pPr>
            <a:r>
              <a:rPr lang="en-US" dirty="0" smtClean="0">
                <a:latin typeface="Courier"/>
                <a:cs typeface="Courier"/>
              </a:rPr>
              <a:t>else</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x.attachEvent</a:t>
            </a:r>
            <a:r>
              <a:rPr lang="en-US" dirty="0">
                <a:latin typeface="Courier"/>
                <a:cs typeface="Courier"/>
              </a:rPr>
              <a:t>(...</a:t>
            </a:r>
            <a:r>
              <a:rPr lang="en-US" dirty="0" smtClean="0">
                <a:latin typeface="Courier"/>
                <a:cs typeface="Courier"/>
              </a:rPr>
              <a:t>)</a:t>
            </a:r>
          </a:p>
          <a:p>
            <a:endParaRPr lang="en-US" dirty="0"/>
          </a:p>
        </p:txBody>
      </p:sp>
    </p:spTree>
    <p:extLst>
      <p:ext uri="{BB962C8B-B14F-4D97-AF65-F5344CB8AC3E}">
        <p14:creationId xmlns:p14="http://schemas.microsoft.com/office/powerpoint/2010/main" val="3215755827"/>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tl</a:t>
            </a:r>
            <a:r>
              <a:rPr lang="en-US" smtClean="0"/>
              <a:t>;dr</a:t>
            </a:r>
            <a:endParaRPr lang="en-US" dirty="0"/>
          </a:p>
        </p:txBody>
      </p:sp>
      <p:sp>
        <p:nvSpPr>
          <p:cNvPr id="3" name="Content Placeholder 2"/>
          <p:cNvSpPr>
            <a:spLocks noGrp="1"/>
          </p:cNvSpPr>
          <p:nvPr>
            <p:ph idx="1"/>
          </p:nvPr>
        </p:nvSpPr>
        <p:spPr/>
        <p:txBody>
          <a:bodyPr/>
          <a:lstStyle/>
          <a:p>
            <a:r>
              <a:rPr lang="en-US" dirty="0" smtClean="0"/>
              <a:t>JavaScript may not have classes, but it does have objects</a:t>
            </a:r>
          </a:p>
          <a:p>
            <a:r>
              <a:rPr lang="en-US" dirty="0" smtClean="0"/>
              <a:t>Objects can be created on the fly like a hash</a:t>
            </a:r>
          </a:p>
          <a:p>
            <a:r>
              <a:rPr lang="en-US" dirty="0" smtClean="0"/>
              <a:t>The key-value pairs act like properties</a:t>
            </a:r>
          </a:p>
          <a:p>
            <a:r>
              <a:rPr lang="en-US" dirty="0" smtClean="0"/>
              <a:t>When we use functions as a value, it sure looks like a method.</a:t>
            </a:r>
          </a:p>
          <a:p>
            <a:r>
              <a:rPr lang="en-US" dirty="0" smtClean="0"/>
              <a:t>We can even create ersatz overloads when we remember that parameters are optional always</a:t>
            </a:r>
          </a:p>
        </p:txBody>
      </p:sp>
    </p:spTree>
    <p:extLst>
      <p:ext uri="{BB962C8B-B14F-4D97-AF65-F5344CB8AC3E}">
        <p14:creationId xmlns:p14="http://schemas.microsoft.com/office/powerpoint/2010/main" val="291291960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Study</a:t>
            </a:r>
            <a:endParaRPr lang="en-US" dirty="0"/>
          </a:p>
        </p:txBody>
      </p:sp>
      <p:sp>
        <p:nvSpPr>
          <p:cNvPr id="3" name="Content Placeholder 2"/>
          <p:cNvSpPr>
            <a:spLocks noGrp="1"/>
          </p:cNvSpPr>
          <p:nvPr>
            <p:ph idx="1"/>
          </p:nvPr>
        </p:nvSpPr>
        <p:spPr/>
        <p:txBody>
          <a:bodyPr/>
          <a:lstStyle/>
          <a:p>
            <a:r>
              <a:rPr lang="en-US" dirty="0" smtClean="0"/>
              <a:t>Two articles on importance of JavaScript</a:t>
            </a:r>
          </a:p>
          <a:p>
            <a:pPr lvl="1"/>
            <a:r>
              <a:rPr lang="en-US" dirty="0"/>
              <a:t>http://</a:t>
            </a:r>
            <a:r>
              <a:rPr lang="en-US" dirty="0" err="1"/>
              <a:t>freshbrewedcode.com</a:t>
            </a:r>
            <a:r>
              <a:rPr lang="en-US" dirty="0"/>
              <a:t>/</a:t>
            </a:r>
            <a:r>
              <a:rPr lang="en-US" dirty="0" err="1"/>
              <a:t>jimcowart</a:t>
            </a:r>
            <a:r>
              <a:rPr lang="en-US" dirty="0"/>
              <a:t>/2012/09/01/is-javascript-tragically-important-2</a:t>
            </a:r>
            <a:r>
              <a:rPr lang="en-US" dirty="0" smtClean="0"/>
              <a:t>/</a:t>
            </a:r>
          </a:p>
          <a:p>
            <a:pPr lvl="1"/>
            <a:r>
              <a:rPr lang="en-US" dirty="0"/>
              <a:t>http://</a:t>
            </a:r>
            <a:r>
              <a:rPr lang="en-US" dirty="0" err="1"/>
              <a:t>www.simple-talk.com</a:t>
            </a:r>
            <a:r>
              <a:rPr lang="en-US" dirty="0"/>
              <a:t>/opinion/opinion-pieces/a-sudden-move-one-developer%E2%80%99s-journey-from-c-to-javascript/?</a:t>
            </a:r>
            <a:r>
              <a:rPr lang="en-US" dirty="0" err="1"/>
              <a:t>utm_source</a:t>
            </a:r>
            <a:r>
              <a:rPr lang="en-US" dirty="0"/>
              <a:t>=</a:t>
            </a:r>
            <a:r>
              <a:rPr lang="en-US" dirty="0" err="1"/>
              <a:t>simpletalk&amp;utm_medium</a:t>
            </a:r>
            <a:r>
              <a:rPr lang="en-US" dirty="0"/>
              <a:t>=</a:t>
            </a:r>
            <a:r>
              <a:rPr lang="en-US" dirty="0" err="1"/>
              <a:t>email-main&amp;utm_content</a:t>
            </a:r>
            <a:r>
              <a:rPr lang="en-US" dirty="0"/>
              <a:t>=suddenmove-20121224&amp;utm_campaign=</a:t>
            </a:r>
            <a:r>
              <a:rPr lang="en-US" dirty="0" smtClean="0"/>
              <a:t>opinion</a:t>
            </a:r>
          </a:p>
          <a:p>
            <a:endParaRPr lang="en-US" dirty="0"/>
          </a:p>
          <a:p>
            <a:endParaRPr lang="en-US" dirty="0" smtClean="0"/>
          </a:p>
          <a:p>
            <a:endParaRPr lang="en-US" dirty="0"/>
          </a:p>
        </p:txBody>
      </p:sp>
    </p:spTree>
    <p:extLst>
      <p:ext uri="{BB962C8B-B14F-4D97-AF65-F5344CB8AC3E}">
        <p14:creationId xmlns:p14="http://schemas.microsoft.com/office/powerpoint/2010/main" val="4206483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OO JavaScript </a:t>
            </a:r>
            <a:r>
              <a:rPr lang="en-US" smtClean="0"/>
              <a:t>– Created Objects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7468111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be OO, we need certain things</a:t>
            </a:r>
            <a:endParaRPr lang="en-US" dirty="0"/>
          </a:p>
        </p:txBody>
      </p:sp>
      <p:sp>
        <p:nvSpPr>
          <p:cNvPr id="3" name="Content Placeholder 2"/>
          <p:cNvSpPr>
            <a:spLocks noGrp="1"/>
          </p:cNvSpPr>
          <p:nvPr>
            <p:ph idx="1"/>
          </p:nvPr>
        </p:nvSpPr>
        <p:spPr/>
        <p:txBody>
          <a:bodyPr numCol="2">
            <a:normAutofit/>
          </a:bodyPr>
          <a:lstStyle/>
          <a:p>
            <a:pPr>
              <a:buFont typeface="Wingdings" charset="2"/>
              <a:buChar char="✔"/>
            </a:pPr>
            <a:r>
              <a:rPr lang="en-US" dirty="0" smtClean="0"/>
              <a:t>Objects</a:t>
            </a:r>
          </a:p>
          <a:p>
            <a:pPr>
              <a:buFont typeface="Wingdings" charset="2"/>
              <a:buChar char=""/>
            </a:pPr>
            <a:r>
              <a:rPr lang="en-US" dirty="0" smtClean="0"/>
              <a:t>Classes</a:t>
            </a:r>
          </a:p>
          <a:p>
            <a:pPr>
              <a:buFont typeface="Wingdings" charset="2"/>
              <a:buChar char="✔"/>
            </a:pPr>
            <a:r>
              <a:rPr lang="en-US" dirty="0" smtClean="0"/>
              <a:t>Properties</a:t>
            </a:r>
          </a:p>
          <a:p>
            <a:pPr>
              <a:buFont typeface="Wingdings" charset="2"/>
              <a:buChar char="✔"/>
            </a:pPr>
            <a:r>
              <a:rPr lang="en-US" dirty="0" smtClean="0"/>
              <a:t>Methods</a:t>
            </a:r>
          </a:p>
          <a:p>
            <a:pPr>
              <a:buFont typeface="Wingdings" charset="2"/>
              <a:buChar char=""/>
            </a:pPr>
            <a:r>
              <a:rPr lang="en-US" dirty="0" smtClean="0"/>
              <a:t>Constructors</a:t>
            </a:r>
          </a:p>
          <a:p>
            <a:pPr>
              <a:buFont typeface="Wingdings" charset="2"/>
              <a:buChar char=""/>
            </a:pPr>
            <a:r>
              <a:rPr lang="en-US" dirty="0" smtClean="0"/>
              <a:t>Encapsulation</a:t>
            </a:r>
          </a:p>
          <a:p>
            <a:pPr>
              <a:buFont typeface="Wingdings" charset="2"/>
              <a:buChar char=""/>
            </a:pPr>
            <a:r>
              <a:rPr lang="en-US" dirty="0" smtClean="0"/>
              <a:t>Private members</a:t>
            </a:r>
          </a:p>
          <a:p>
            <a:pPr>
              <a:buFont typeface="Wingdings" charset="2"/>
              <a:buChar char=""/>
            </a:pPr>
            <a:r>
              <a:rPr lang="en-US" dirty="0" smtClean="0"/>
              <a:t>Public members</a:t>
            </a:r>
          </a:p>
          <a:p>
            <a:pPr>
              <a:buFont typeface="Wingdings" charset="2"/>
              <a:buChar char=""/>
            </a:pPr>
            <a:r>
              <a:rPr lang="en-US" dirty="0" smtClean="0"/>
              <a:t>Static members</a:t>
            </a:r>
          </a:p>
          <a:p>
            <a:pPr>
              <a:buFont typeface="Wingdings" charset="2"/>
              <a:buChar char=""/>
            </a:pPr>
            <a:r>
              <a:rPr lang="en-US" dirty="0" smtClean="0"/>
              <a:t>Accessor functions</a:t>
            </a:r>
          </a:p>
          <a:p>
            <a:pPr>
              <a:buFont typeface="Wingdings" charset="2"/>
              <a:buChar char="✔"/>
            </a:pPr>
            <a:r>
              <a:rPr lang="en-US" dirty="0" smtClean="0"/>
              <a:t>Overloading</a:t>
            </a:r>
          </a:p>
          <a:p>
            <a:pPr>
              <a:buFont typeface="Wingdings" charset="2"/>
              <a:buChar char=""/>
            </a:pPr>
            <a:r>
              <a:rPr lang="en-US" dirty="0" smtClean="0"/>
              <a:t>Inheritance</a:t>
            </a:r>
          </a:p>
          <a:p>
            <a:pPr>
              <a:buFont typeface="Wingdings" charset="2"/>
              <a:buChar char=""/>
            </a:pPr>
            <a:r>
              <a:rPr lang="en-US" dirty="0" smtClean="0"/>
              <a:t>Overriding</a:t>
            </a:r>
          </a:p>
          <a:p>
            <a:pPr>
              <a:buFont typeface="Wingdings" charset="2"/>
              <a:buChar char=""/>
            </a:pPr>
            <a:r>
              <a:rPr lang="en-US" dirty="0" smtClean="0"/>
              <a:t>Interfaces</a:t>
            </a:r>
          </a:p>
          <a:p>
            <a:pPr>
              <a:buFont typeface="Wingdings" charset="2"/>
              <a:buChar char=""/>
            </a:pPr>
            <a:r>
              <a:rPr lang="en-US" dirty="0" smtClean="0"/>
              <a:t>Namespaces</a:t>
            </a:r>
          </a:p>
          <a:p>
            <a:endParaRPr lang="en-US" dirty="0"/>
          </a:p>
        </p:txBody>
      </p:sp>
    </p:spTree>
    <p:extLst>
      <p:ext uri="{BB962C8B-B14F-4D97-AF65-F5344CB8AC3E}">
        <p14:creationId xmlns:p14="http://schemas.microsoft.com/office/powerpoint/2010/main" val="420446066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Did you notice that with JSON there's no need to write a class first?</a:t>
            </a:r>
            <a:endParaRPr lang="en-US" dirty="0"/>
          </a:p>
        </p:txBody>
      </p:sp>
      <p:sp>
        <p:nvSpPr>
          <p:cNvPr id="4" name="Text Placeholder 3"/>
          <p:cNvSpPr>
            <a:spLocks noGrp="1"/>
          </p:cNvSpPr>
          <p:nvPr>
            <p:ph type="body" idx="1"/>
          </p:nvPr>
        </p:nvSpPr>
        <p:spPr/>
        <p:txBody>
          <a:bodyPr/>
          <a:lstStyle/>
          <a:p>
            <a:r>
              <a:rPr lang="en-US" dirty="0" smtClean="0"/>
              <a:t>Java</a:t>
            </a:r>
            <a:endParaRPr lang="en-US" dirty="0"/>
          </a:p>
        </p:txBody>
      </p:sp>
      <p:sp>
        <p:nvSpPr>
          <p:cNvPr id="5" name="Content Placeholder 4"/>
          <p:cNvSpPr>
            <a:spLocks noGrp="1"/>
          </p:cNvSpPr>
          <p:nvPr>
            <p:ph sz="half" idx="2"/>
          </p:nvPr>
        </p:nvSpPr>
        <p:spPr>
          <a:xfrm>
            <a:off x="147261" y="2438400"/>
            <a:ext cx="4359881" cy="3951288"/>
          </a:xfrm>
        </p:spPr>
        <p:txBody>
          <a:bodyPr>
            <a:noAutofit/>
          </a:bodyPr>
          <a:lstStyle/>
          <a:p>
            <a:pPr marL="0" indent="0">
              <a:buNone/>
            </a:pPr>
            <a:r>
              <a:rPr lang="en-US" sz="1400" dirty="0" smtClean="0">
                <a:latin typeface="Courier"/>
                <a:cs typeface="Courier"/>
              </a:rPr>
              <a:t>public class Car {</a:t>
            </a:r>
          </a:p>
          <a:p>
            <a:pPr marL="0" indent="0">
              <a:buNone/>
            </a:pPr>
            <a:r>
              <a:rPr lang="en-US" sz="1400" dirty="0">
                <a:latin typeface="Courier"/>
                <a:cs typeface="Courier"/>
              </a:rPr>
              <a:t> </a:t>
            </a:r>
            <a:r>
              <a:rPr lang="en-US" sz="1400" dirty="0" smtClean="0">
                <a:latin typeface="Courier"/>
                <a:cs typeface="Courier"/>
              </a:rPr>
              <a:t> private Engine _engine;</a:t>
            </a:r>
          </a:p>
          <a:p>
            <a:pPr marL="0" indent="0">
              <a:buNone/>
            </a:pPr>
            <a:r>
              <a:rPr lang="en-US" sz="1400" dirty="0">
                <a:latin typeface="Courier"/>
                <a:cs typeface="Courier"/>
              </a:rPr>
              <a:t> </a:t>
            </a:r>
            <a:r>
              <a:rPr lang="en-US" sz="1400" dirty="0" smtClean="0">
                <a:latin typeface="Courier"/>
                <a:cs typeface="Courier"/>
              </a:rPr>
              <a:t> public Engine </a:t>
            </a:r>
            <a:r>
              <a:rPr lang="en-US" sz="1400" dirty="0" err="1" smtClean="0">
                <a:latin typeface="Courier"/>
                <a:cs typeface="Courier"/>
              </a:rPr>
              <a:t>getEngine</a:t>
            </a:r>
            <a:r>
              <a:rPr lang="en-US" sz="1400" dirty="0" smtClean="0">
                <a:latin typeface="Courier"/>
                <a:cs typeface="Courier"/>
              </a:rPr>
              <a:t>() </a:t>
            </a:r>
          </a:p>
          <a:p>
            <a:pPr marL="0" indent="0">
              <a:buNone/>
            </a:pPr>
            <a:r>
              <a:rPr lang="en-US" sz="1400" dirty="0">
                <a:latin typeface="Courier"/>
                <a:cs typeface="Courier"/>
              </a:rPr>
              <a:t> </a:t>
            </a:r>
            <a:r>
              <a:rPr lang="en-US" sz="1400" dirty="0" smtClean="0">
                <a:latin typeface="Courier"/>
                <a:cs typeface="Courier"/>
              </a:rPr>
              <a:t> {</a:t>
            </a:r>
          </a:p>
          <a:p>
            <a:pPr marL="0" indent="0">
              <a:buNone/>
            </a:pPr>
            <a:r>
              <a:rPr lang="en-US" sz="1400" dirty="0">
                <a:latin typeface="Courier"/>
                <a:cs typeface="Courier"/>
              </a:rPr>
              <a:t> </a:t>
            </a:r>
            <a:r>
              <a:rPr lang="en-US" sz="1400" dirty="0" smtClean="0">
                <a:latin typeface="Courier"/>
                <a:cs typeface="Courier"/>
              </a:rPr>
              <a:t>   return _engine;</a:t>
            </a:r>
          </a:p>
          <a:p>
            <a:pPr marL="0" indent="0">
              <a:buNone/>
            </a:pPr>
            <a:r>
              <a:rPr lang="en-US" sz="1400" dirty="0" smtClean="0">
                <a:latin typeface="Courier"/>
                <a:cs typeface="Courier"/>
              </a:rPr>
              <a:t>  }</a:t>
            </a:r>
          </a:p>
          <a:p>
            <a:pPr marL="0" indent="0">
              <a:buNone/>
            </a:pPr>
            <a:r>
              <a:rPr lang="en-US" sz="1400" dirty="0" smtClean="0">
                <a:latin typeface="Courier"/>
                <a:cs typeface="Courier"/>
              </a:rPr>
              <a:t>  public void </a:t>
            </a:r>
            <a:r>
              <a:rPr lang="en-US" sz="1400" dirty="0" err="1" smtClean="0">
                <a:latin typeface="Courier"/>
                <a:cs typeface="Courier"/>
              </a:rPr>
              <a:t>setEngine</a:t>
            </a:r>
            <a:r>
              <a:rPr lang="en-US" sz="1400" dirty="0" smtClean="0">
                <a:latin typeface="Courier"/>
                <a:cs typeface="Courier"/>
              </a:rPr>
              <a:t>(Engine engine)</a:t>
            </a:r>
          </a:p>
          <a:p>
            <a:pPr marL="0" indent="0">
              <a:buNone/>
            </a:pPr>
            <a:r>
              <a:rPr lang="en-US" sz="1400" dirty="0">
                <a:latin typeface="Courier"/>
                <a:cs typeface="Courier"/>
              </a:rPr>
              <a:t> </a:t>
            </a:r>
            <a:r>
              <a:rPr lang="en-US" sz="1400" dirty="0" smtClean="0">
                <a:latin typeface="Courier"/>
                <a:cs typeface="Courier"/>
              </a:rPr>
              <a:t> {</a:t>
            </a:r>
          </a:p>
          <a:p>
            <a:pPr marL="0" indent="0">
              <a:buNone/>
            </a:pPr>
            <a:r>
              <a:rPr lang="en-US" sz="1400" dirty="0">
                <a:latin typeface="Courier"/>
                <a:cs typeface="Courier"/>
              </a:rPr>
              <a:t> </a:t>
            </a:r>
            <a:r>
              <a:rPr lang="en-US" sz="1400" dirty="0" smtClean="0">
                <a:latin typeface="Courier"/>
                <a:cs typeface="Courier"/>
              </a:rPr>
              <a:t>   _engine = engine;</a:t>
            </a:r>
          </a:p>
          <a:p>
            <a:pPr marL="0" indent="0">
              <a:buNone/>
            </a:pPr>
            <a:r>
              <a:rPr lang="en-US" sz="1400" dirty="0">
                <a:latin typeface="Courier"/>
                <a:cs typeface="Courier"/>
              </a:rPr>
              <a:t> </a:t>
            </a:r>
            <a:r>
              <a:rPr lang="en-US" sz="1400" dirty="0" smtClean="0">
                <a:latin typeface="Courier"/>
                <a:cs typeface="Courier"/>
              </a:rPr>
              <a:t> }</a:t>
            </a:r>
          </a:p>
          <a:p>
            <a:pPr marL="0" indent="0">
              <a:buNone/>
            </a:pPr>
            <a:r>
              <a:rPr lang="en-US" sz="1400" dirty="0" smtClean="0">
                <a:latin typeface="Courier"/>
                <a:cs typeface="Courier"/>
              </a:rPr>
              <a:t>}</a:t>
            </a:r>
          </a:p>
          <a:p>
            <a:r>
              <a:rPr lang="en-US" sz="1400" dirty="0" smtClean="0"/>
              <a:t>Then later …</a:t>
            </a:r>
          </a:p>
          <a:p>
            <a:pPr marL="0" indent="0">
              <a:buNone/>
            </a:pPr>
            <a:r>
              <a:rPr lang="en-US" sz="1400" dirty="0" smtClean="0">
                <a:latin typeface="Courier"/>
                <a:cs typeface="Courier"/>
              </a:rPr>
              <a:t>Car c = new Car();</a:t>
            </a:r>
          </a:p>
          <a:p>
            <a:pPr marL="0" indent="0">
              <a:buNone/>
            </a:pPr>
            <a:r>
              <a:rPr lang="en-US" sz="1400" dirty="0" err="1">
                <a:latin typeface="Courier"/>
                <a:cs typeface="Courier"/>
              </a:rPr>
              <a:t>c</a:t>
            </a:r>
            <a:r>
              <a:rPr lang="en-US" sz="1400" dirty="0" err="1" smtClean="0">
                <a:latin typeface="Courier"/>
                <a:cs typeface="Courier"/>
              </a:rPr>
              <a:t>.setEngine</a:t>
            </a:r>
            <a:r>
              <a:rPr lang="en-US" sz="1400" dirty="0" smtClean="0">
                <a:latin typeface="Courier"/>
                <a:cs typeface="Courier"/>
              </a:rPr>
              <a:t>(new Engine("Hemi"));</a:t>
            </a:r>
            <a:endParaRPr lang="en-US" sz="1400" dirty="0">
              <a:latin typeface="Courier"/>
              <a:cs typeface="Courier"/>
            </a:endParaRPr>
          </a:p>
        </p:txBody>
      </p:sp>
      <p:sp>
        <p:nvSpPr>
          <p:cNvPr id="6" name="Text Placeholder 5"/>
          <p:cNvSpPr>
            <a:spLocks noGrp="1"/>
          </p:cNvSpPr>
          <p:nvPr>
            <p:ph type="body" sz="quarter" idx="3"/>
          </p:nvPr>
        </p:nvSpPr>
        <p:spPr/>
        <p:txBody>
          <a:bodyPr/>
          <a:lstStyle/>
          <a:p>
            <a:r>
              <a:rPr lang="en-US" dirty="0" smtClean="0"/>
              <a:t>JavaScript</a:t>
            </a:r>
            <a:endParaRPr lang="en-US" dirty="0"/>
          </a:p>
        </p:txBody>
      </p:sp>
      <p:sp>
        <p:nvSpPr>
          <p:cNvPr id="7" name="Content Placeholder 6"/>
          <p:cNvSpPr>
            <a:spLocks noGrp="1"/>
          </p:cNvSpPr>
          <p:nvPr>
            <p:ph sz="quarter" idx="4"/>
          </p:nvPr>
        </p:nvSpPr>
        <p:spPr/>
        <p:txBody>
          <a:bodyPr>
            <a:normAutofit/>
          </a:bodyPr>
          <a:lstStyle/>
          <a:p>
            <a:pPr marL="0" indent="0">
              <a:buNone/>
            </a:pPr>
            <a:r>
              <a:rPr lang="en-US" sz="1600" dirty="0" err="1">
                <a:latin typeface="Courier"/>
                <a:cs typeface="Courier"/>
              </a:rPr>
              <a:t>var</a:t>
            </a:r>
            <a:r>
              <a:rPr lang="en-US" sz="1600" dirty="0">
                <a:latin typeface="Courier"/>
                <a:cs typeface="Courier"/>
              </a:rPr>
              <a:t> c = {</a:t>
            </a:r>
          </a:p>
          <a:p>
            <a:pPr marL="0" indent="0">
              <a:buNone/>
            </a:pPr>
            <a:r>
              <a:rPr lang="en-US" sz="1600" dirty="0">
                <a:latin typeface="Courier"/>
                <a:cs typeface="Courier"/>
              </a:rPr>
              <a:t>    Engine: { type: "Hemi"}</a:t>
            </a:r>
          </a:p>
          <a:p>
            <a:pPr marL="0" indent="0">
              <a:buNone/>
            </a:pPr>
            <a:r>
              <a:rPr lang="en-US" sz="1600" dirty="0">
                <a:latin typeface="Courier"/>
                <a:cs typeface="Courier"/>
              </a:rPr>
              <a:t>}</a:t>
            </a:r>
          </a:p>
          <a:p>
            <a:pPr marL="0" indent="0">
              <a:buNone/>
            </a:pPr>
            <a:r>
              <a:rPr lang="en-US" sz="1600" dirty="0" err="1">
                <a:latin typeface="Courier"/>
                <a:cs typeface="Courier"/>
              </a:rPr>
              <a:t>console.log</a:t>
            </a:r>
            <a:r>
              <a:rPr lang="en-US" sz="1600" dirty="0">
                <a:latin typeface="Courier"/>
                <a:cs typeface="Courier"/>
              </a:rPr>
              <a:t>(</a:t>
            </a:r>
            <a:r>
              <a:rPr lang="en-US" sz="1600" dirty="0" err="1">
                <a:latin typeface="Courier"/>
                <a:cs typeface="Courier"/>
              </a:rPr>
              <a:t>c.Engine</a:t>
            </a:r>
            <a:r>
              <a:rPr lang="en-US" sz="1600" dirty="0">
                <a:latin typeface="Courier"/>
                <a:cs typeface="Courier"/>
              </a:rPr>
              <a:t>);</a:t>
            </a:r>
          </a:p>
        </p:txBody>
      </p:sp>
    </p:spTree>
    <p:extLst>
      <p:ext uri="{BB962C8B-B14F-4D97-AF65-F5344CB8AC3E}">
        <p14:creationId xmlns:p14="http://schemas.microsoft.com/office/powerpoint/2010/main" val="17372546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54919" y="3287858"/>
            <a:ext cx="3557137" cy="3189142"/>
          </a:xfrm>
        </p:spPr>
        <p:txBody>
          <a:bodyPr/>
          <a:lstStyle/>
          <a:p>
            <a:r>
              <a:rPr lang="en-US" dirty="0" smtClean="0"/>
              <a:t>JavaScript has no class</a:t>
            </a:r>
            <a:endParaRPr lang="en-US" dirty="0"/>
          </a:p>
        </p:txBody>
      </p:sp>
      <p:sp>
        <p:nvSpPr>
          <p:cNvPr id="7" name="Content Placeholder 6"/>
          <p:cNvSpPr>
            <a:spLocks noGrp="1"/>
          </p:cNvSpPr>
          <p:nvPr>
            <p:ph idx="1"/>
          </p:nvPr>
        </p:nvSpPr>
        <p:spPr>
          <a:xfrm>
            <a:off x="457200" y="3722542"/>
            <a:ext cx="4672463" cy="2754458"/>
          </a:xfrm>
        </p:spPr>
        <p:txBody>
          <a:bodyPr/>
          <a:lstStyle/>
          <a:p>
            <a:r>
              <a:rPr lang="en-US" dirty="0" smtClean="0"/>
              <a:t>You can't have </a:t>
            </a:r>
            <a:r>
              <a:rPr lang="en-US" u="sng" dirty="0" smtClean="0"/>
              <a:t>true</a:t>
            </a:r>
            <a:r>
              <a:rPr lang="en-US" dirty="0" smtClean="0"/>
              <a:t> classes</a:t>
            </a:r>
          </a:p>
          <a:p>
            <a:r>
              <a:rPr lang="en-US" dirty="0" smtClean="0"/>
              <a:t>JavaScript is not truly object-oriented</a:t>
            </a:r>
          </a:p>
          <a:p>
            <a:r>
              <a:rPr lang="en-US" dirty="0" smtClean="0"/>
              <a:t>It just looks like it</a:t>
            </a:r>
          </a:p>
          <a:p>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781" b="100000" l="0" r="100000">
                        <a14:foregroundMark x1="94436" y1="96973" x2="4246" y2="82129"/>
                        <a14:foregroundMark x1="1318" y1="63574" x2="14056" y2="60938"/>
                        <a14:foregroundMark x1="96925" y1="78711" x2="92533" y2="81836"/>
                      </a14:backgroundRemoval>
                    </a14:imgEffect>
                  </a14:imgLayer>
                </a14:imgProps>
              </a:ext>
            </a:extLst>
          </a:blip>
          <a:stretch>
            <a:fillRect/>
          </a:stretch>
        </p:blipFill>
        <p:spPr>
          <a:xfrm>
            <a:off x="4569768" y="0"/>
            <a:ext cx="4574232" cy="6858000"/>
          </a:xfrm>
          <a:prstGeom prst="rect">
            <a:avLst/>
          </a:prstGeom>
        </p:spPr>
      </p:pic>
      <p:sp>
        <p:nvSpPr>
          <p:cNvPr id="4" name="Explosion 2 3"/>
          <p:cNvSpPr/>
          <p:nvPr/>
        </p:nvSpPr>
        <p:spPr>
          <a:xfrm>
            <a:off x="0" y="150403"/>
            <a:ext cx="6189682" cy="3342309"/>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But I want classes!</a:t>
            </a:r>
          </a:p>
        </p:txBody>
      </p:sp>
    </p:spTree>
    <p:extLst>
      <p:ext uri="{BB962C8B-B14F-4D97-AF65-F5344CB8AC3E}">
        <p14:creationId xmlns:p14="http://schemas.microsoft.com/office/powerpoint/2010/main" val="4138364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27600" y="1084438"/>
            <a:ext cx="5465708" cy="4651668"/>
          </a:xfrm>
        </p:spPr>
        <p:txBody>
          <a:bodyPr>
            <a:noAutofit/>
          </a:bodyPr>
          <a:lstStyle/>
          <a:p>
            <a:pPr algn="ctr"/>
            <a:r>
              <a:rPr lang="en-US" sz="6000" b="1" dirty="0" smtClean="0">
                <a:latin typeface="Brush Script MT Italic"/>
                <a:cs typeface="Brush Script MT Italic"/>
              </a:rPr>
              <a:t>And now, back to our regularly scheduled program ...</a:t>
            </a:r>
            <a:endParaRPr lang="en-US" sz="6000" b="1" dirty="0">
              <a:latin typeface="Brush Script MT Italic"/>
              <a:cs typeface="Brush Script MT Italic"/>
            </a:endParaRPr>
          </a:p>
        </p:txBody>
      </p:sp>
      <p:sp>
        <p:nvSpPr>
          <p:cNvPr id="3" name="Content Placeholder 2"/>
          <p:cNvSpPr>
            <a:spLocks noGrp="1"/>
          </p:cNvSpPr>
          <p:nvPr>
            <p:ph idx="1"/>
          </p:nvPr>
        </p:nvSpPr>
        <p:spPr>
          <a:xfrm>
            <a:off x="927600" y="4223601"/>
            <a:ext cx="5265917" cy="1369816"/>
          </a:xfrm>
        </p:spPr>
        <p:txBody>
          <a:bodyPr/>
          <a:lstStyle/>
          <a:p>
            <a:endParaRPr lang="en-US" dirty="0"/>
          </a:p>
        </p:txBody>
      </p:sp>
      <p:pic>
        <p:nvPicPr>
          <p:cNvPr id="8" name="Picture 7" descr="OldTelevis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3916"/>
            <a:ext cx="9144000" cy="6544084"/>
          </a:xfrm>
          <a:prstGeom prst="rect">
            <a:avLst/>
          </a:prstGeom>
        </p:spPr>
      </p:pic>
    </p:spTree>
    <p:extLst>
      <p:ext uri="{BB962C8B-B14F-4D97-AF65-F5344CB8AC3E}">
        <p14:creationId xmlns:p14="http://schemas.microsoft.com/office/powerpoint/2010/main" val="3223140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641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69095" y="556890"/>
            <a:ext cx="4444865" cy="3555892"/>
          </a:xfrm>
          <a:prstGeom prst="rect">
            <a:avLst/>
          </a:prstGeom>
        </p:spPr>
      </p:pic>
      <p:sp>
        <p:nvSpPr>
          <p:cNvPr id="2" name="Title 1"/>
          <p:cNvSpPr>
            <a:spLocks noGrp="1"/>
          </p:cNvSpPr>
          <p:nvPr>
            <p:ph type="title"/>
          </p:nvPr>
        </p:nvSpPr>
        <p:spPr>
          <a:xfrm>
            <a:off x="457200" y="254580"/>
            <a:ext cx="8229600" cy="1409636"/>
          </a:xfrm>
        </p:spPr>
        <p:txBody>
          <a:bodyPr>
            <a:normAutofit/>
          </a:bodyPr>
          <a:lstStyle/>
          <a:p>
            <a:r>
              <a:rPr lang="en-US" dirty="0" smtClean="0"/>
              <a:t>JavaScript's </a:t>
            </a:r>
            <a:r>
              <a:rPr lang="en-US" i="1" dirty="0" smtClean="0"/>
              <a:t>new</a:t>
            </a:r>
            <a:r>
              <a:rPr lang="en-US" dirty="0" smtClean="0"/>
              <a:t> operator works with functions</a:t>
            </a:r>
            <a:endParaRPr lang="en-US" dirty="0"/>
          </a:p>
        </p:txBody>
      </p:sp>
      <p:sp>
        <p:nvSpPr>
          <p:cNvPr id="5" name="Content Placeholder 2"/>
          <p:cNvSpPr txBox="1">
            <a:spLocks/>
          </p:cNvSpPr>
          <p:nvPr/>
        </p:nvSpPr>
        <p:spPr>
          <a:xfrm>
            <a:off x="193896" y="2073103"/>
            <a:ext cx="7320492" cy="29610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dirty="0" smtClean="0"/>
              <a:t>When you use </a:t>
            </a:r>
            <a:r>
              <a:rPr lang="en-US" i="1" dirty="0" smtClean="0"/>
              <a:t>new</a:t>
            </a:r>
            <a:r>
              <a:rPr lang="en-US" dirty="0" smtClean="0"/>
              <a:t>, </a:t>
            </a:r>
          </a:p>
          <a:p>
            <a:pPr marL="457200" indent="-457200">
              <a:buFont typeface="+mj-lt"/>
              <a:buAutoNum type="arabicPeriod"/>
            </a:pPr>
            <a:r>
              <a:rPr lang="en-US" dirty="0" smtClean="0"/>
              <a:t>An empty Object is created</a:t>
            </a:r>
          </a:p>
          <a:p>
            <a:pPr lvl="1"/>
            <a:r>
              <a:rPr lang="en-US" dirty="0" smtClean="0"/>
              <a:t>It replaces window as the context</a:t>
            </a:r>
          </a:p>
          <a:p>
            <a:pPr lvl="1"/>
            <a:r>
              <a:rPr lang="en-US" i="1" dirty="0" smtClean="0"/>
              <a:t>"this"</a:t>
            </a:r>
            <a:r>
              <a:rPr lang="en-US" dirty="0" smtClean="0"/>
              <a:t> refers to that new context</a:t>
            </a:r>
          </a:p>
          <a:p>
            <a:pPr marL="457200" indent="-457200">
              <a:buFont typeface="+mj-lt"/>
              <a:buAutoNum type="arabicPeriod"/>
            </a:pPr>
            <a:r>
              <a:rPr lang="en-US" dirty="0" smtClean="0"/>
              <a:t>The lines in the function are run in this context</a:t>
            </a:r>
          </a:p>
          <a:p>
            <a:pPr marL="457200" indent="-457200">
              <a:buFont typeface="+mj-lt"/>
              <a:buAutoNum type="arabicPeriod"/>
            </a:pPr>
            <a:r>
              <a:rPr lang="en-US" dirty="0" smtClean="0"/>
              <a:t>That new context is </a:t>
            </a:r>
            <a:r>
              <a:rPr lang="en-US" u="sng" dirty="0" smtClean="0"/>
              <a:t>returned</a:t>
            </a:r>
            <a:endParaRPr lang="en-US" dirty="0"/>
          </a:p>
          <a:p>
            <a:pPr lvl="1"/>
            <a:r>
              <a:rPr lang="en-US" dirty="0" smtClean="0"/>
              <a:t>The object's type is its constructor function</a:t>
            </a:r>
          </a:p>
        </p:txBody>
      </p:sp>
      <p:sp>
        <p:nvSpPr>
          <p:cNvPr id="3" name="Content Placeholder 2"/>
          <p:cNvSpPr>
            <a:spLocks noGrp="1"/>
          </p:cNvSpPr>
          <p:nvPr>
            <p:ph idx="1"/>
          </p:nvPr>
        </p:nvSpPr>
        <p:spPr>
          <a:xfrm>
            <a:off x="193896" y="5284983"/>
            <a:ext cx="8229600" cy="1425042"/>
          </a:xfrm>
        </p:spPr>
        <p:txBody>
          <a:bodyPr/>
          <a:lstStyle/>
          <a:p>
            <a:pPr marL="0" indent="0">
              <a:buNone/>
            </a:pPr>
            <a:r>
              <a:rPr lang="en-US" dirty="0" smtClean="0"/>
              <a:t>For example:</a:t>
            </a:r>
            <a:endParaRPr lang="en-US" dirty="0"/>
          </a:p>
          <a:p>
            <a:pPr marL="0" indent="0">
              <a:buNone/>
            </a:pPr>
            <a:r>
              <a:rPr lang="en-US" dirty="0" smtClean="0">
                <a:latin typeface="Courier"/>
                <a:cs typeface="Courier"/>
              </a:rPr>
              <a:t>function </a:t>
            </a:r>
            <a:r>
              <a:rPr lang="en-US" dirty="0" err="1" smtClean="0">
                <a:latin typeface="Courier"/>
                <a:cs typeface="Courier"/>
              </a:rPr>
              <a:t>SuperHero</a:t>
            </a:r>
            <a:r>
              <a:rPr lang="en-US" dirty="0" smtClean="0">
                <a:latin typeface="Courier"/>
                <a:cs typeface="Courier"/>
              </a:rPr>
              <a:t>() { ... }</a:t>
            </a:r>
          </a:p>
          <a:p>
            <a:pPr marL="0" indent="0">
              <a:buNone/>
            </a:pPr>
            <a:r>
              <a:rPr lang="en-US" dirty="0" err="1" smtClean="0">
                <a:latin typeface="Courier"/>
                <a:cs typeface="Courier"/>
              </a:rPr>
              <a:t>var</a:t>
            </a:r>
            <a:r>
              <a:rPr lang="en-US" dirty="0" smtClean="0">
                <a:latin typeface="Courier"/>
                <a:cs typeface="Courier"/>
              </a:rPr>
              <a:t> batman = new </a:t>
            </a:r>
            <a:r>
              <a:rPr lang="en-US" dirty="0" err="1" smtClean="0">
                <a:latin typeface="Courier"/>
                <a:cs typeface="Courier"/>
              </a:rPr>
              <a:t>SuperHero</a:t>
            </a:r>
            <a:r>
              <a:rPr lang="en-US" dirty="0" smtClean="0">
                <a:latin typeface="Courier"/>
                <a:cs typeface="Courier"/>
              </a:rPr>
              <a:t>();</a:t>
            </a:r>
            <a:endParaRPr lang="en-US" dirty="0">
              <a:latin typeface="Courier"/>
              <a:cs typeface="Courier"/>
            </a:endParaRPr>
          </a:p>
        </p:txBody>
      </p:sp>
    </p:spTree>
    <p:extLst>
      <p:ext uri="{BB962C8B-B14F-4D97-AF65-F5344CB8AC3E}">
        <p14:creationId xmlns:p14="http://schemas.microsoft.com/office/powerpoint/2010/main" val="42624685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dissolv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dissolv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dissolve">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dissolve">
                                      <p:cBhvr>
                                        <p:cTn id="28" dur="5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dissolve">
                                      <p:cBhvr>
                                        <p:cTn id="33" dur="500"/>
                                        <p:tgtEl>
                                          <p:spTgt spid="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Effect transition="in" filter="dissolve">
                                      <p:cBhvr>
                                        <p:cTn id="38" dur="500"/>
                                        <p:tgtEl>
                                          <p:spTgt spid="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dissolve">
                                      <p:cBhvr>
                                        <p:cTn id="43" dur="500"/>
                                        <p:tgtEl>
                                          <p:spTgt spid="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
                                            <p:txEl>
                                              <p:pRg st="0" end="0"/>
                                            </p:txEl>
                                          </p:spTgt>
                                        </p:tgtEl>
                                        <p:attrNameLst>
                                          <p:attrName>style.visibility</p:attrName>
                                        </p:attrNameLst>
                                      </p:cBhvr>
                                      <p:to>
                                        <p:strVal val="visible"/>
                                      </p:to>
                                    </p:set>
                                    <p:animEffect transition="in" filter="dissolve">
                                      <p:cBhvr>
                                        <p:cTn id="48" dur="500"/>
                                        <p:tgtEl>
                                          <p:spTgt spid="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animEffect transition="in" filter="dissolve">
                                      <p:cBhvr>
                                        <p:cTn id="53" dur="500"/>
                                        <p:tgtEl>
                                          <p:spTgt spid="3">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Effect transition="in" filter="dissolve">
                                      <p:cBhvr>
                                        <p:cTn id="5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p:bldP spid="3" grpId="0" build="p"/>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501"/>
          <a:stretch/>
        </p:blipFill>
        <p:spPr>
          <a:xfrm>
            <a:off x="0" y="1778000"/>
            <a:ext cx="3517900" cy="5080000"/>
          </a:xfrm>
          <a:prstGeom prst="rect">
            <a:avLst/>
          </a:prstGeom>
        </p:spPr>
      </p:pic>
      <p:sp>
        <p:nvSpPr>
          <p:cNvPr id="4" name="Title 3"/>
          <p:cNvSpPr>
            <a:spLocks noGrp="1"/>
          </p:cNvSpPr>
          <p:nvPr>
            <p:ph type="title"/>
          </p:nvPr>
        </p:nvSpPr>
        <p:spPr/>
        <p:txBody>
          <a:bodyPr>
            <a:normAutofit fontScale="90000"/>
          </a:bodyPr>
          <a:lstStyle/>
          <a:p>
            <a:r>
              <a:rPr lang="en-US" dirty="0" smtClean="0"/>
              <a:t>The </a:t>
            </a:r>
            <a:r>
              <a:rPr lang="en-US" i="1" dirty="0" smtClean="0"/>
              <a:t>this</a:t>
            </a:r>
            <a:r>
              <a:rPr lang="en-US" dirty="0" smtClean="0"/>
              <a:t> variable refers to the current context (environment)</a:t>
            </a:r>
            <a:endParaRPr lang="en-US" dirty="0"/>
          </a:p>
        </p:txBody>
      </p:sp>
      <p:sp>
        <p:nvSpPr>
          <p:cNvPr id="5" name="Content Placeholder 4"/>
          <p:cNvSpPr>
            <a:spLocks noGrp="1"/>
          </p:cNvSpPr>
          <p:nvPr>
            <p:ph idx="1"/>
          </p:nvPr>
        </p:nvSpPr>
        <p:spPr>
          <a:xfrm>
            <a:off x="3190624" y="1778001"/>
            <a:ext cx="5951150" cy="4959956"/>
          </a:xfrm>
        </p:spPr>
        <p:txBody>
          <a:bodyPr>
            <a:normAutofit fontScale="85000" lnSpcReduction="10000"/>
          </a:bodyPr>
          <a:lstStyle/>
          <a:p>
            <a:pPr marL="0" indent="0">
              <a:buNone/>
            </a:pPr>
            <a:r>
              <a:rPr lang="en-US" dirty="0" smtClean="0">
                <a:latin typeface="Courier"/>
                <a:cs typeface="Courier"/>
              </a:rPr>
              <a:t>Costello: My code doesn't work</a:t>
            </a:r>
          </a:p>
          <a:p>
            <a:pPr marL="0" indent="0">
              <a:buNone/>
            </a:pPr>
            <a:r>
              <a:rPr lang="en-US" dirty="0" smtClean="0">
                <a:latin typeface="Courier"/>
                <a:cs typeface="Courier"/>
              </a:rPr>
              <a:t>Abbott: I see the problem. </a:t>
            </a:r>
            <a:r>
              <a:rPr lang="en-US" i="1" dirty="0" smtClean="0">
                <a:latin typeface="Courier"/>
                <a:cs typeface="Courier"/>
              </a:rPr>
              <a:t>this</a:t>
            </a:r>
            <a:r>
              <a:rPr lang="en-US" dirty="0" smtClean="0">
                <a:latin typeface="Courier"/>
                <a:cs typeface="Courier"/>
              </a:rPr>
              <a:t> is wrong.</a:t>
            </a:r>
          </a:p>
          <a:p>
            <a:pPr marL="0" indent="0">
              <a:buNone/>
            </a:pPr>
            <a:r>
              <a:rPr lang="en-US" dirty="0" smtClean="0">
                <a:latin typeface="Courier"/>
                <a:cs typeface="Courier"/>
              </a:rPr>
              <a:t>Costello: I know. What's the issue?</a:t>
            </a:r>
          </a:p>
          <a:p>
            <a:pPr marL="0" indent="0">
              <a:buNone/>
            </a:pPr>
            <a:r>
              <a:rPr lang="en-US" dirty="0" smtClean="0">
                <a:latin typeface="Courier"/>
                <a:cs typeface="Courier"/>
              </a:rPr>
              <a:t>Abbott: </a:t>
            </a:r>
            <a:r>
              <a:rPr lang="en-US" i="1" dirty="0" smtClean="0">
                <a:latin typeface="Courier"/>
                <a:cs typeface="Courier"/>
              </a:rPr>
              <a:t>this</a:t>
            </a:r>
            <a:r>
              <a:rPr lang="en-US" dirty="0" smtClean="0">
                <a:latin typeface="Courier"/>
                <a:cs typeface="Courier"/>
              </a:rPr>
              <a:t>.  You're misusing </a:t>
            </a:r>
            <a:r>
              <a:rPr lang="en-US" i="1" dirty="0" smtClean="0">
                <a:latin typeface="Courier"/>
                <a:cs typeface="Courier"/>
              </a:rPr>
              <a:t>this</a:t>
            </a:r>
          </a:p>
          <a:p>
            <a:pPr marL="0" indent="0">
              <a:buNone/>
            </a:pPr>
            <a:r>
              <a:rPr lang="en-US" dirty="0" smtClean="0">
                <a:latin typeface="Courier"/>
                <a:cs typeface="Courier"/>
              </a:rPr>
              <a:t>Costello: I'm misusing what?</a:t>
            </a:r>
          </a:p>
          <a:p>
            <a:pPr marL="0" indent="0">
              <a:buNone/>
            </a:pPr>
            <a:r>
              <a:rPr lang="en-US" dirty="0" smtClean="0">
                <a:latin typeface="Courier"/>
                <a:cs typeface="Courier"/>
              </a:rPr>
              <a:t>Abbott: No, you're misusing </a:t>
            </a:r>
            <a:r>
              <a:rPr lang="en-US" i="1" dirty="0" smtClean="0">
                <a:latin typeface="Courier"/>
                <a:cs typeface="Courier"/>
              </a:rPr>
              <a:t>this</a:t>
            </a:r>
            <a:r>
              <a:rPr lang="en-US" dirty="0" smtClean="0">
                <a:latin typeface="Courier"/>
                <a:cs typeface="Courier"/>
              </a:rPr>
              <a:t>.</a:t>
            </a:r>
          </a:p>
          <a:p>
            <a:pPr marL="0" indent="0">
              <a:buNone/>
            </a:pPr>
            <a:r>
              <a:rPr lang="en-US" dirty="0" smtClean="0">
                <a:latin typeface="Courier"/>
                <a:cs typeface="Courier"/>
              </a:rPr>
              <a:t>Costello: Well are you going to tell me what's the problem or aren't you?</a:t>
            </a:r>
          </a:p>
          <a:p>
            <a:pPr marL="0" indent="0">
              <a:buNone/>
            </a:pPr>
            <a:r>
              <a:rPr lang="en-US" dirty="0" smtClean="0">
                <a:latin typeface="Courier"/>
                <a:cs typeface="Courier"/>
              </a:rPr>
              <a:t>Abbott: I am. You're misusing </a:t>
            </a:r>
            <a:r>
              <a:rPr lang="en-US" i="1" dirty="0" smtClean="0">
                <a:latin typeface="Courier"/>
                <a:cs typeface="Courier"/>
              </a:rPr>
              <a:t>this</a:t>
            </a:r>
            <a:r>
              <a:rPr lang="en-US" dirty="0" smtClean="0">
                <a:latin typeface="Courier"/>
                <a:cs typeface="Courier"/>
              </a:rPr>
              <a:t>.</a:t>
            </a:r>
          </a:p>
          <a:p>
            <a:pPr marL="0" indent="0">
              <a:buNone/>
            </a:pPr>
            <a:r>
              <a:rPr lang="en-US" dirty="0" smtClean="0">
                <a:latin typeface="Courier"/>
                <a:cs typeface="Courier"/>
              </a:rPr>
              <a:t>Costello: Exactly where's the issue in my code?</a:t>
            </a:r>
          </a:p>
          <a:p>
            <a:pPr marL="0" indent="0">
              <a:buNone/>
            </a:pPr>
            <a:r>
              <a:rPr lang="en-US" dirty="0" smtClean="0">
                <a:latin typeface="Courier"/>
                <a:cs typeface="Courier"/>
              </a:rPr>
              <a:t>Abbott: No, not where ... </a:t>
            </a:r>
            <a:r>
              <a:rPr lang="en-US" i="1" dirty="0" smtClean="0">
                <a:latin typeface="Courier"/>
                <a:cs typeface="Courier"/>
              </a:rPr>
              <a:t>this</a:t>
            </a:r>
            <a:r>
              <a:rPr lang="en-US" dirty="0" smtClean="0">
                <a:latin typeface="Courier"/>
                <a:cs typeface="Courier"/>
              </a:rPr>
              <a:t>.</a:t>
            </a:r>
          </a:p>
          <a:p>
            <a:pPr marL="0" indent="0">
              <a:buNone/>
            </a:pPr>
            <a:r>
              <a:rPr lang="en-US" dirty="0" smtClean="0">
                <a:latin typeface="Courier"/>
                <a:cs typeface="Courier"/>
              </a:rPr>
              <a:t>...</a:t>
            </a:r>
          </a:p>
        </p:txBody>
      </p:sp>
    </p:spTree>
    <p:extLst>
      <p:ext uri="{BB962C8B-B14F-4D97-AF65-F5344CB8AC3E}">
        <p14:creationId xmlns:p14="http://schemas.microsoft.com/office/powerpoint/2010/main" val="1126758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removeEventListener</a:t>
            </a:r>
            <a:endParaRPr lang="en-US" dirty="0"/>
          </a:p>
        </p:txBody>
      </p:sp>
      <p:sp>
        <p:nvSpPr>
          <p:cNvPr id="3" name="Content Placeholder 2"/>
          <p:cNvSpPr>
            <a:spLocks noGrp="1"/>
          </p:cNvSpPr>
          <p:nvPr>
            <p:ph idx="1"/>
          </p:nvPr>
        </p:nvSpPr>
        <p:spPr/>
        <p:txBody>
          <a:bodyPr/>
          <a:lstStyle/>
          <a:p>
            <a:r>
              <a:rPr lang="en-US" dirty="0" smtClean="0"/>
              <a:t>Only works with a named function...</a:t>
            </a:r>
          </a:p>
          <a:p>
            <a:r>
              <a:rPr lang="en-US" dirty="0" err="1" smtClean="0"/>
              <a:t>const</a:t>
            </a:r>
            <a:r>
              <a:rPr lang="en-US" dirty="0" smtClean="0"/>
              <a:t> foo = (e) =&gt; { </a:t>
            </a:r>
            <a:r>
              <a:rPr lang="en-US" dirty="0" err="1" smtClean="0"/>
              <a:t>console.log</a:t>
            </a:r>
            <a:r>
              <a:rPr lang="en-US" dirty="0" smtClean="0"/>
              <a:t>('foo', e)};</a:t>
            </a:r>
          </a:p>
          <a:p>
            <a:r>
              <a:rPr lang="en-US" dirty="0" err="1" smtClean="0"/>
              <a:t>btn.addEventListener</a:t>
            </a:r>
            <a:r>
              <a:rPr lang="en-US" dirty="0" smtClean="0"/>
              <a:t>('click', foo);</a:t>
            </a:r>
          </a:p>
          <a:p>
            <a:r>
              <a:rPr lang="en-US" dirty="0" smtClean="0"/>
              <a:t>Then to remove it ...</a:t>
            </a:r>
          </a:p>
          <a:p>
            <a:r>
              <a:rPr lang="en-US" dirty="0" err="1" smtClean="0"/>
              <a:t>btn.removeEventListener</a:t>
            </a:r>
            <a:r>
              <a:rPr lang="en-US" dirty="0" smtClean="0"/>
              <a:t>('click', foo);</a:t>
            </a:r>
          </a:p>
          <a:p>
            <a:endParaRPr lang="en-US" dirty="0"/>
          </a:p>
          <a:p>
            <a:r>
              <a:rPr lang="en-US" dirty="0" smtClean="0"/>
              <a:t>Note: without a named function, it would have no way of knowing what to remove.</a:t>
            </a:r>
            <a:endParaRPr lang="en-US" dirty="0"/>
          </a:p>
        </p:txBody>
      </p:sp>
    </p:spTree>
    <p:extLst>
      <p:ext uri="{BB962C8B-B14F-4D97-AF65-F5344CB8AC3E}">
        <p14:creationId xmlns:p14="http://schemas.microsoft.com/office/powerpoint/2010/main" val="720914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21159"/>
          </a:xfrm>
        </p:spPr>
        <p:txBody>
          <a:bodyPr/>
          <a:lstStyle/>
          <a:p>
            <a:r>
              <a:rPr lang="en-US" dirty="0" smtClean="0"/>
              <a:t>A bad example of a function</a:t>
            </a:r>
            <a:endParaRPr lang="en-US" dirty="0"/>
          </a:p>
        </p:txBody>
      </p:sp>
      <p:sp>
        <p:nvSpPr>
          <p:cNvPr id="3" name="Content Placeholder 2"/>
          <p:cNvSpPr>
            <a:spLocks noGrp="1"/>
          </p:cNvSpPr>
          <p:nvPr>
            <p:ph idx="1"/>
          </p:nvPr>
        </p:nvSpPr>
        <p:spPr>
          <a:xfrm>
            <a:off x="206375" y="1392254"/>
            <a:ext cx="8731250" cy="5084746"/>
          </a:xfrm>
        </p:spPr>
        <p:txBody>
          <a:bodyPr>
            <a:normAutofit lnSpcReduction="10000"/>
          </a:bodyPr>
          <a:lstStyle/>
          <a:p>
            <a:pPr marL="0" indent="0">
              <a:buNone/>
            </a:pPr>
            <a:r>
              <a:rPr lang="en-US" sz="2000" dirty="0" err="1" smtClean="0">
                <a:latin typeface="Courier"/>
                <a:cs typeface="Courier"/>
              </a:rPr>
              <a:t>var</a:t>
            </a:r>
            <a:r>
              <a:rPr lang="en-US" sz="2000" dirty="0" smtClean="0">
                <a:latin typeface="Courier"/>
                <a:cs typeface="Courier"/>
              </a:rPr>
              <a:t> person = function (first, last, alias)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this.firstName</a:t>
            </a:r>
            <a:r>
              <a:rPr lang="en-US" sz="2000" dirty="0" smtClean="0">
                <a:latin typeface="Courier"/>
                <a:cs typeface="Courier"/>
              </a:rPr>
              <a:t> = first;</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this.lastName</a:t>
            </a:r>
            <a:r>
              <a:rPr lang="en-US" sz="2000" dirty="0" smtClean="0">
                <a:latin typeface="Courier"/>
                <a:cs typeface="Courier"/>
              </a:rPr>
              <a:t> = last;</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this.alias</a:t>
            </a:r>
            <a:r>
              <a:rPr lang="en-US" sz="2000" dirty="0" smtClean="0">
                <a:latin typeface="Courier"/>
                <a:cs typeface="Courier"/>
              </a:rPr>
              <a:t> = alias;</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this.move</a:t>
            </a:r>
            <a:r>
              <a:rPr lang="en-US" sz="2000" dirty="0" smtClean="0">
                <a:latin typeface="Courier"/>
                <a:cs typeface="Courier"/>
              </a:rPr>
              <a:t> = function (speed) { // Do stuff to move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this.attack</a:t>
            </a:r>
            <a:r>
              <a:rPr lang="en-US" sz="2000" dirty="0" smtClean="0">
                <a:latin typeface="Courier"/>
                <a:cs typeface="Courier"/>
              </a:rPr>
              <a:t> = function (foe) { </a:t>
            </a:r>
          </a:p>
          <a:p>
            <a:pPr marL="0" indent="0">
              <a:buNone/>
            </a:pPr>
            <a:r>
              <a:rPr lang="en-US" sz="2000" dirty="0">
                <a:latin typeface="Courier"/>
                <a:cs typeface="Courier"/>
              </a:rPr>
              <a:t> </a:t>
            </a:r>
            <a:r>
              <a:rPr lang="en-US" sz="2000" dirty="0" smtClean="0">
                <a:latin typeface="Courier"/>
                <a:cs typeface="Courier"/>
              </a:rPr>
              <a:t>   </a:t>
            </a:r>
            <a:r>
              <a:rPr lang="en-US" sz="2000" dirty="0" err="1">
                <a:latin typeface="Courier"/>
                <a:cs typeface="Courier"/>
              </a:rPr>
              <a:t>var</a:t>
            </a:r>
            <a:r>
              <a:rPr lang="en-US" sz="2000" dirty="0">
                <a:latin typeface="Courier"/>
                <a:cs typeface="Courier"/>
              </a:rPr>
              <a:t> d = `${</a:t>
            </a:r>
            <a:r>
              <a:rPr lang="en-US" sz="2000" dirty="0" err="1">
                <a:latin typeface="Courier"/>
                <a:cs typeface="Courier"/>
              </a:rPr>
              <a:t>this.alias</a:t>
            </a:r>
            <a:r>
              <a:rPr lang="en-US" sz="2000" dirty="0">
                <a:latin typeface="Courier"/>
                <a:cs typeface="Courier"/>
              </a:rPr>
              <a:t>} is attacking ${</a:t>
            </a:r>
            <a:r>
              <a:rPr lang="en-US" sz="2000" dirty="0" err="1">
                <a:latin typeface="Courier"/>
                <a:cs typeface="Courier"/>
              </a:rPr>
              <a:t>foe.alias</a:t>
            </a:r>
            <a:r>
              <a:rPr lang="en-US" sz="2000" dirty="0">
                <a:latin typeface="Courier"/>
                <a:cs typeface="Courier"/>
              </a:rPr>
              <a:t>}</a:t>
            </a:r>
            <a:r>
              <a:rPr lang="en-US" sz="2000" dirty="0" smtClean="0">
                <a:latin typeface="Courier"/>
                <a:cs typeface="Courier"/>
              </a:rPr>
              <a:t>`;</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console.log</a:t>
            </a:r>
            <a:r>
              <a:rPr lang="en-US" sz="2000" dirty="0" smtClean="0">
                <a:latin typeface="Courier"/>
                <a:cs typeface="Courier"/>
              </a:rPr>
              <a:t>(d);</a:t>
            </a:r>
          </a:p>
          <a:p>
            <a:pPr marL="0" indent="0">
              <a:buNone/>
            </a:pPr>
            <a:r>
              <a:rPr lang="en-US" sz="2000" dirty="0">
                <a:latin typeface="Courier"/>
                <a:cs typeface="Courier"/>
              </a:rPr>
              <a:t> </a:t>
            </a:r>
            <a:r>
              <a:rPr lang="en-US" sz="2000" dirty="0" smtClean="0">
                <a:latin typeface="Courier"/>
                <a:cs typeface="Courier"/>
              </a:rPr>
              <a:t>   // Do other attacking stuff here</a:t>
            </a:r>
          </a:p>
          <a:p>
            <a:pPr marL="0" indent="0">
              <a:buNone/>
            </a:pPr>
            <a:r>
              <a:rPr lang="en-US" sz="2000" dirty="0">
                <a:latin typeface="Courier"/>
                <a:cs typeface="Courier"/>
              </a:rPr>
              <a:t> </a:t>
            </a:r>
            <a:r>
              <a:rPr lang="en-US" sz="2000" dirty="0" smtClean="0">
                <a:latin typeface="Courier"/>
                <a:cs typeface="Courier"/>
              </a:rPr>
              <a:t> }</a:t>
            </a:r>
          </a:p>
          <a:p>
            <a:pPr marL="0" indent="0">
              <a:buNone/>
            </a:pPr>
            <a:r>
              <a:rPr lang="en-US" sz="2000" dirty="0" smtClean="0">
                <a:latin typeface="Courier"/>
                <a:cs typeface="Courier"/>
              </a:rPr>
              <a:t>}</a:t>
            </a:r>
          </a:p>
          <a:p>
            <a:pPr marL="0" indent="0">
              <a:buNone/>
            </a:pPr>
            <a:r>
              <a:rPr lang="en-US" sz="2000" dirty="0" smtClean="0">
                <a:latin typeface="Courier"/>
                <a:cs typeface="Courier"/>
              </a:rPr>
              <a:t>// Run it</a:t>
            </a:r>
          </a:p>
          <a:p>
            <a:pPr marL="0" indent="0">
              <a:buNone/>
            </a:pPr>
            <a:r>
              <a:rPr lang="en-US" sz="2000" dirty="0" smtClean="0">
                <a:latin typeface="Courier"/>
                <a:cs typeface="Courier"/>
              </a:rPr>
              <a:t>person("Ed", "</a:t>
            </a:r>
            <a:r>
              <a:rPr lang="en-US" sz="2000" dirty="0" err="1" smtClean="0">
                <a:latin typeface="Courier"/>
                <a:cs typeface="Courier"/>
              </a:rPr>
              <a:t>Nigma</a:t>
            </a:r>
            <a:r>
              <a:rPr lang="en-US" sz="2000" dirty="0" smtClean="0">
                <a:latin typeface="Courier"/>
                <a:cs typeface="Courier"/>
              </a:rPr>
              <a:t>", "</a:t>
            </a:r>
            <a:r>
              <a:rPr lang="en-US" sz="2000" dirty="0" err="1" smtClean="0">
                <a:latin typeface="Courier"/>
                <a:cs typeface="Courier"/>
              </a:rPr>
              <a:t>Riddler</a:t>
            </a:r>
            <a:r>
              <a:rPr lang="en-US" sz="2000" dirty="0" smtClean="0">
                <a:latin typeface="Courier"/>
                <a:cs typeface="Courier"/>
              </a:rPr>
              <a:t>"); </a:t>
            </a:r>
          </a:p>
          <a:p>
            <a:pPr marL="0" indent="0">
              <a:buNone/>
            </a:pPr>
            <a:r>
              <a:rPr lang="en-US" sz="2000" dirty="0" smtClean="0">
                <a:latin typeface="Courier"/>
                <a:cs typeface="Courier"/>
              </a:rPr>
              <a:t>attack(batgirl);</a:t>
            </a:r>
          </a:p>
          <a:p>
            <a:pPr marL="0" indent="0">
              <a:buNone/>
            </a:pPr>
            <a:endParaRPr lang="en-US" sz="2000" dirty="0"/>
          </a:p>
        </p:txBody>
      </p:sp>
    </p:spTree>
    <p:extLst>
      <p:ext uri="{BB962C8B-B14F-4D97-AF65-F5344CB8AC3E}">
        <p14:creationId xmlns:p14="http://schemas.microsoft.com/office/powerpoint/2010/main" val="2675557450"/>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Thus, functions come in two flavors:</a:t>
            </a:r>
            <a:endParaRPr lang="en-US" dirty="0"/>
          </a:p>
        </p:txBody>
      </p:sp>
      <p:sp>
        <p:nvSpPr>
          <p:cNvPr id="5" name="Text Placeholder 4"/>
          <p:cNvSpPr>
            <a:spLocks noGrp="1"/>
          </p:cNvSpPr>
          <p:nvPr>
            <p:ph type="body" idx="1"/>
          </p:nvPr>
        </p:nvSpPr>
        <p:spPr/>
        <p:txBody>
          <a:bodyPr/>
          <a:lstStyle/>
          <a:p>
            <a:r>
              <a:rPr lang="en-US" sz="2400" b="1" dirty="0" smtClean="0"/>
              <a:t>Some you run</a:t>
            </a:r>
            <a:endParaRPr lang="en-US" sz="2400" b="1" dirty="0"/>
          </a:p>
        </p:txBody>
      </p:sp>
      <p:sp>
        <p:nvSpPr>
          <p:cNvPr id="3" name="Content Placeholder 2"/>
          <p:cNvSpPr>
            <a:spLocks noGrp="1"/>
          </p:cNvSpPr>
          <p:nvPr>
            <p:ph sz="half" idx="2"/>
          </p:nvPr>
        </p:nvSpPr>
        <p:spPr>
          <a:xfrm>
            <a:off x="238125" y="2438400"/>
            <a:ext cx="4150995" cy="3951288"/>
          </a:xfrm>
        </p:spPr>
        <p:txBody>
          <a:bodyPr/>
          <a:lstStyle/>
          <a:p>
            <a:r>
              <a:rPr lang="en-US" dirty="0" smtClean="0"/>
              <a:t>Traditional functions</a:t>
            </a:r>
          </a:p>
          <a:p>
            <a:pPr marL="0" indent="0">
              <a:buNone/>
            </a:pPr>
            <a:r>
              <a:rPr lang="en-US" sz="2000" dirty="0" smtClean="0">
                <a:latin typeface="Courier"/>
                <a:cs typeface="Courier"/>
              </a:rPr>
              <a:t>function punch(t)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t.damage</a:t>
            </a:r>
            <a:r>
              <a:rPr lang="en-US" sz="2000" dirty="0" smtClean="0">
                <a:latin typeface="Courier"/>
                <a:cs typeface="Courier"/>
              </a:rPr>
              <a:t>(10);</a:t>
            </a:r>
          </a:p>
          <a:p>
            <a:pPr marL="0" indent="0">
              <a:buNone/>
            </a:pPr>
            <a:r>
              <a:rPr lang="en-US" sz="2000" dirty="0" smtClean="0">
                <a:latin typeface="Courier"/>
                <a:cs typeface="Courier"/>
              </a:rPr>
              <a:t>}</a:t>
            </a:r>
          </a:p>
          <a:p>
            <a:r>
              <a:rPr lang="en-US" dirty="0" smtClean="0"/>
              <a:t>Run it like this:</a:t>
            </a:r>
          </a:p>
          <a:p>
            <a:pPr marL="0" indent="0">
              <a:buNone/>
            </a:pPr>
            <a:r>
              <a:rPr lang="en-US" sz="2000" dirty="0" smtClean="0">
                <a:latin typeface="Courier"/>
                <a:cs typeface="Courier"/>
              </a:rPr>
              <a:t>punch(</a:t>
            </a:r>
            <a:r>
              <a:rPr lang="en-US" sz="2000" dirty="0" err="1" smtClean="0">
                <a:latin typeface="Courier"/>
                <a:cs typeface="Courier"/>
              </a:rPr>
              <a:t>riddler</a:t>
            </a:r>
            <a:r>
              <a:rPr lang="en-US" sz="2000" dirty="0" smtClean="0">
                <a:latin typeface="Courier"/>
                <a:cs typeface="Courier"/>
              </a:rPr>
              <a:t>);</a:t>
            </a:r>
            <a:endParaRPr lang="en-US" sz="2000" dirty="0">
              <a:latin typeface="Courier"/>
              <a:cs typeface="Courier"/>
            </a:endParaRPr>
          </a:p>
        </p:txBody>
      </p:sp>
      <p:sp>
        <p:nvSpPr>
          <p:cNvPr id="6" name="Text Placeholder 5"/>
          <p:cNvSpPr>
            <a:spLocks noGrp="1"/>
          </p:cNvSpPr>
          <p:nvPr>
            <p:ph type="body" sz="quarter" idx="3"/>
          </p:nvPr>
        </p:nvSpPr>
        <p:spPr/>
        <p:txBody>
          <a:bodyPr>
            <a:normAutofit/>
          </a:bodyPr>
          <a:lstStyle/>
          <a:p>
            <a:r>
              <a:rPr lang="en-US" sz="2400" b="1" dirty="0" smtClean="0"/>
              <a:t>Some you make copies</a:t>
            </a:r>
            <a:endParaRPr lang="en-US" sz="2400" b="1" dirty="0"/>
          </a:p>
        </p:txBody>
      </p:sp>
      <p:sp>
        <p:nvSpPr>
          <p:cNvPr id="7" name="Content Placeholder 6"/>
          <p:cNvSpPr>
            <a:spLocks noGrp="1"/>
          </p:cNvSpPr>
          <p:nvPr>
            <p:ph sz="quarter" idx="4"/>
          </p:nvPr>
        </p:nvSpPr>
        <p:spPr>
          <a:xfrm>
            <a:off x="4754879" y="2438400"/>
            <a:ext cx="4150995" cy="3951288"/>
          </a:xfrm>
        </p:spPr>
        <p:txBody>
          <a:bodyPr/>
          <a:lstStyle/>
          <a:p>
            <a:r>
              <a:rPr lang="en-US" dirty="0" smtClean="0"/>
              <a:t>With the </a:t>
            </a:r>
            <a:r>
              <a:rPr lang="en-US" i="1" dirty="0" smtClean="0"/>
              <a:t>new</a:t>
            </a:r>
            <a:r>
              <a:rPr lang="en-US" dirty="0" smtClean="0"/>
              <a:t> operator</a:t>
            </a:r>
          </a:p>
          <a:p>
            <a:pPr marL="0" indent="0">
              <a:buNone/>
            </a:pPr>
            <a:r>
              <a:rPr lang="en-US" sz="2000" dirty="0" smtClean="0">
                <a:latin typeface="Courier"/>
                <a:cs typeface="Courier"/>
              </a:rPr>
              <a:t>function Villain(name)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this.name</a:t>
            </a:r>
            <a:r>
              <a:rPr lang="en-US" sz="2000" dirty="0" smtClean="0">
                <a:latin typeface="Courier"/>
                <a:cs typeface="Courier"/>
              </a:rPr>
              <a:t>=name;</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this.power</a:t>
            </a:r>
            <a:r>
              <a:rPr lang="en-US" sz="2000" dirty="0" smtClean="0">
                <a:latin typeface="Courier"/>
                <a:cs typeface="Courier"/>
              </a:rPr>
              <a:t>=10;</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this.health</a:t>
            </a:r>
            <a:r>
              <a:rPr lang="en-US" sz="2000" dirty="0" smtClean="0">
                <a:latin typeface="Courier"/>
                <a:cs typeface="Courier"/>
              </a:rPr>
              <a:t>=10;</a:t>
            </a:r>
          </a:p>
          <a:p>
            <a:pPr marL="0" indent="0">
              <a:buNone/>
            </a:pPr>
            <a:r>
              <a:rPr lang="en-US" sz="2000" dirty="0" smtClean="0">
                <a:latin typeface="Courier"/>
                <a:cs typeface="Courier"/>
              </a:rPr>
              <a:t>}</a:t>
            </a:r>
          </a:p>
          <a:p>
            <a:r>
              <a:rPr lang="en-US" dirty="0" smtClean="0"/>
              <a:t>Run it like this</a:t>
            </a:r>
          </a:p>
          <a:p>
            <a:pPr marL="0" indent="0">
              <a:buNone/>
            </a:pPr>
            <a:r>
              <a:rPr lang="en-US" sz="2000" dirty="0" smtClean="0">
                <a:latin typeface="Courier"/>
                <a:cs typeface="Courier"/>
              </a:rPr>
              <a:t>v = </a:t>
            </a:r>
            <a:r>
              <a:rPr lang="en-US" sz="2000" dirty="0">
                <a:latin typeface="Courier"/>
                <a:cs typeface="Courier"/>
              </a:rPr>
              <a:t>new Villain('Bane');</a:t>
            </a:r>
          </a:p>
        </p:txBody>
      </p:sp>
    </p:spTree>
    <p:extLst>
      <p:ext uri="{BB962C8B-B14F-4D97-AF65-F5344CB8AC3E}">
        <p14:creationId xmlns:p14="http://schemas.microsoft.com/office/powerpoint/2010/main" val="2040585017"/>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t>
            </a:r>
            <a:r>
              <a:rPr lang="en-US" dirty="0" smtClean="0"/>
              <a:t>et's look again  at our example function</a:t>
            </a:r>
            <a:endParaRPr lang="en-US" dirty="0"/>
          </a:p>
        </p:txBody>
      </p:sp>
      <p:sp>
        <p:nvSpPr>
          <p:cNvPr id="3" name="Content Placeholder 2"/>
          <p:cNvSpPr>
            <a:spLocks noGrp="1"/>
          </p:cNvSpPr>
          <p:nvPr>
            <p:ph idx="1"/>
          </p:nvPr>
        </p:nvSpPr>
        <p:spPr>
          <a:xfrm>
            <a:off x="206375" y="1652346"/>
            <a:ext cx="8731250" cy="4824653"/>
          </a:xfrm>
        </p:spPr>
        <p:txBody>
          <a:bodyPr>
            <a:normAutofit fontScale="92500" lnSpcReduction="10000"/>
          </a:bodyPr>
          <a:lstStyle/>
          <a:p>
            <a:pPr marL="0" indent="0">
              <a:buNone/>
            </a:pPr>
            <a:r>
              <a:rPr lang="en-US" sz="2000" dirty="0" err="1" smtClean="0">
                <a:latin typeface="Courier"/>
                <a:cs typeface="Courier"/>
              </a:rPr>
              <a:t>var</a:t>
            </a:r>
            <a:r>
              <a:rPr lang="en-US" sz="2000" dirty="0" smtClean="0">
                <a:latin typeface="Courier"/>
                <a:cs typeface="Courier"/>
              </a:rPr>
              <a:t> Person = function (first, last, alias)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this.firstName</a:t>
            </a:r>
            <a:r>
              <a:rPr lang="en-US" sz="2000" dirty="0" smtClean="0">
                <a:latin typeface="Courier"/>
                <a:cs typeface="Courier"/>
              </a:rPr>
              <a:t> = first;</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this.lastName</a:t>
            </a:r>
            <a:r>
              <a:rPr lang="en-US" sz="2000" dirty="0" smtClean="0">
                <a:latin typeface="Courier"/>
                <a:cs typeface="Courier"/>
              </a:rPr>
              <a:t> = last;</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this.alias</a:t>
            </a:r>
            <a:r>
              <a:rPr lang="en-US" sz="2000" dirty="0" smtClean="0">
                <a:latin typeface="Courier"/>
                <a:cs typeface="Courier"/>
              </a:rPr>
              <a:t> = alias;</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this.move</a:t>
            </a:r>
            <a:r>
              <a:rPr lang="en-US" sz="2000" dirty="0" smtClean="0">
                <a:latin typeface="Courier"/>
                <a:cs typeface="Courier"/>
              </a:rPr>
              <a:t> = function (speed) { // Do stuff to move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this.attack</a:t>
            </a:r>
            <a:r>
              <a:rPr lang="en-US" sz="2000" dirty="0" smtClean="0">
                <a:latin typeface="Courier"/>
                <a:cs typeface="Courier"/>
              </a:rPr>
              <a:t> = function (foe) {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var</a:t>
            </a:r>
            <a:r>
              <a:rPr lang="en-US" sz="2000" dirty="0" smtClean="0">
                <a:latin typeface="Courier"/>
                <a:cs typeface="Courier"/>
              </a:rPr>
              <a:t> d = `${</a:t>
            </a:r>
            <a:r>
              <a:rPr lang="en-US" sz="2000" dirty="0" err="1" smtClean="0">
                <a:latin typeface="Courier"/>
                <a:cs typeface="Courier"/>
              </a:rPr>
              <a:t>this.alias</a:t>
            </a:r>
            <a:r>
              <a:rPr lang="en-US" sz="2000" dirty="0" smtClean="0">
                <a:latin typeface="Courier"/>
                <a:cs typeface="Courier"/>
              </a:rPr>
              <a:t>} is attacking ${</a:t>
            </a:r>
            <a:r>
              <a:rPr lang="en-US" sz="2000" dirty="0" err="1" smtClean="0">
                <a:latin typeface="Courier"/>
                <a:cs typeface="Courier"/>
              </a:rPr>
              <a:t>foe.alias</a:t>
            </a:r>
            <a:r>
              <a:rPr lang="en-US" sz="2000" dirty="0" smtClean="0">
                <a:latin typeface="Courier"/>
                <a:cs typeface="Courier"/>
              </a:rPr>
              <a:t>}`;</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console.log</a:t>
            </a:r>
            <a:r>
              <a:rPr lang="en-US" sz="2000" dirty="0" smtClean="0">
                <a:latin typeface="Courier"/>
                <a:cs typeface="Courier"/>
              </a:rPr>
              <a:t>(d);</a:t>
            </a:r>
          </a:p>
          <a:p>
            <a:pPr marL="0" indent="0">
              <a:buNone/>
            </a:pPr>
            <a:r>
              <a:rPr lang="en-US" sz="2000" dirty="0">
                <a:latin typeface="Courier"/>
                <a:cs typeface="Courier"/>
              </a:rPr>
              <a:t> </a:t>
            </a:r>
            <a:r>
              <a:rPr lang="en-US" sz="2000" dirty="0" smtClean="0">
                <a:latin typeface="Courier"/>
                <a:cs typeface="Courier"/>
              </a:rPr>
              <a:t>   // Do other attacking stuff here</a:t>
            </a:r>
          </a:p>
          <a:p>
            <a:pPr marL="0" indent="0">
              <a:buNone/>
            </a:pPr>
            <a:r>
              <a:rPr lang="en-US" sz="2000" dirty="0">
                <a:latin typeface="Courier"/>
                <a:cs typeface="Courier"/>
              </a:rPr>
              <a:t> </a:t>
            </a:r>
            <a:r>
              <a:rPr lang="en-US" sz="2000" dirty="0" smtClean="0">
                <a:latin typeface="Courier"/>
                <a:cs typeface="Courier"/>
              </a:rPr>
              <a:t> }</a:t>
            </a:r>
          </a:p>
          <a:p>
            <a:pPr marL="0" indent="0">
              <a:buNone/>
            </a:pPr>
            <a:r>
              <a:rPr lang="en-US" sz="2000" dirty="0" smtClean="0">
                <a:latin typeface="Courier"/>
                <a:cs typeface="Courier"/>
              </a:rPr>
              <a:t>}</a:t>
            </a:r>
          </a:p>
          <a:p>
            <a:pPr marL="0" indent="0">
              <a:buNone/>
            </a:pPr>
            <a:r>
              <a:rPr lang="en-US" sz="2000" dirty="0" err="1">
                <a:latin typeface="Courier"/>
                <a:cs typeface="Courier"/>
              </a:rPr>
              <a:t>var</a:t>
            </a:r>
            <a:r>
              <a:rPr lang="en-US" sz="2000" dirty="0">
                <a:latin typeface="Courier"/>
                <a:cs typeface="Courier"/>
              </a:rPr>
              <a:t> p = new </a:t>
            </a:r>
            <a:r>
              <a:rPr lang="en-US" sz="2000" dirty="0" smtClean="0">
                <a:latin typeface="Courier"/>
                <a:cs typeface="Courier"/>
              </a:rPr>
              <a:t>Person</a:t>
            </a:r>
            <a:r>
              <a:rPr lang="en-US" sz="2000" dirty="0">
                <a:latin typeface="Courier"/>
                <a:cs typeface="Courier"/>
              </a:rPr>
              <a:t>("Oswald","</a:t>
            </a:r>
            <a:r>
              <a:rPr lang="en-US" sz="2000" dirty="0" err="1">
                <a:latin typeface="Courier"/>
                <a:cs typeface="Courier"/>
              </a:rPr>
              <a:t>Cobblepot</a:t>
            </a:r>
            <a:r>
              <a:rPr lang="en-US" sz="2000" dirty="0">
                <a:latin typeface="Courier"/>
                <a:cs typeface="Courier"/>
              </a:rPr>
              <a:t>","Penguin");</a:t>
            </a:r>
          </a:p>
          <a:p>
            <a:pPr marL="0" indent="0">
              <a:buNone/>
            </a:pPr>
            <a:r>
              <a:rPr lang="en-US" sz="2000" dirty="0" err="1">
                <a:latin typeface="Courier"/>
                <a:cs typeface="Courier"/>
              </a:rPr>
              <a:t>var</a:t>
            </a:r>
            <a:r>
              <a:rPr lang="en-US" sz="2000" dirty="0">
                <a:latin typeface="Courier"/>
                <a:cs typeface="Courier"/>
              </a:rPr>
              <a:t> n = new </a:t>
            </a:r>
            <a:r>
              <a:rPr lang="en-US" sz="2000" dirty="0" smtClean="0">
                <a:latin typeface="Courier"/>
                <a:cs typeface="Courier"/>
              </a:rPr>
              <a:t>Person</a:t>
            </a:r>
            <a:r>
              <a:rPr lang="en-US" sz="2000" dirty="0">
                <a:latin typeface="Courier"/>
                <a:cs typeface="Courier"/>
              </a:rPr>
              <a:t>("Dick","</a:t>
            </a:r>
            <a:r>
              <a:rPr lang="en-US" sz="2000" dirty="0" err="1">
                <a:latin typeface="Courier"/>
                <a:cs typeface="Courier"/>
              </a:rPr>
              <a:t>Greyson</a:t>
            </a:r>
            <a:r>
              <a:rPr lang="en-US" sz="2000" dirty="0">
                <a:latin typeface="Courier"/>
                <a:cs typeface="Courier"/>
              </a:rPr>
              <a:t>","</a:t>
            </a:r>
            <a:r>
              <a:rPr lang="en-US" sz="2000" dirty="0" err="1">
                <a:latin typeface="Courier"/>
                <a:cs typeface="Courier"/>
              </a:rPr>
              <a:t>Nightwing</a:t>
            </a:r>
            <a:r>
              <a:rPr lang="en-US" sz="2000" dirty="0">
                <a:latin typeface="Courier"/>
                <a:cs typeface="Courier"/>
              </a:rPr>
              <a:t>");</a:t>
            </a:r>
          </a:p>
          <a:p>
            <a:pPr marL="0" indent="0">
              <a:buNone/>
            </a:pPr>
            <a:r>
              <a:rPr lang="en-US" sz="2000" dirty="0" err="1">
                <a:latin typeface="Courier"/>
                <a:cs typeface="Courier"/>
              </a:rPr>
              <a:t>p.attack</a:t>
            </a:r>
            <a:r>
              <a:rPr lang="en-US" sz="2000" dirty="0">
                <a:latin typeface="Courier"/>
                <a:cs typeface="Courier"/>
              </a:rPr>
              <a:t>(n); //Will log "Penguin is attacking </a:t>
            </a:r>
            <a:r>
              <a:rPr lang="en-US" sz="2000" dirty="0" err="1">
                <a:latin typeface="Courier"/>
                <a:cs typeface="Courier"/>
              </a:rPr>
              <a:t>Nightwing</a:t>
            </a:r>
            <a:r>
              <a:rPr lang="en-US" sz="2000" dirty="0">
                <a:latin typeface="Courier"/>
                <a:cs typeface="Courier"/>
              </a:rPr>
              <a:t>"</a:t>
            </a:r>
          </a:p>
          <a:p>
            <a:pPr marL="0" indent="0">
              <a:buNone/>
            </a:pPr>
            <a:endParaRPr lang="en-US" sz="2000" dirty="0"/>
          </a:p>
        </p:txBody>
      </p:sp>
    </p:spTree>
    <p:extLst>
      <p:ext uri="{BB962C8B-B14F-4D97-AF65-F5344CB8AC3E}">
        <p14:creationId xmlns:p14="http://schemas.microsoft.com/office/powerpoint/2010/main" val="2694597359"/>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Those are classes!</a:t>
            </a:r>
            <a:endParaRPr lang="en-US" dirty="0"/>
          </a:p>
        </p:txBody>
      </p:sp>
      <p:pic>
        <p:nvPicPr>
          <p:cNvPr id="4" name="Picture 3"/>
          <p:cNvPicPr>
            <a:picLocks noChangeAspect="1"/>
          </p:cNvPicPr>
          <p:nvPr/>
        </p:nvPicPr>
        <p:blipFill>
          <a:blip r:embed="rId3"/>
          <a:stretch>
            <a:fillRect/>
          </a:stretch>
        </p:blipFill>
        <p:spPr>
          <a:xfrm>
            <a:off x="1" y="352478"/>
            <a:ext cx="9144000" cy="6505522"/>
          </a:xfrm>
          <a:prstGeom prst="rect">
            <a:avLst/>
          </a:prstGeom>
        </p:spPr>
      </p:pic>
      <p:sp>
        <p:nvSpPr>
          <p:cNvPr id="5" name="Oval Callout 4"/>
          <p:cNvSpPr/>
          <p:nvPr/>
        </p:nvSpPr>
        <p:spPr>
          <a:xfrm>
            <a:off x="1" y="502802"/>
            <a:ext cx="3488528" cy="2327605"/>
          </a:xfrm>
          <a:prstGeom prst="wedgeEllipseCallout">
            <a:avLst>
              <a:gd name="adj1" fmla="val 64967"/>
              <a:gd name="adj2" fmla="val 626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t>Whoa! Those look just like classes!</a:t>
            </a:r>
            <a:endParaRPr lang="en-US" sz="3200" b="1" dirty="0"/>
          </a:p>
        </p:txBody>
      </p:sp>
    </p:spTree>
    <p:extLst>
      <p:ext uri="{BB962C8B-B14F-4D97-AF65-F5344CB8AC3E}">
        <p14:creationId xmlns:p14="http://schemas.microsoft.com/office/powerpoint/2010/main" val="2606231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object knows it's constructor</a:t>
            </a:r>
            <a:endParaRPr lang="en-US" dirty="0"/>
          </a:p>
        </p:txBody>
      </p:sp>
      <p:sp>
        <p:nvSpPr>
          <p:cNvPr id="3" name="Content Placeholder 2"/>
          <p:cNvSpPr>
            <a:spLocks noGrp="1"/>
          </p:cNvSpPr>
          <p:nvPr>
            <p:ph idx="1"/>
          </p:nvPr>
        </p:nvSpPr>
        <p:spPr/>
        <p:txBody>
          <a:bodyPr/>
          <a:lstStyle/>
          <a:p>
            <a:pPr marL="0" indent="0">
              <a:buNone/>
            </a:pPr>
            <a:r>
              <a:rPr lang="en-US" dirty="0" smtClean="0">
                <a:latin typeface="Courier"/>
                <a:cs typeface="Courier"/>
              </a:rPr>
              <a:t>function attack(</a:t>
            </a:r>
            <a:r>
              <a:rPr lang="en-US" dirty="0" err="1" smtClean="0">
                <a:latin typeface="Courier"/>
                <a:cs typeface="Courier"/>
              </a:rPr>
              <a:t>otherPerson</a:t>
            </a:r>
            <a:r>
              <a:rPr lang="en-US" dirty="0" smtClean="0">
                <a:latin typeface="Courier"/>
                <a:cs typeface="Courier"/>
              </a:rPr>
              <a:t>) {</a:t>
            </a:r>
          </a:p>
          <a:p>
            <a:pPr marL="0" indent="0">
              <a:buNone/>
            </a:pPr>
            <a:r>
              <a:rPr lang="en-US" dirty="0" smtClean="0">
                <a:latin typeface="Courier"/>
                <a:cs typeface="Courier"/>
              </a:rPr>
              <a:t>  if (! (</a:t>
            </a:r>
            <a:r>
              <a:rPr lang="en-US" dirty="0" err="1" smtClean="0">
                <a:latin typeface="Courier"/>
                <a:cs typeface="Courier"/>
              </a:rPr>
              <a:t>otherPerson</a:t>
            </a:r>
            <a:r>
              <a:rPr lang="en-US" dirty="0" smtClean="0">
                <a:latin typeface="Courier"/>
                <a:cs typeface="Courier"/>
              </a:rPr>
              <a:t> </a:t>
            </a:r>
            <a:r>
              <a:rPr lang="en-US" b="1" dirty="0" err="1" smtClean="0">
                <a:solidFill>
                  <a:srgbClr val="FF0000"/>
                </a:solidFill>
                <a:latin typeface="Courier"/>
                <a:cs typeface="Courier"/>
              </a:rPr>
              <a:t>instanceof</a:t>
            </a:r>
            <a:r>
              <a:rPr lang="en-US" dirty="0" smtClean="0">
                <a:solidFill>
                  <a:srgbClr val="FF0000"/>
                </a:solidFill>
                <a:latin typeface="Courier"/>
                <a:cs typeface="Courier"/>
              </a:rPr>
              <a:t> </a:t>
            </a:r>
            <a:r>
              <a:rPr lang="en-US" dirty="0" smtClean="0">
                <a:latin typeface="Courier"/>
                <a:cs typeface="Courier"/>
              </a:rPr>
              <a:t>Person)) {</a:t>
            </a:r>
          </a:p>
          <a:p>
            <a:pPr marL="0" indent="0">
              <a:buNone/>
            </a:pPr>
            <a:r>
              <a:rPr lang="en-US" dirty="0">
                <a:latin typeface="Courier"/>
                <a:cs typeface="Courier"/>
              </a:rPr>
              <a:t> </a:t>
            </a:r>
            <a:r>
              <a:rPr lang="en-US" dirty="0" smtClean="0">
                <a:latin typeface="Courier"/>
                <a:cs typeface="Courier"/>
              </a:rPr>
              <a:t>   throw "That's not a person";</a:t>
            </a:r>
          </a:p>
          <a:p>
            <a:pPr marL="0" indent="0">
              <a:buNone/>
            </a:pPr>
            <a:r>
              <a:rPr lang="en-US" dirty="0" smtClean="0">
                <a:latin typeface="Courier"/>
                <a:cs typeface="Courier"/>
              </a:rPr>
              <a:t>  }</a:t>
            </a:r>
          </a:p>
          <a:p>
            <a:pPr marL="0" indent="0">
              <a:buNone/>
            </a:pPr>
            <a:r>
              <a:rPr lang="en-US" dirty="0" smtClean="0">
                <a:latin typeface="Courier"/>
                <a:cs typeface="Courier"/>
              </a:rPr>
              <a:t>// Do stuff here</a:t>
            </a:r>
          </a:p>
          <a:p>
            <a:pPr marL="0" indent="0">
              <a:buNone/>
            </a:pPr>
            <a:r>
              <a:rPr lang="en-US" dirty="0" smtClean="0">
                <a:latin typeface="Courier"/>
                <a:cs typeface="Courier"/>
              </a:rPr>
              <a:t>}</a:t>
            </a:r>
          </a:p>
          <a:p>
            <a:endParaRPr lang="en-US" dirty="0" smtClean="0"/>
          </a:p>
          <a:p>
            <a:pPr marL="0" indent="0">
              <a:buNone/>
            </a:pPr>
            <a:r>
              <a:rPr lang="en-US" dirty="0" smtClean="0"/>
              <a:t>Syntax:</a:t>
            </a:r>
          </a:p>
          <a:p>
            <a:r>
              <a:rPr lang="en-US" dirty="0" smtClean="0"/>
              <a:t>object </a:t>
            </a:r>
            <a:r>
              <a:rPr lang="en-US" dirty="0" err="1" smtClean="0"/>
              <a:t>instanceof</a:t>
            </a:r>
            <a:r>
              <a:rPr lang="en-US" dirty="0" smtClean="0"/>
              <a:t> </a:t>
            </a:r>
            <a:r>
              <a:rPr lang="en-US" dirty="0" err="1" smtClean="0"/>
              <a:t>ConstructorFunction</a:t>
            </a:r>
            <a:endParaRPr lang="en-US" dirty="0" smtClean="0"/>
          </a:p>
          <a:p>
            <a:r>
              <a:rPr lang="en-US" dirty="0" smtClean="0"/>
              <a:t>Returns a </a:t>
            </a:r>
            <a:r>
              <a:rPr lang="en-US" dirty="0" err="1" smtClean="0"/>
              <a:t>bool</a:t>
            </a:r>
            <a:r>
              <a:rPr lang="en-US" dirty="0" smtClean="0"/>
              <a:t> </a:t>
            </a:r>
            <a:endParaRPr lang="en-US" dirty="0"/>
          </a:p>
        </p:txBody>
      </p:sp>
      <p:sp>
        <p:nvSpPr>
          <p:cNvPr id="4" name="Line Callout 2 (Accent Bar) 3"/>
          <p:cNvSpPr/>
          <p:nvPr/>
        </p:nvSpPr>
        <p:spPr>
          <a:xfrm>
            <a:off x="4904154" y="3497384"/>
            <a:ext cx="4024924" cy="1211385"/>
          </a:xfrm>
          <a:prstGeom prst="accentCallout2">
            <a:avLst>
              <a:gd name="adj1" fmla="val 56528"/>
              <a:gd name="adj2" fmla="val -6264"/>
              <a:gd name="adj3" fmla="val 56139"/>
              <a:gd name="adj4" fmla="val -17362"/>
              <a:gd name="adj5" fmla="val 123636"/>
              <a:gd name="adj6" fmla="val -48055"/>
            </a:avLst>
          </a:prstGeom>
          <a:ln>
            <a:headEnd type="none"/>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Note: "of"</a:t>
            </a:r>
            <a:r>
              <a:rPr lang="en-US" sz="2400" b="1" dirty="0"/>
              <a:t> </a:t>
            </a:r>
            <a:r>
              <a:rPr lang="en-US" sz="2400" b="1" dirty="0" smtClean="0"/>
              <a:t>is not camel-cased</a:t>
            </a:r>
            <a:endParaRPr lang="en-US" sz="2400" b="1" dirty="0"/>
          </a:p>
        </p:txBody>
      </p:sp>
    </p:spTree>
    <p:extLst>
      <p:ext uri="{BB962C8B-B14F-4D97-AF65-F5344CB8AC3E}">
        <p14:creationId xmlns:p14="http://schemas.microsoft.com/office/powerpoint/2010/main" val="2041369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9488083"/>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Say you have this code ...</a:t>
            </a:r>
            <a:endParaRPr lang="en-US" dirty="0"/>
          </a:p>
        </p:txBody>
      </p:sp>
      <p:sp>
        <p:nvSpPr>
          <p:cNvPr id="3" name="Content Placeholder 2"/>
          <p:cNvSpPr>
            <a:spLocks noGrp="1"/>
          </p:cNvSpPr>
          <p:nvPr>
            <p:ph idx="1"/>
          </p:nvPr>
        </p:nvSpPr>
        <p:spPr>
          <a:xfrm>
            <a:off x="244809" y="1600200"/>
            <a:ext cx="8441991" cy="4876800"/>
          </a:xfrm>
        </p:spPr>
        <p:txBody>
          <a:bodyPr>
            <a:normAutofit/>
          </a:bodyPr>
          <a:lstStyle/>
          <a:p>
            <a:pPr marL="0" indent="0">
              <a:buNone/>
            </a:pPr>
            <a:r>
              <a:rPr lang="en-US" sz="2000" dirty="0" err="1" smtClean="0">
                <a:latin typeface="Courier"/>
                <a:cs typeface="Courier"/>
              </a:rPr>
              <a:t>var</a:t>
            </a:r>
            <a:r>
              <a:rPr lang="en-US" sz="2000" dirty="0" smtClean="0">
                <a:latin typeface="Courier"/>
                <a:cs typeface="Courier"/>
              </a:rPr>
              <a:t> c = new Person("James", "Gordon", "Commissioner");</a:t>
            </a:r>
          </a:p>
          <a:p>
            <a:pPr marL="0" indent="0">
              <a:buNone/>
            </a:pPr>
            <a:r>
              <a:rPr lang="en-US" sz="2000" dirty="0" err="1" smtClean="0">
                <a:latin typeface="Courier"/>
                <a:cs typeface="Courier"/>
              </a:rPr>
              <a:t>var</a:t>
            </a:r>
            <a:r>
              <a:rPr lang="en-US" sz="2000" dirty="0" smtClean="0">
                <a:latin typeface="Courier"/>
                <a:cs typeface="Courier"/>
              </a:rPr>
              <a:t> </a:t>
            </a:r>
            <a:r>
              <a:rPr lang="en-US" sz="2000" dirty="0" err="1" smtClean="0">
                <a:latin typeface="Courier"/>
                <a:cs typeface="Courier"/>
              </a:rPr>
              <a:t>runTime</a:t>
            </a:r>
            <a:r>
              <a:rPr lang="en-US" sz="2000" dirty="0" smtClean="0">
                <a:latin typeface="Courier"/>
                <a:cs typeface="Courier"/>
              </a:rPr>
              <a:t> = new Date();</a:t>
            </a:r>
          </a:p>
          <a:p>
            <a:pPr marL="0" indent="0">
              <a:buNone/>
            </a:pPr>
            <a:r>
              <a:rPr lang="en-US" sz="2000" dirty="0" smtClean="0">
                <a:latin typeface="Courier"/>
                <a:cs typeface="Courier"/>
              </a:rPr>
              <a:t>function </a:t>
            </a:r>
            <a:r>
              <a:rPr lang="en-US" sz="2000" dirty="0" err="1" smtClean="0">
                <a:latin typeface="Courier"/>
                <a:cs typeface="Courier"/>
              </a:rPr>
              <a:t>showInfo</a:t>
            </a:r>
            <a:r>
              <a:rPr lang="en-US" sz="2000" dirty="0" smtClean="0">
                <a:latin typeface="Courier"/>
                <a:cs typeface="Courier"/>
              </a:rPr>
              <a:t>(person) {</a:t>
            </a:r>
          </a:p>
          <a:p>
            <a:pPr marL="0" indent="0">
              <a:buNone/>
            </a:pPr>
            <a:r>
              <a:rPr lang="en-US" sz="2000" dirty="0">
                <a:latin typeface="Courier"/>
                <a:cs typeface="Courier"/>
              </a:rPr>
              <a:t> </a:t>
            </a:r>
            <a:r>
              <a:rPr lang="en-US" sz="2000" dirty="0" smtClean="0">
                <a:latin typeface="Courier"/>
                <a:cs typeface="Courier"/>
              </a:rPr>
              <a:t> return `${</a:t>
            </a:r>
            <a:r>
              <a:rPr lang="en-US" sz="2000" dirty="0" err="1" smtClean="0">
                <a:latin typeface="Courier"/>
                <a:cs typeface="Courier"/>
              </a:rPr>
              <a:t>person.alias</a:t>
            </a:r>
            <a:r>
              <a:rPr lang="en-US" sz="2000" dirty="0" smtClean="0">
                <a:latin typeface="Courier"/>
                <a:cs typeface="Courier"/>
              </a:rPr>
              <a:t>} created at ${</a:t>
            </a:r>
            <a:r>
              <a:rPr lang="en-US" sz="2000" dirty="0" err="1" smtClean="0">
                <a:latin typeface="Courier"/>
                <a:cs typeface="Courier"/>
              </a:rPr>
              <a:t>runTime</a:t>
            </a:r>
            <a:r>
              <a:rPr lang="en-US" sz="2000" dirty="0" smtClean="0">
                <a:latin typeface="Courier"/>
                <a:cs typeface="Courier"/>
              </a:rPr>
              <a:t>}`;</a:t>
            </a:r>
          </a:p>
          <a:p>
            <a:pPr marL="0" indent="0">
              <a:buNone/>
            </a:pPr>
            <a:r>
              <a:rPr lang="en-US" sz="2000" dirty="0" smtClean="0">
                <a:latin typeface="Courier"/>
                <a:cs typeface="Courier"/>
              </a:rPr>
              <a:t>}</a:t>
            </a:r>
          </a:p>
          <a:p>
            <a:pPr marL="0" indent="0">
              <a:buNone/>
            </a:pPr>
            <a:r>
              <a:rPr lang="en-US" sz="2000" dirty="0" smtClean="0">
                <a:latin typeface="Courier"/>
                <a:cs typeface="Courier"/>
              </a:rPr>
              <a:t>alert(</a:t>
            </a:r>
            <a:r>
              <a:rPr lang="en-US" sz="2000" dirty="0" err="1" smtClean="0">
                <a:latin typeface="Courier"/>
                <a:cs typeface="Courier"/>
              </a:rPr>
              <a:t>showInfo</a:t>
            </a:r>
            <a:r>
              <a:rPr lang="en-US" sz="2000" dirty="0" smtClean="0">
                <a:latin typeface="Courier"/>
                <a:cs typeface="Courier"/>
              </a:rPr>
              <a:t>(c));</a:t>
            </a:r>
          </a:p>
          <a:p>
            <a:endParaRPr lang="en-US" sz="2000" dirty="0" smtClean="0"/>
          </a:p>
          <a:p>
            <a:pPr marL="0" indent="0">
              <a:buNone/>
            </a:pPr>
            <a:endParaRPr lang="en-US" sz="2000" dirty="0">
              <a:latin typeface="Courier"/>
              <a:cs typeface="Courier"/>
            </a:endParaRPr>
          </a:p>
        </p:txBody>
      </p:sp>
    </p:spTree>
    <p:extLst>
      <p:ext uri="{BB962C8B-B14F-4D97-AF65-F5344CB8AC3E}">
        <p14:creationId xmlns:p14="http://schemas.microsoft.com/office/powerpoint/2010/main" val="389377929"/>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But we are using a library that does this</a:t>
            </a:r>
            <a:endParaRPr lang="en-US" dirty="0"/>
          </a:p>
        </p:txBody>
      </p:sp>
      <p:sp>
        <p:nvSpPr>
          <p:cNvPr id="3" name="Content Placeholder 2"/>
          <p:cNvSpPr>
            <a:spLocks noGrp="1"/>
          </p:cNvSpPr>
          <p:nvPr>
            <p:ph idx="1"/>
          </p:nvPr>
        </p:nvSpPr>
        <p:spPr/>
        <p:txBody>
          <a:bodyPr/>
          <a:lstStyle/>
          <a:p>
            <a:pPr marL="0" indent="0">
              <a:buNone/>
            </a:pPr>
            <a:r>
              <a:rPr lang="en-US" dirty="0" err="1" smtClean="0">
                <a:latin typeface="Courier"/>
                <a:cs typeface="Courier"/>
              </a:rPr>
              <a:t>var</a:t>
            </a:r>
            <a:r>
              <a:rPr lang="en-US" dirty="0" smtClean="0">
                <a:latin typeface="Courier"/>
                <a:cs typeface="Courier"/>
              </a:rPr>
              <a:t> </a:t>
            </a:r>
            <a:r>
              <a:rPr lang="en-US" dirty="0" err="1" smtClean="0">
                <a:latin typeface="Courier"/>
                <a:cs typeface="Courier"/>
              </a:rPr>
              <a:t>runTime</a:t>
            </a:r>
            <a:r>
              <a:rPr lang="en-US" dirty="0" smtClean="0">
                <a:latin typeface="Courier"/>
                <a:cs typeface="Courier"/>
              </a:rPr>
              <a:t> = </a:t>
            </a:r>
            <a:r>
              <a:rPr lang="en-US" dirty="0" err="1" smtClean="0">
                <a:latin typeface="Courier"/>
                <a:cs typeface="Courier"/>
              </a:rPr>
              <a:t>programEnd</a:t>
            </a:r>
            <a:r>
              <a:rPr lang="en-US" smtClean="0">
                <a:latin typeface="Courier"/>
                <a:cs typeface="Courier"/>
              </a:rPr>
              <a:t> - </a:t>
            </a:r>
            <a:r>
              <a:rPr lang="en-US" dirty="0" err="1" smtClean="0">
                <a:latin typeface="Courier"/>
                <a:cs typeface="Courier"/>
              </a:rPr>
              <a:t>programStart</a:t>
            </a:r>
            <a:r>
              <a:rPr lang="en-US" dirty="0" smtClean="0">
                <a:latin typeface="Courier"/>
                <a:cs typeface="Courier"/>
              </a:rPr>
              <a:t>;</a:t>
            </a:r>
          </a:p>
          <a:p>
            <a:r>
              <a:rPr lang="en-US" dirty="0" smtClean="0"/>
              <a:t>What happens to </a:t>
            </a:r>
            <a:r>
              <a:rPr lang="en-US" dirty="0" err="1" smtClean="0"/>
              <a:t>runTime</a:t>
            </a:r>
            <a:r>
              <a:rPr lang="en-US" dirty="0" smtClean="0"/>
              <a:t>?</a:t>
            </a:r>
          </a:p>
          <a:p>
            <a:endParaRPr lang="en-US" dirty="0"/>
          </a:p>
        </p:txBody>
      </p:sp>
    </p:spTree>
    <p:extLst>
      <p:ext uri="{BB962C8B-B14F-4D97-AF65-F5344CB8AC3E}">
        <p14:creationId xmlns:p14="http://schemas.microsoft.com/office/powerpoint/2010/main" val="59327003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68091"/>
            <a:ext cx="9144000" cy="6489909"/>
          </a:xfrm>
          <a:prstGeom prst="rect">
            <a:avLst/>
          </a:prstGeom>
        </p:spPr>
      </p:pic>
      <p:sp>
        <p:nvSpPr>
          <p:cNvPr id="2" name="Title 1"/>
          <p:cNvSpPr>
            <a:spLocks noGrp="1"/>
          </p:cNvSpPr>
          <p:nvPr>
            <p:ph type="title"/>
          </p:nvPr>
        </p:nvSpPr>
        <p:spPr>
          <a:xfrm>
            <a:off x="254716" y="238927"/>
            <a:ext cx="8229600" cy="990600"/>
          </a:xfrm>
        </p:spPr>
        <p:txBody>
          <a:bodyPr/>
          <a:lstStyle/>
          <a:p>
            <a:r>
              <a:rPr lang="en-US" dirty="0" smtClean="0">
                <a:solidFill>
                  <a:schemeClr val="tx1"/>
                </a:solidFill>
              </a:rPr>
              <a:t>We've polluted the global namespace</a:t>
            </a:r>
            <a:endParaRPr lang="en-US" dirty="0">
              <a:solidFill>
                <a:schemeClr val="tx1"/>
              </a:solidFill>
            </a:endParaRPr>
          </a:p>
        </p:txBody>
      </p:sp>
    </p:spTree>
    <p:extLst>
      <p:ext uri="{BB962C8B-B14F-4D97-AF65-F5344CB8AC3E}">
        <p14:creationId xmlns:p14="http://schemas.microsoft.com/office/powerpoint/2010/main" val="3174815026"/>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can make it private</a:t>
            </a:r>
            <a:endParaRPr lang="en-US" dirty="0"/>
          </a:p>
        </p:txBody>
      </p:sp>
      <p:sp>
        <p:nvSpPr>
          <p:cNvPr id="3" name="Content Placeholder 2"/>
          <p:cNvSpPr>
            <a:spLocks noGrp="1"/>
          </p:cNvSpPr>
          <p:nvPr>
            <p:ph idx="1"/>
          </p:nvPr>
        </p:nvSpPr>
        <p:spPr>
          <a:xfrm>
            <a:off x="198907" y="1600200"/>
            <a:ext cx="8767224" cy="4876800"/>
          </a:xfrm>
        </p:spPr>
        <p:txBody>
          <a:bodyPr>
            <a:normAutofit/>
          </a:bodyPr>
          <a:lstStyle/>
          <a:p>
            <a:pPr marL="0" indent="0">
              <a:buNone/>
            </a:pPr>
            <a:r>
              <a:rPr lang="en-US" sz="2000" b="1" dirty="0" smtClean="0">
                <a:solidFill>
                  <a:schemeClr val="tx2"/>
                </a:solidFill>
                <a:latin typeface="Courier"/>
                <a:cs typeface="Courier"/>
              </a:rPr>
              <a:t>function </a:t>
            </a:r>
            <a:r>
              <a:rPr lang="en-US" sz="2000" b="1" dirty="0" err="1" smtClean="0">
                <a:solidFill>
                  <a:schemeClr val="tx2"/>
                </a:solidFill>
                <a:latin typeface="Courier"/>
                <a:cs typeface="Courier"/>
              </a:rPr>
              <a:t>buttonClick</a:t>
            </a:r>
            <a:r>
              <a:rPr lang="en-US" sz="2000" b="1" dirty="0" smtClean="0">
                <a:solidFill>
                  <a:schemeClr val="tx2"/>
                </a:solidFill>
                <a:latin typeface="Courier"/>
                <a:cs typeface="Courier"/>
              </a:rPr>
              <a:t>() {</a:t>
            </a:r>
          </a:p>
          <a:p>
            <a:pPr marL="0" indent="0">
              <a:buNone/>
            </a:pPr>
            <a:r>
              <a:rPr lang="en-US" sz="2000" dirty="0" smtClean="0">
                <a:latin typeface="Courier"/>
                <a:cs typeface="Courier"/>
              </a:rPr>
              <a:t>  </a:t>
            </a:r>
            <a:r>
              <a:rPr lang="en-US" sz="2000" dirty="0" err="1" smtClean="0">
                <a:latin typeface="Courier"/>
                <a:cs typeface="Courier"/>
              </a:rPr>
              <a:t>var</a:t>
            </a:r>
            <a:r>
              <a:rPr lang="en-US" sz="2000" dirty="0" smtClean="0">
                <a:latin typeface="Courier"/>
                <a:cs typeface="Courier"/>
              </a:rPr>
              <a:t> </a:t>
            </a:r>
            <a:r>
              <a:rPr lang="en-US" sz="2000" dirty="0">
                <a:latin typeface="Courier"/>
                <a:cs typeface="Courier"/>
              </a:rPr>
              <a:t>c = new Person("James", "Gordon", "Commissioner");</a:t>
            </a:r>
          </a:p>
          <a:p>
            <a:pPr marL="0" indent="0">
              <a:buNone/>
            </a:pPr>
            <a:r>
              <a:rPr lang="en-US" sz="2000" dirty="0" smtClean="0">
                <a:latin typeface="Courier"/>
                <a:cs typeface="Courier"/>
              </a:rPr>
              <a:t>  </a:t>
            </a:r>
            <a:r>
              <a:rPr lang="en-US" sz="2000" dirty="0" err="1" smtClean="0">
                <a:latin typeface="Courier"/>
                <a:cs typeface="Courier"/>
              </a:rPr>
              <a:t>var</a:t>
            </a:r>
            <a:r>
              <a:rPr lang="en-US" sz="2000" dirty="0" smtClean="0">
                <a:latin typeface="Courier"/>
                <a:cs typeface="Courier"/>
              </a:rPr>
              <a:t> </a:t>
            </a:r>
            <a:r>
              <a:rPr lang="en-US" sz="2000" dirty="0" err="1">
                <a:latin typeface="Courier"/>
                <a:cs typeface="Courier"/>
              </a:rPr>
              <a:t>runTime</a:t>
            </a:r>
            <a:r>
              <a:rPr lang="en-US" sz="2000" dirty="0">
                <a:latin typeface="Courier"/>
                <a:cs typeface="Courier"/>
              </a:rPr>
              <a:t> = new Date();</a:t>
            </a:r>
          </a:p>
          <a:p>
            <a:pPr marL="0" indent="0">
              <a:buNone/>
            </a:pPr>
            <a:r>
              <a:rPr lang="en-US" sz="2000" dirty="0" smtClean="0">
                <a:latin typeface="Courier"/>
                <a:cs typeface="Courier"/>
              </a:rPr>
              <a:t>  function </a:t>
            </a:r>
            <a:r>
              <a:rPr lang="en-US" sz="2000" dirty="0" err="1">
                <a:latin typeface="Courier"/>
                <a:cs typeface="Courier"/>
              </a:rPr>
              <a:t>showInfo</a:t>
            </a:r>
            <a:r>
              <a:rPr lang="en-US" sz="2000" dirty="0">
                <a:latin typeface="Courier"/>
                <a:cs typeface="Courier"/>
              </a:rPr>
              <a:t>(person) {</a:t>
            </a:r>
          </a:p>
          <a:p>
            <a:pPr marL="0" indent="0">
              <a:buNone/>
            </a:pPr>
            <a:r>
              <a:rPr lang="en-US" sz="2000" dirty="0">
                <a:latin typeface="Courier"/>
                <a:cs typeface="Courier"/>
              </a:rPr>
              <a:t>  </a:t>
            </a:r>
            <a:r>
              <a:rPr lang="en-US" sz="2000" dirty="0" smtClean="0">
                <a:latin typeface="Courier"/>
                <a:cs typeface="Courier"/>
              </a:rPr>
              <a:t>  return </a:t>
            </a:r>
            <a:r>
              <a:rPr lang="en-US" sz="2000" dirty="0" err="1">
                <a:latin typeface="Courier"/>
                <a:cs typeface="Courier"/>
              </a:rPr>
              <a:t>person.alias</a:t>
            </a:r>
            <a:r>
              <a:rPr lang="en-US" sz="2000" dirty="0">
                <a:latin typeface="Courier"/>
                <a:cs typeface="Courier"/>
              </a:rPr>
              <a:t> + " created at " + </a:t>
            </a:r>
            <a:r>
              <a:rPr lang="en-US" sz="2000" dirty="0" err="1">
                <a:latin typeface="Courier"/>
                <a:cs typeface="Courier"/>
              </a:rPr>
              <a:t>runTime</a:t>
            </a:r>
            <a:r>
              <a:rPr lang="en-US" sz="2000" dirty="0">
                <a:latin typeface="Courier"/>
                <a:cs typeface="Courier"/>
              </a:rPr>
              <a:t>;</a:t>
            </a:r>
          </a:p>
          <a:p>
            <a:pPr marL="0" indent="0">
              <a:buNone/>
            </a:pPr>
            <a:r>
              <a:rPr lang="en-US" sz="2000" dirty="0" smtClean="0">
                <a:latin typeface="Courier"/>
                <a:cs typeface="Courier"/>
              </a:rPr>
              <a:t>  }</a:t>
            </a:r>
            <a:endParaRPr lang="en-US" sz="2000" dirty="0">
              <a:latin typeface="Courier"/>
              <a:cs typeface="Courier"/>
            </a:endParaRPr>
          </a:p>
          <a:p>
            <a:pPr marL="0" indent="0">
              <a:buNone/>
            </a:pPr>
            <a:r>
              <a:rPr lang="en-US" sz="2000" dirty="0" smtClean="0">
                <a:latin typeface="Courier"/>
                <a:cs typeface="Courier"/>
              </a:rPr>
              <a:t>  alert</a:t>
            </a:r>
            <a:r>
              <a:rPr lang="en-US" sz="2000" dirty="0">
                <a:latin typeface="Courier"/>
                <a:cs typeface="Courier"/>
              </a:rPr>
              <a:t>(</a:t>
            </a:r>
            <a:r>
              <a:rPr lang="en-US" sz="2000" dirty="0" err="1">
                <a:latin typeface="Courier"/>
                <a:cs typeface="Courier"/>
              </a:rPr>
              <a:t>showInfo</a:t>
            </a:r>
            <a:r>
              <a:rPr lang="en-US" sz="2000" dirty="0">
                <a:latin typeface="Courier"/>
                <a:cs typeface="Courier"/>
              </a:rPr>
              <a:t>(c));</a:t>
            </a:r>
          </a:p>
          <a:p>
            <a:pPr marL="0" indent="0">
              <a:buNone/>
            </a:pPr>
            <a:r>
              <a:rPr lang="en-US" sz="2000" b="1" dirty="0" smtClean="0">
                <a:solidFill>
                  <a:srgbClr val="738450"/>
                </a:solidFill>
                <a:latin typeface="Courier"/>
                <a:cs typeface="Courier"/>
              </a:rPr>
              <a:t>}</a:t>
            </a:r>
          </a:p>
          <a:p>
            <a:pPr marL="0" indent="0">
              <a:buNone/>
            </a:pPr>
            <a:r>
              <a:rPr lang="en-US" sz="2000" b="1" dirty="0" err="1" smtClean="0">
                <a:solidFill>
                  <a:srgbClr val="738450"/>
                </a:solidFill>
                <a:latin typeface="Courier"/>
                <a:cs typeface="Courier"/>
              </a:rPr>
              <a:t>buttonClick</a:t>
            </a:r>
            <a:r>
              <a:rPr lang="en-US" sz="2000" b="1" dirty="0" smtClean="0">
                <a:solidFill>
                  <a:srgbClr val="738450"/>
                </a:solidFill>
                <a:latin typeface="Courier"/>
                <a:cs typeface="Courier"/>
              </a:rPr>
              <a:t>();</a:t>
            </a:r>
            <a:endParaRPr lang="en-US" sz="2000" b="1" dirty="0">
              <a:solidFill>
                <a:srgbClr val="738450"/>
              </a:solidFill>
              <a:latin typeface="Courier"/>
              <a:cs typeface="Courier"/>
            </a:endParaRPr>
          </a:p>
          <a:p>
            <a:r>
              <a:rPr lang="en-US" dirty="0"/>
              <a:t>Now </a:t>
            </a:r>
            <a:r>
              <a:rPr lang="en-US" dirty="0" err="1"/>
              <a:t>runTime</a:t>
            </a:r>
            <a:r>
              <a:rPr lang="en-US" dirty="0"/>
              <a:t> is local and a different variable than the library's copy</a:t>
            </a:r>
          </a:p>
        </p:txBody>
      </p:sp>
    </p:spTree>
    <p:extLst>
      <p:ext uri="{BB962C8B-B14F-4D97-AF65-F5344CB8AC3E}">
        <p14:creationId xmlns:p14="http://schemas.microsoft.com/office/powerpoint/2010/main" val="10177208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Event object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013887993"/>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It is possible to have public variables and private variables in the same function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31681695"/>
              </p:ext>
            </p:extLst>
          </p:nvPr>
        </p:nvGraphicFramePr>
        <p:xfrm>
          <a:off x="457200" y="2156460"/>
          <a:ext cx="8229600" cy="2626359"/>
        </p:xfrm>
        <a:graphic>
          <a:graphicData uri="http://schemas.openxmlformats.org/drawingml/2006/table">
            <a:tbl>
              <a:tblPr firstRow="1" bandRow="1">
                <a:tableStyleId>{5C22544A-7EE6-4342-B048-85BDC9FD1C3A}</a:tableStyleId>
              </a:tblPr>
              <a:tblGrid>
                <a:gridCol w="4114800"/>
                <a:gridCol w="4114800"/>
              </a:tblGrid>
              <a:tr h="370840">
                <a:tc>
                  <a:txBody>
                    <a:bodyPr/>
                    <a:lstStyle/>
                    <a:p>
                      <a:pPr algn="ctr"/>
                      <a:r>
                        <a:rPr lang="en-US" sz="2800" dirty="0" smtClean="0"/>
                        <a:t>Private</a:t>
                      </a:r>
                      <a:endParaRPr lang="en-US" sz="2800" dirty="0"/>
                    </a:p>
                  </a:txBody>
                  <a:tcPr/>
                </a:tc>
                <a:tc>
                  <a:txBody>
                    <a:bodyPr/>
                    <a:lstStyle/>
                    <a:p>
                      <a:pPr algn="ctr"/>
                      <a:r>
                        <a:rPr lang="en-US" sz="2800" dirty="0" smtClean="0"/>
                        <a:t>Public</a:t>
                      </a:r>
                      <a:endParaRPr lang="en-US" sz="2800" dirty="0"/>
                    </a:p>
                  </a:txBody>
                  <a:tcPr/>
                </a:tc>
              </a:tr>
              <a:tr h="370840">
                <a:tc>
                  <a:txBody>
                    <a:bodyPr/>
                    <a:lstStyle/>
                    <a:p>
                      <a:r>
                        <a:rPr lang="en-US" dirty="0" smtClean="0"/>
                        <a:t>Put '</a:t>
                      </a:r>
                      <a:r>
                        <a:rPr lang="en-US" dirty="0" err="1" smtClean="0"/>
                        <a:t>var</a:t>
                      </a:r>
                      <a:r>
                        <a:rPr lang="en-US" dirty="0" smtClean="0"/>
                        <a:t>' in front of the variable</a:t>
                      </a:r>
                      <a:endParaRPr lang="en-US" dirty="0"/>
                    </a:p>
                  </a:txBody>
                  <a:tcPr/>
                </a:tc>
                <a:tc>
                  <a:txBody>
                    <a:bodyPr/>
                    <a:lstStyle/>
                    <a:p>
                      <a:r>
                        <a:rPr lang="en-US" dirty="0" smtClean="0"/>
                        <a:t>Just omit the '</a:t>
                      </a:r>
                      <a:r>
                        <a:rPr lang="en-US" dirty="0" err="1" smtClean="0"/>
                        <a:t>var</a:t>
                      </a:r>
                      <a:r>
                        <a:rPr lang="en-US" dirty="0" smtClean="0"/>
                        <a:t>'</a:t>
                      </a:r>
                      <a:endParaRPr lang="en-US" dirty="0"/>
                    </a:p>
                  </a:txBody>
                  <a:tcPr/>
                </a:tc>
              </a:tr>
              <a:tr h="370840">
                <a:tc>
                  <a:txBody>
                    <a:bodyPr/>
                    <a:lstStyle/>
                    <a:p>
                      <a:r>
                        <a:rPr lang="en-US" dirty="0" err="1" smtClean="0">
                          <a:latin typeface="Courier"/>
                          <a:cs typeface="Courier"/>
                        </a:rPr>
                        <a:t>var</a:t>
                      </a:r>
                      <a:r>
                        <a:rPr lang="en-US" dirty="0" smtClean="0">
                          <a:latin typeface="Courier"/>
                          <a:cs typeface="Courier"/>
                        </a:rPr>
                        <a:t> x = 5;</a:t>
                      </a:r>
                    </a:p>
                    <a:p>
                      <a:r>
                        <a:rPr lang="en-US" dirty="0" err="1" smtClean="0">
                          <a:latin typeface="Courier"/>
                          <a:cs typeface="Courier"/>
                        </a:rPr>
                        <a:t>var</a:t>
                      </a:r>
                      <a:r>
                        <a:rPr lang="en-US" dirty="0" smtClean="0">
                          <a:latin typeface="Courier"/>
                          <a:cs typeface="Courier"/>
                        </a:rPr>
                        <a:t> </a:t>
                      </a:r>
                      <a:r>
                        <a:rPr lang="en-US" dirty="0" err="1" smtClean="0">
                          <a:latin typeface="Courier"/>
                          <a:cs typeface="Courier"/>
                        </a:rPr>
                        <a:t>firstName</a:t>
                      </a:r>
                      <a:r>
                        <a:rPr lang="en-US" dirty="0" smtClean="0">
                          <a:latin typeface="Courier"/>
                          <a:cs typeface="Courier"/>
                        </a:rPr>
                        <a:t> = </a:t>
                      </a:r>
                      <a:r>
                        <a:rPr lang="en-US" dirty="0" err="1" smtClean="0">
                          <a:latin typeface="Courier"/>
                          <a:cs typeface="Courier"/>
                        </a:rPr>
                        <a:t>firstName</a:t>
                      </a:r>
                      <a:r>
                        <a:rPr lang="en-US" dirty="0" smtClean="0">
                          <a:latin typeface="Courier"/>
                          <a:cs typeface="Courier"/>
                        </a:rPr>
                        <a:t>;</a:t>
                      </a:r>
                    </a:p>
                    <a:p>
                      <a:r>
                        <a:rPr lang="en-US" dirty="0" err="1" smtClean="0">
                          <a:latin typeface="Courier"/>
                          <a:cs typeface="Courier"/>
                        </a:rPr>
                        <a:t>var</a:t>
                      </a:r>
                      <a:r>
                        <a:rPr lang="en-US" baseline="0" dirty="0" smtClean="0">
                          <a:latin typeface="Courier"/>
                          <a:cs typeface="Courier"/>
                        </a:rPr>
                        <a:t> defend = function () {</a:t>
                      </a:r>
                    </a:p>
                    <a:p>
                      <a:r>
                        <a:rPr lang="en-US" baseline="0" dirty="0" smtClean="0">
                          <a:latin typeface="Courier"/>
                          <a:cs typeface="Courier"/>
                        </a:rPr>
                        <a:t>  ...</a:t>
                      </a:r>
                    </a:p>
                    <a:p>
                      <a:r>
                        <a:rPr lang="en-US" baseline="0" dirty="0" smtClean="0">
                          <a:latin typeface="Courier"/>
                          <a:cs typeface="Courier"/>
                        </a:rPr>
                        <a:t>};</a:t>
                      </a:r>
                      <a:endParaRPr lang="en-US" dirty="0">
                        <a:latin typeface="Courier"/>
                        <a:cs typeface="Courier"/>
                      </a:endParaRPr>
                    </a:p>
                  </a:txBody>
                  <a:tcPr/>
                </a:tc>
                <a:tc>
                  <a:txBody>
                    <a:bodyPr/>
                    <a:lstStyle/>
                    <a:p>
                      <a:r>
                        <a:rPr lang="en-US" dirty="0" smtClean="0">
                          <a:latin typeface="Courier"/>
                          <a:cs typeface="Courier"/>
                        </a:rPr>
                        <a:t>x = 5;  // Global!</a:t>
                      </a:r>
                      <a:r>
                        <a:rPr lang="en-US" baseline="0" dirty="0" smtClean="0">
                          <a:latin typeface="Courier"/>
                          <a:cs typeface="Courier"/>
                        </a:rPr>
                        <a:t> B</a:t>
                      </a:r>
                      <a:r>
                        <a:rPr lang="en-US" dirty="0" smtClean="0">
                          <a:latin typeface="Courier"/>
                          <a:cs typeface="Courier"/>
                        </a:rPr>
                        <a:t>ad idea</a:t>
                      </a:r>
                    </a:p>
                    <a:p>
                      <a:r>
                        <a:rPr lang="en-US" dirty="0" err="1" smtClean="0">
                          <a:latin typeface="Courier"/>
                          <a:cs typeface="Courier"/>
                        </a:rPr>
                        <a:t>this.firstName</a:t>
                      </a:r>
                      <a:r>
                        <a:rPr lang="en-US" dirty="0" smtClean="0">
                          <a:latin typeface="Courier"/>
                          <a:cs typeface="Courier"/>
                        </a:rPr>
                        <a:t> = </a:t>
                      </a:r>
                      <a:r>
                        <a:rPr lang="en-US" dirty="0" err="1" smtClean="0">
                          <a:latin typeface="Courier"/>
                          <a:cs typeface="Courier"/>
                        </a:rPr>
                        <a:t>firstName</a:t>
                      </a:r>
                      <a:r>
                        <a:rPr lang="en-US" dirty="0" smtClean="0">
                          <a:latin typeface="Courier"/>
                          <a:cs typeface="Courier"/>
                        </a:rPr>
                        <a:t>;</a:t>
                      </a:r>
                    </a:p>
                    <a:p>
                      <a:r>
                        <a:rPr lang="en-US" baseline="0" dirty="0" err="1" smtClean="0">
                          <a:latin typeface="Courier"/>
                          <a:cs typeface="Courier"/>
                        </a:rPr>
                        <a:t>this.defend</a:t>
                      </a:r>
                      <a:r>
                        <a:rPr lang="en-US" baseline="0" dirty="0" smtClean="0">
                          <a:latin typeface="Courier"/>
                          <a:cs typeface="Courier"/>
                        </a:rPr>
                        <a:t> = function () {</a:t>
                      </a:r>
                    </a:p>
                    <a:p>
                      <a:r>
                        <a:rPr lang="en-US" baseline="0" dirty="0" smtClean="0">
                          <a:latin typeface="Courier"/>
                          <a:cs typeface="Courier"/>
                        </a:rPr>
                        <a:t>  ...</a:t>
                      </a:r>
                    </a:p>
                    <a:p>
                      <a:r>
                        <a:rPr lang="en-US" baseline="0" dirty="0" smtClean="0">
                          <a:latin typeface="Courier"/>
                          <a:cs typeface="Courier"/>
                        </a:rPr>
                        <a:t>};</a:t>
                      </a:r>
                      <a:endParaRPr lang="en-US" dirty="0" smtClean="0">
                        <a:latin typeface="Courier"/>
                        <a:cs typeface="Courier"/>
                      </a:endParaRPr>
                    </a:p>
                    <a:p>
                      <a:endParaRPr lang="en-US" dirty="0">
                        <a:latin typeface="Courier"/>
                        <a:cs typeface="Courier"/>
                      </a:endParaRPr>
                    </a:p>
                  </a:txBody>
                  <a:tcPr/>
                </a:tc>
              </a:tr>
            </a:tbl>
          </a:graphicData>
        </a:graphic>
      </p:graphicFrame>
    </p:spTree>
    <p:extLst>
      <p:ext uri="{BB962C8B-B14F-4D97-AF65-F5344CB8AC3E}">
        <p14:creationId xmlns:p14="http://schemas.microsoft.com/office/powerpoint/2010/main" val="643781703"/>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Accessors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33270969"/>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15239"/>
            <a:ext cx="8229600" cy="990600"/>
          </a:xfrm>
        </p:spPr>
        <p:txBody>
          <a:bodyPr/>
          <a:lstStyle/>
          <a:p>
            <a:pPr algn="ctr"/>
            <a:r>
              <a:rPr lang="en-US" dirty="0"/>
              <a:t>S</a:t>
            </a:r>
            <a:r>
              <a:rPr lang="en-US" dirty="0" smtClean="0"/>
              <a:t>etters              and               </a:t>
            </a:r>
            <a:r>
              <a:rPr lang="en-US" dirty="0"/>
              <a:t>G</a:t>
            </a:r>
            <a:r>
              <a:rPr lang="en-US" dirty="0" smtClean="0"/>
              <a:t>etters</a:t>
            </a:r>
            <a:endParaRPr lang="en-US" dirty="0"/>
          </a:p>
        </p:txBody>
      </p:sp>
      <p:sp>
        <p:nvSpPr>
          <p:cNvPr id="3" name="Content Placeholder 2"/>
          <p:cNvSpPr>
            <a:spLocks noGrp="1"/>
          </p:cNvSpPr>
          <p:nvPr>
            <p:ph idx="1"/>
          </p:nvPr>
        </p:nvSpPr>
        <p:spPr>
          <a:xfrm>
            <a:off x="457200" y="666930"/>
            <a:ext cx="8229600" cy="1398501"/>
          </a:xfrm>
        </p:spPr>
        <p:txBody>
          <a:bodyPr/>
          <a:lstStyle/>
          <a:p>
            <a:pPr marL="0" indent="0">
              <a:buNone/>
            </a:pPr>
            <a:r>
              <a:rPr lang="en-US" dirty="0" smtClean="0"/>
              <a:t>JavaScript 5 doesn't have accessors (getters/setters) either</a:t>
            </a:r>
          </a:p>
          <a:p>
            <a:endParaRPr lang="en-US" dirty="0"/>
          </a:p>
        </p:txBody>
      </p:sp>
      <p:pic>
        <p:nvPicPr>
          <p:cNvPr id="4" name="Picture 3"/>
          <p:cNvPicPr>
            <a:picLocks noChangeAspect="1"/>
          </p:cNvPicPr>
          <p:nvPr/>
        </p:nvPicPr>
        <p:blipFill rotWithShape="1">
          <a:blip r:embed="rId3"/>
          <a:srcRect t="22789" b="19650"/>
          <a:stretch/>
        </p:blipFill>
        <p:spPr>
          <a:xfrm>
            <a:off x="0" y="3518884"/>
            <a:ext cx="9144000" cy="3488285"/>
          </a:xfrm>
          <a:prstGeom prst="rect">
            <a:avLst/>
          </a:prstGeom>
        </p:spPr>
      </p:pic>
    </p:spTree>
    <p:extLst>
      <p:ext uri="{BB962C8B-B14F-4D97-AF65-F5344CB8AC3E}">
        <p14:creationId xmlns:p14="http://schemas.microsoft.com/office/powerpoint/2010/main" val="1621026718"/>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we can easily write them</a:t>
            </a:r>
            <a:endParaRPr lang="en-US" dirty="0"/>
          </a:p>
        </p:txBody>
      </p:sp>
      <p:sp>
        <p:nvSpPr>
          <p:cNvPr id="3" name="Content Placeholder 2"/>
          <p:cNvSpPr>
            <a:spLocks noGrp="1"/>
          </p:cNvSpPr>
          <p:nvPr>
            <p:ph idx="1"/>
          </p:nvPr>
        </p:nvSpPr>
        <p:spPr>
          <a:xfrm>
            <a:off x="306011" y="1600200"/>
            <a:ext cx="8614218" cy="4876800"/>
          </a:xfrm>
        </p:spPr>
        <p:txBody>
          <a:bodyPr>
            <a:normAutofit fontScale="92500" lnSpcReduction="20000"/>
          </a:bodyPr>
          <a:lstStyle/>
          <a:p>
            <a:pPr marL="0" indent="0">
              <a:buNone/>
            </a:pPr>
            <a:r>
              <a:rPr lang="en-US" sz="2000" dirty="0" err="1">
                <a:latin typeface="Courier"/>
                <a:cs typeface="Courier"/>
              </a:rPr>
              <a:t>var</a:t>
            </a:r>
            <a:r>
              <a:rPr lang="en-US" sz="2000" dirty="0">
                <a:latin typeface="Courier"/>
                <a:cs typeface="Courier"/>
              </a:rPr>
              <a:t> </a:t>
            </a:r>
            <a:r>
              <a:rPr lang="en-US" sz="2000" dirty="0" smtClean="0">
                <a:latin typeface="Courier"/>
                <a:cs typeface="Courier"/>
              </a:rPr>
              <a:t>Person </a:t>
            </a:r>
            <a:r>
              <a:rPr lang="en-US" sz="2000" dirty="0">
                <a:latin typeface="Courier"/>
                <a:cs typeface="Courier"/>
              </a:rPr>
              <a:t>= function (first, last, alias) {</a:t>
            </a:r>
          </a:p>
          <a:p>
            <a:pPr marL="0" indent="0">
              <a:buNone/>
            </a:pPr>
            <a:r>
              <a:rPr lang="en-US" sz="2000" dirty="0">
                <a:latin typeface="Courier"/>
                <a:cs typeface="Courier"/>
              </a:rPr>
              <a:t>  </a:t>
            </a:r>
            <a:r>
              <a:rPr lang="en-US" sz="2000" dirty="0" err="1">
                <a:latin typeface="Courier"/>
                <a:cs typeface="Courier"/>
              </a:rPr>
              <a:t>this.firstName</a:t>
            </a:r>
            <a:r>
              <a:rPr lang="en-US" sz="2000" dirty="0">
                <a:latin typeface="Courier"/>
                <a:cs typeface="Courier"/>
              </a:rPr>
              <a:t> = first;</a:t>
            </a:r>
          </a:p>
          <a:p>
            <a:pPr marL="0" indent="0">
              <a:buNone/>
            </a:pPr>
            <a:r>
              <a:rPr lang="en-US" sz="2000" dirty="0">
                <a:latin typeface="Courier"/>
                <a:cs typeface="Courier"/>
              </a:rPr>
              <a:t>  </a:t>
            </a:r>
            <a:r>
              <a:rPr lang="en-US" sz="2000" dirty="0" err="1">
                <a:latin typeface="Courier"/>
                <a:cs typeface="Courier"/>
              </a:rPr>
              <a:t>this.lastName</a:t>
            </a:r>
            <a:r>
              <a:rPr lang="en-US" sz="2000" dirty="0">
                <a:latin typeface="Courier"/>
                <a:cs typeface="Courier"/>
              </a:rPr>
              <a:t> = last;</a:t>
            </a:r>
          </a:p>
          <a:p>
            <a:pPr marL="0" indent="0">
              <a:buNone/>
            </a:pPr>
            <a:r>
              <a:rPr lang="en-US" sz="2000" dirty="0">
                <a:latin typeface="Courier"/>
                <a:cs typeface="Courier"/>
              </a:rPr>
              <a:t>  </a:t>
            </a:r>
            <a:r>
              <a:rPr lang="en-US" sz="2000" dirty="0" err="1">
                <a:latin typeface="Courier"/>
                <a:cs typeface="Courier"/>
              </a:rPr>
              <a:t>this.alias</a:t>
            </a:r>
            <a:r>
              <a:rPr lang="en-US" sz="2000" dirty="0">
                <a:latin typeface="Courier"/>
                <a:cs typeface="Courier"/>
              </a:rPr>
              <a:t> = alias;</a:t>
            </a:r>
          </a:p>
          <a:p>
            <a:pPr marL="0" indent="0">
              <a:buNone/>
            </a:pPr>
            <a:r>
              <a:rPr lang="en-US" sz="2000" dirty="0">
                <a:latin typeface="Courier"/>
                <a:cs typeface="Courier"/>
              </a:rPr>
              <a:t>  </a:t>
            </a:r>
            <a:r>
              <a:rPr lang="en-US" sz="2000" dirty="0" err="1">
                <a:latin typeface="Courier"/>
                <a:cs typeface="Courier"/>
              </a:rPr>
              <a:t>this.move</a:t>
            </a:r>
            <a:r>
              <a:rPr lang="en-US" sz="2000" dirty="0">
                <a:latin typeface="Courier"/>
                <a:cs typeface="Courier"/>
              </a:rPr>
              <a:t> = function (speed) { // Do stuff to move }</a:t>
            </a:r>
          </a:p>
          <a:p>
            <a:pPr marL="0" indent="0">
              <a:buNone/>
            </a:pPr>
            <a:r>
              <a:rPr lang="en-US" sz="2000" dirty="0">
                <a:latin typeface="Courier"/>
                <a:cs typeface="Courier"/>
              </a:rPr>
              <a:t>  </a:t>
            </a:r>
            <a:r>
              <a:rPr lang="en-US" sz="2000" dirty="0" err="1">
                <a:latin typeface="Courier"/>
                <a:cs typeface="Courier"/>
              </a:rPr>
              <a:t>this.attack</a:t>
            </a:r>
            <a:r>
              <a:rPr lang="en-US" sz="2000" dirty="0">
                <a:latin typeface="Courier"/>
                <a:cs typeface="Courier"/>
              </a:rPr>
              <a:t> = function (foe) { </a:t>
            </a:r>
          </a:p>
          <a:p>
            <a:pPr marL="0" indent="0">
              <a:buNone/>
            </a:pPr>
            <a:r>
              <a:rPr lang="en-US" sz="2000" dirty="0">
                <a:latin typeface="Courier"/>
                <a:cs typeface="Courier"/>
              </a:rPr>
              <a:t>    </a:t>
            </a:r>
            <a:r>
              <a:rPr lang="en-US" sz="2000" dirty="0" err="1">
                <a:latin typeface="Courier"/>
                <a:cs typeface="Courier"/>
              </a:rPr>
              <a:t>var</a:t>
            </a:r>
            <a:r>
              <a:rPr lang="en-US" sz="2000" dirty="0">
                <a:latin typeface="Courier"/>
                <a:cs typeface="Courier"/>
              </a:rPr>
              <a:t> d = </a:t>
            </a:r>
            <a:r>
              <a:rPr lang="en-US" sz="2000" dirty="0" err="1">
                <a:latin typeface="Courier"/>
                <a:cs typeface="Courier"/>
              </a:rPr>
              <a:t>this.alias</a:t>
            </a:r>
            <a:r>
              <a:rPr lang="en-US" sz="2000" dirty="0">
                <a:latin typeface="Courier"/>
                <a:cs typeface="Courier"/>
              </a:rPr>
              <a:t> + " is attacking " + </a:t>
            </a:r>
            <a:r>
              <a:rPr lang="en-US" sz="2000" dirty="0" err="1">
                <a:latin typeface="Courier"/>
                <a:cs typeface="Courier"/>
              </a:rPr>
              <a:t>foe.alias</a:t>
            </a:r>
            <a:r>
              <a:rPr lang="en-US" sz="2000" dirty="0">
                <a:latin typeface="Courier"/>
                <a:cs typeface="Courier"/>
              </a:rPr>
              <a:t>;</a:t>
            </a:r>
          </a:p>
          <a:p>
            <a:pPr marL="0" indent="0">
              <a:buNone/>
            </a:pPr>
            <a:r>
              <a:rPr lang="en-US" sz="2000" dirty="0">
                <a:latin typeface="Courier"/>
                <a:cs typeface="Courier"/>
              </a:rPr>
              <a:t>    </a:t>
            </a:r>
            <a:r>
              <a:rPr lang="en-US" sz="2000" dirty="0" err="1">
                <a:latin typeface="Courier"/>
                <a:cs typeface="Courier"/>
              </a:rPr>
              <a:t>console.log</a:t>
            </a:r>
            <a:r>
              <a:rPr lang="en-US" sz="2000" dirty="0">
                <a:latin typeface="Courier"/>
                <a:cs typeface="Courier"/>
              </a:rPr>
              <a:t>(d);</a:t>
            </a:r>
          </a:p>
          <a:p>
            <a:pPr marL="0" indent="0">
              <a:buNone/>
            </a:pPr>
            <a:r>
              <a:rPr lang="en-US" sz="2000" dirty="0">
                <a:latin typeface="Courier"/>
                <a:cs typeface="Courier"/>
              </a:rPr>
              <a:t>    // Do other attacking stuff here</a:t>
            </a:r>
          </a:p>
          <a:p>
            <a:pPr marL="0" indent="0">
              <a:buNone/>
            </a:pPr>
            <a:r>
              <a:rPr lang="en-US" sz="2000" dirty="0">
                <a:latin typeface="Courier"/>
                <a:cs typeface="Courier"/>
              </a:rPr>
              <a:t>  </a:t>
            </a:r>
            <a:r>
              <a:rPr lang="en-US" sz="2000" dirty="0" smtClean="0">
                <a:latin typeface="Courier"/>
                <a:cs typeface="Courier"/>
              </a:rPr>
              <a:t>}</a:t>
            </a:r>
          </a:p>
          <a:p>
            <a:pPr marL="0" indent="0">
              <a:buNone/>
            </a:pPr>
            <a:r>
              <a:rPr lang="en-US" sz="2000" dirty="0">
                <a:solidFill>
                  <a:srgbClr val="738450"/>
                </a:solidFill>
                <a:latin typeface="Courier"/>
                <a:cs typeface="Courier"/>
              </a:rPr>
              <a:t> </a:t>
            </a:r>
            <a:r>
              <a:rPr lang="en-US" sz="2000" dirty="0" smtClean="0">
                <a:solidFill>
                  <a:srgbClr val="738450"/>
                </a:solidFill>
                <a:latin typeface="Courier"/>
                <a:cs typeface="Courier"/>
              </a:rPr>
              <a:t> </a:t>
            </a:r>
            <a:r>
              <a:rPr lang="en-US" sz="2000" dirty="0" err="1" smtClean="0">
                <a:solidFill>
                  <a:srgbClr val="738450"/>
                </a:solidFill>
                <a:latin typeface="Courier"/>
                <a:cs typeface="Courier"/>
              </a:rPr>
              <a:t>var</a:t>
            </a:r>
            <a:r>
              <a:rPr lang="en-US" sz="2000" dirty="0" smtClean="0">
                <a:solidFill>
                  <a:srgbClr val="738450"/>
                </a:solidFill>
                <a:latin typeface="Courier"/>
                <a:cs typeface="Courier"/>
              </a:rPr>
              <a:t> hidden = 5;</a:t>
            </a:r>
          </a:p>
          <a:p>
            <a:pPr marL="0" indent="0">
              <a:buNone/>
            </a:pPr>
            <a:r>
              <a:rPr lang="en-US" sz="2000" dirty="0">
                <a:solidFill>
                  <a:srgbClr val="738450"/>
                </a:solidFill>
                <a:latin typeface="Courier"/>
                <a:cs typeface="Courier"/>
              </a:rPr>
              <a:t> </a:t>
            </a:r>
            <a:r>
              <a:rPr lang="en-US" sz="2000" dirty="0" smtClean="0">
                <a:solidFill>
                  <a:srgbClr val="738450"/>
                </a:solidFill>
                <a:latin typeface="Courier"/>
                <a:cs typeface="Courier"/>
              </a:rPr>
              <a:t> </a:t>
            </a:r>
            <a:r>
              <a:rPr lang="en-US" sz="2000" dirty="0" err="1" smtClean="0">
                <a:solidFill>
                  <a:srgbClr val="738450"/>
                </a:solidFill>
                <a:latin typeface="Courier"/>
                <a:cs typeface="Courier"/>
              </a:rPr>
              <a:t>this.getHidden</a:t>
            </a:r>
            <a:r>
              <a:rPr lang="en-US" sz="2000" dirty="0" smtClean="0">
                <a:solidFill>
                  <a:srgbClr val="738450"/>
                </a:solidFill>
                <a:latin typeface="Courier"/>
                <a:cs typeface="Courier"/>
              </a:rPr>
              <a:t> = function () { return hidden; }</a:t>
            </a:r>
          </a:p>
          <a:p>
            <a:pPr marL="0" indent="0">
              <a:buNone/>
            </a:pPr>
            <a:r>
              <a:rPr lang="en-US" sz="2000" dirty="0">
                <a:solidFill>
                  <a:srgbClr val="738450"/>
                </a:solidFill>
                <a:latin typeface="Courier"/>
                <a:cs typeface="Courier"/>
              </a:rPr>
              <a:t> </a:t>
            </a:r>
            <a:r>
              <a:rPr lang="en-US" sz="2000" dirty="0" smtClean="0">
                <a:solidFill>
                  <a:srgbClr val="738450"/>
                </a:solidFill>
                <a:latin typeface="Courier"/>
                <a:cs typeface="Courier"/>
              </a:rPr>
              <a:t> </a:t>
            </a:r>
            <a:r>
              <a:rPr lang="en-US" sz="2000" dirty="0" err="1" smtClean="0">
                <a:solidFill>
                  <a:srgbClr val="738450"/>
                </a:solidFill>
                <a:latin typeface="Courier"/>
                <a:cs typeface="Courier"/>
              </a:rPr>
              <a:t>this.setHidden</a:t>
            </a:r>
            <a:r>
              <a:rPr lang="en-US" sz="2000" dirty="0" smtClean="0">
                <a:solidFill>
                  <a:srgbClr val="738450"/>
                </a:solidFill>
                <a:latin typeface="Courier"/>
                <a:cs typeface="Courier"/>
              </a:rPr>
              <a:t> = function (</a:t>
            </a:r>
            <a:r>
              <a:rPr lang="en-US" sz="2000" dirty="0" err="1" smtClean="0">
                <a:solidFill>
                  <a:srgbClr val="738450"/>
                </a:solidFill>
                <a:latin typeface="Courier"/>
                <a:cs typeface="Courier"/>
              </a:rPr>
              <a:t>newValue</a:t>
            </a:r>
            <a:r>
              <a:rPr lang="en-US" sz="2000" dirty="0" smtClean="0">
                <a:solidFill>
                  <a:srgbClr val="738450"/>
                </a:solidFill>
                <a:latin typeface="Courier"/>
                <a:cs typeface="Courier"/>
              </a:rPr>
              <a:t>) {</a:t>
            </a:r>
          </a:p>
          <a:p>
            <a:pPr marL="0" indent="0">
              <a:buNone/>
            </a:pPr>
            <a:r>
              <a:rPr lang="en-US" sz="2000" dirty="0">
                <a:solidFill>
                  <a:srgbClr val="738450"/>
                </a:solidFill>
                <a:latin typeface="Courier"/>
                <a:cs typeface="Courier"/>
              </a:rPr>
              <a:t> </a:t>
            </a:r>
            <a:r>
              <a:rPr lang="en-US" sz="2000" dirty="0" smtClean="0">
                <a:solidFill>
                  <a:srgbClr val="738450"/>
                </a:solidFill>
                <a:latin typeface="Courier"/>
                <a:cs typeface="Courier"/>
              </a:rPr>
              <a:t>   hidden = </a:t>
            </a:r>
            <a:r>
              <a:rPr lang="en-US" sz="2000" dirty="0" err="1" smtClean="0">
                <a:solidFill>
                  <a:srgbClr val="738450"/>
                </a:solidFill>
                <a:latin typeface="Courier"/>
                <a:cs typeface="Courier"/>
              </a:rPr>
              <a:t>newValue</a:t>
            </a:r>
            <a:r>
              <a:rPr lang="en-US" sz="2000" dirty="0" smtClean="0">
                <a:solidFill>
                  <a:srgbClr val="738450"/>
                </a:solidFill>
                <a:latin typeface="Courier"/>
                <a:cs typeface="Courier"/>
              </a:rPr>
              <a:t>;</a:t>
            </a:r>
          </a:p>
          <a:p>
            <a:pPr marL="0" indent="0">
              <a:buNone/>
            </a:pPr>
            <a:r>
              <a:rPr lang="en-US" sz="2000" dirty="0">
                <a:solidFill>
                  <a:srgbClr val="738450"/>
                </a:solidFill>
                <a:latin typeface="Courier"/>
                <a:cs typeface="Courier"/>
              </a:rPr>
              <a:t> </a:t>
            </a:r>
            <a:r>
              <a:rPr lang="en-US" sz="2000" dirty="0" smtClean="0">
                <a:solidFill>
                  <a:srgbClr val="738450"/>
                </a:solidFill>
                <a:latin typeface="Courier"/>
                <a:cs typeface="Courier"/>
              </a:rPr>
              <a:t> } </a:t>
            </a:r>
            <a:endParaRPr lang="en-US" sz="2000" dirty="0">
              <a:solidFill>
                <a:srgbClr val="738450"/>
              </a:solidFill>
              <a:latin typeface="Courier"/>
              <a:cs typeface="Courier"/>
            </a:endParaRPr>
          </a:p>
          <a:p>
            <a:pPr marL="0" indent="0">
              <a:buNone/>
            </a:pPr>
            <a:r>
              <a:rPr lang="en-US" sz="2000" dirty="0">
                <a:latin typeface="Courier"/>
                <a:cs typeface="Courier"/>
              </a:rPr>
              <a:t>}</a:t>
            </a:r>
          </a:p>
          <a:p>
            <a:endParaRPr lang="en-US" sz="2000" dirty="0"/>
          </a:p>
        </p:txBody>
      </p:sp>
    </p:spTree>
    <p:extLst>
      <p:ext uri="{BB962C8B-B14F-4D97-AF65-F5344CB8AC3E}">
        <p14:creationId xmlns:p14="http://schemas.microsoft.com/office/powerpoint/2010/main" val="2588226281"/>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0289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54580"/>
            <a:ext cx="8229600" cy="990600"/>
          </a:xfrm>
        </p:spPr>
        <p:txBody>
          <a:bodyPr/>
          <a:lstStyle/>
          <a:p>
            <a:r>
              <a:rPr lang="en-US" dirty="0" smtClean="0"/>
              <a:t>What do we mean by "constructor"?</a:t>
            </a:r>
            <a:endParaRPr lang="en-US" dirty="0"/>
          </a:p>
        </p:txBody>
      </p:sp>
      <p:sp>
        <p:nvSpPr>
          <p:cNvPr id="6" name="Text Placeholder 5"/>
          <p:cNvSpPr>
            <a:spLocks noGrp="1"/>
          </p:cNvSpPr>
          <p:nvPr>
            <p:ph type="body" idx="1"/>
          </p:nvPr>
        </p:nvSpPr>
        <p:spPr>
          <a:xfrm>
            <a:off x="457200" y="1072290"/>
            <a:ext cx="3931920" cy="639762"/>
          </a:xfrm>
        </p:spPr>
        <p:txBody>
          <a:bodyPr/>
          <a:lstStyle/>
          <a:p>
            <a:r>
              <a:rPr lang="en-US" sz="2400" b="1" dirty="0" smtClean="0"/>
              <a:t>OO World (Java, C#, C++)</a:t>
            </a:r>
            <a:endParaRPr lang="en-US" sz="2400" b="1" dirty="0"/>
          </a:p>
        </p:txBody>
      </p:sp>
      <p:sp>
        <p:nvSpPr>
          <p:cNvPr id="5" name="Content Placeholder 4"/>
          <p:cNvSpPr>
            <a:spLocks noGrp="1"/>
          </p:cNvSpPr>
          <p:nvPr>
            <p:ph sz="half" idx="2"/>
          </p:nvPr>
        </p:nvSpPr>
        <p:spPr>
          <a:xfrm>
            <a:off x="457200" y="1712052"/>
            <a:ext cx="3931920" cy="2967472"/>
          </a:xfrm>
        </p:spPr>
        <p:txBody>
          <a:bodyPr/>
          <a:lstStyle/>
          <a:p>
            <a:pPr marL="0" indent="0" algn="ctr">
              <a:buNone/>
            </a:pPr>
            <a:r>
              <a:rPr lang="en-US" dirty="0" smtClean="0"/>
              <a:t>"Constructor" means ...</a:t>
            </a:r>
          </a:p>
          <a:p>
            <a:r>
              <a:rPr lang="en-US" dirty="0"/>
              <a:t>A</a:t>
            </a:r>
            <a:r>
              <a:rPr lang="en-US" dirty="0" smtClean="0"/>
              <a:t> method in the class that is called once upon instantiation.</a:t>
            </a:r>
          </a:p>
          <a:p>
            <a:r>
              <a:rPr lang="en-US" dirty="0" smtClean="0"/>
              <a:t>It is a single method</a:t>
            </a:r>
          </a:p>
          <a:p>
            <a:r>
              <a:rPr lang="en-US" dirty="0" smtClean="0"/>
              <a:t>For initializing properties on the object</a:t>
            </a:r>
            <a:endParaRPr lang="en-US" dirty="0"/>
          </a:p>
        </p:txBody>
      </p:sp>
      <p:sp>
        <p:nvSpPr>
          <p:cNvPr id="7" name="Text Placeholder 6"/>
          <p:cNvSpPr>
            <a:spLocks noGrp="1"/>
          </p:cNvSpPr>
          <p:nvPr>
            <p:ph type="body" sz="quarter" idx="3"/>
          </p:nvPr>
        </p:nvSpPr>
        <p:spPr>
          <a:xfrm>
            <a:off x="4754880" y="1072290"/>
            <a:ext cx="3931920" cy="639762"/>
          </a:xfrm>
        </p:spPr>
        <p:txBody>
          <a:bodyPr>
            <a:normAutofit/>
          </a:bodyPr>
          <a:lstStyle/>
          <a:p>
            <a:r>
              <a:rPr lang="en-US" sz="2400" b="1" dirty="0" smtClean="0"/>
              <a:t>JavaScript world</a:t>
            </a:r>
            <a:endParaRPr lang="en-US" sz="2400" b="1" dirty="0"/>
          </a:p>
        </p:txBody>
      </p:sp>
      <p:sp>
        <p:nvSpPr>
          <p:cNvPr id="8" name="Content Placeholder 7"/>
          <p:cNvSpPr>
            <a:spLocks noGrp="1"/>
          </p:cNvSpPr>
          <p:nvPr>
            <p:ph sz="quarter" idx="4"/>
          </p:nvPr>
        </p:nvSpPr>
        <p:spPr>
          <a:xfrm>
            <a:off x="4754880" y="1834290"/>
            <a:ext cx="3931920" cy="2845234"/>
          </a:xfrm>
        </p:spPr>
        <p:txBody>
          <a:bodyPr/>
          <a:lstStyle/>
          <a:p>
            <a:pPr marL="0" indent="0" algn="ctr">
              <a:buNone/>
            </a:pPr>
            <a:r>
              <a:rPr lang="en-US" dirty="0" smtClean="0"/>
              <a:t>"Constructor" means ...</a:t>
            </a:r>
          </a:p>
          <a:p>
            <a:r>
              <a:rPr lang="en-US" dirty="0" smtClean="0"/>
              <a:t>A function intended to be used with the new keyword to instantiate an object</a:t>
            </a:r>
          </a:p>
          <a:p>
            <a:r>
              <a:rPr lang="en-US" dirty="0" smtClean="0"/>
              <a:t>It is the entire function</a:t>
            </a:r>
          </a:p>
          <a:p>
            <a:endParaRPr lang="en-US" dirty="0" smtClean="0"/>
          </a:p>
        </p:txBody>
      </p:sp>
      <p:sp>
        <p:nvSpPr>
          <p:cNvPr id="9" name="Content Placeholder 4"/>
          <p:cNvSpPr txBox="1">
            <a:spLocks/>
          </p:cNvSpPr>
          <p:nvPr/>
        </p:nvSpPr>
        <p:spPr>
          <a:xfrm>
            <a:off x="154885" y="4679524"/>
            <a:ext cx="4352257" cy="1964730"/>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dirty="0" smtClean="0">
                <a:latin typeface="Courier"/>
                <a:cs typeface="Courier"/>
              </a:rPr>
              <a:t>class Weapon {</a:t>
            </a:r>
          </a:p>
          <a:p>
            <a:pPr marL="0" indent="0">
              <a:buFont typeface="Arial" pitchFamily="34" charset="0"/>
              <a:buNone/>
            </a:pPr>
            <a:r>
              <a:rPr lang="en-US" dirty="0" smtClean="0">
                <a:latin typeface="Courier"/>
                <a:cs typeface="Courier"/>
              </a:rPr>
              <a:t>  </a:t>
            </a:r>
            <a:r>
              <a:rPr lang="en-US" dirty="0" smtClean="0">
                <a:solidFill>
                  <a:srgbClr val="D09A08"/>
                </a:solidFill>
                <a:latin typeface="Courier"/>
                <a:cs typeface="Courier"/>
              </a:rPr>
              <a:t>public Weapon(string N) {</a:t>
            </a:r>
          </a:p>
          <a:p>
            <a:pPr marL="0" indent="0">
              <a:buFont typeface="Arial" pitchFamily="34" charset="0"/>
              <a:buNone/>
            </a:pPr>
            <a:r>
              <a:rPr lang="en-US" dirty="0" smtClean="0">
                <a:solidFill>
                  <a:srgbClr val="D09A08"/>
                </a:solidFill>
                <a:latin typeface="Courier"/>
                <a:cs typeface="Courier"/>
              </a:rPr>
              <a:t>    </a:t>
            </a:r>
            <a:r>
              <a:rPr lang="en-US" dirty="0" err="1" smtClean="0">
                <a:solidFill>
                  <a:srgbClr val="D09A08"/>
                </a:solidFill>
                <a:latin typeface="Courier"/>
                <a:cs typeface="Courier"/>
              </a:rPr>
              <a:t>this.Name</a:t>
            </a:r>
            <a:r>
              <a:rPr lang="en-US" dirty="0" smtClean="0">
                <a:solidFill>
                  <a:srgbClr val="D09A08"/>
                </a:solidFill>
                <a:latin typeface="Courier"/>
                <a:cs typeface="Courier"/>
              </a:rPr>
              <a:t> = N;</a:t>
            </a:r>
          </a:p>
          <a:p>
            <a:pPr marL="0" indent="0">
              <a:buFont typeface="Arial" pitchFamily="34" charset="0"/>
              <a:buNone/>
            </a:pPr>
            <a:r>
              <a:rPr lang="en-US" dirty="0" smtClean="0">
                <a:solidFill>
                  <a:srgbClr val="D09A08"/>
                </a:solidFill>
                <a:latin typeface="Courier"/>
                <a:cs typeface="Courier"/>
              </a:rPr>
              <a:t>  }</a:t>
            </a:r>
          </a:p>
          <a:p>
            <a:pPr marL="0" indent="0">
              <a:buFont typeface="Arial" pitchFamily="34" charset="0"/>
              <a:buNone/>
            </a:pPr>
            <a:r>
              <a:rPr lang="en-US" dirty="0">
                <a:latin typeface="Courier"/>
                <a:cs typeface="Courier"/>
              </a:rPr>
              <a:t>}</a:t>
            </a:r>
            <a:endParaRPr lang="en-US" dirty="0" smtClean="0">
              <a:latin typeface="Courier"/>
              <a:cs typeface="Courier"/>
            </a:endParaRPr>
          </a:p>
        </p:txBody>
      </p:sp>
      <p:sp>
        <p:nvSpPr>
          <p:cNvPr id="10" name="Content Placeholder 4"/>
          <p:cNvSpPr txBox="1">
            <a:spLocks/>
          </p:cNvSpPr>
          <p:nvPr/>
        </p:nvSpPr>
        <p:spPr>
          <a:xfrm>
            <a:off x="4659542" y="4679524"/>
            <a:ext cx="4352257" cy="196473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90000"/>
              </a:lnSpc>
              <a:buNone/>
            </a:pPr>
            <a:r>
              <a:rPr lang="en-US" sz="2000" dirty="0">
                <a:solidFill>
                  <a:srgbClr val="D09A08"/>
                </a:solidFill>
                <a:latin typeface="Courier"/>
                <a:cs typeface="Courier"/>
              </a:rPr>
              <a:t>function Weapon (N) {</a:t>
            </a:r>
          </a:p>
          <a:p>
            <a:pPr marL="0" indent="0">
              <a:lnSpc>
                <a:spcPct val="90000"/>
              </a:lnSpc>
              <a:buNone/>
            </a:pPr>
            <a:r>
              <a:rPr lang="en-US" sz="2000" dirty="0">
                <a:solidFill>
                  <a:srgbClr val="D09A08"/>
                </a:solidFill>
                <a:latin typeface="Courier"/>
                <a:cs typeface="Courier"/>
              </a:rPr>
              <a:t>  </a:t>
            </a:r>
            <a:r>
              <a:rPr lang="en-US" sz="2000" dirty="0" err="1">
                <a:solidFill>
                  <a:srgbClr val="D09A08"/>
                </a:solidFill>
                <a:latin typeface="Courier"/>
                <a:cs typeface="Courier"/>
              </a:rPr>
              <a:t>this.Name</a:t>
            </a:r>
            <a:r>
              <a:rPr lang="en-US" sz="2000" dirty="0">
                <a:solidFill>
                  <a:srgbClr val="D09A08"/>
                </a:solidFill>
                <a:latin typeface="Courier"/>
                <a:cs typeface="Courier"/>
              </a:rPr>
              <a:t> = N;</a:t>
            </a:r>
          </a:p>
          <a:p>
            <a:pPr marL="0" indent="0">
              <a:lnSpc>
                <a:spcPct val="90000"/>
              </a:lnSpc>
              <a:buNone/>
            </a:pPr>
            <a:r>
              <a:rPr lang="en-US" sz="2000" dirty="0">
                <a:solidFill>
                  <a:srgbClr val="D09A08"/>
                </a:solidFill>
                <a:latin typeface="Courier"/>
                <a:cs typeface="Courier"/>
              </a:rPr>
              <a:t>}</a:t>
            </a:r>
          </a:p>
        </p:txBody>
      </p:sp>
    </p:spTree>
    <p:extLst>
      <p:ext uri="{BB962C8B-B14F-4D97-AF65-F5344CB8AC3E}">
        <p14:creationId xmlns:p14="http://schemas.microsoft.com/office/powerpoint/2010/main" val="3300494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4070"/>
            <a:ext cx="8229600" cy="753533"/>
          </a:xfrm>
        </p:spPr>
        <p:txBody>
          <a:bodyPr/>
          <a:lstStyle/>
          <a:p>
            <a:r>
              <a:rPr lang="en-US" dirty="0" smtClean="0"/>
              <a:t>Traditional OO Constructors</a:t>
            </a:r>
            <a:endParaRPr lang="en-US" dirty="0"/>
          </a:p>
        </p:txBody>
      </p:sp>
      <p:sp>
        <p:nvSpPr>
          <p:cNvPr id="3" name="Content Placeholder 2"/>
          <p:cNvSpPr>
            <a:spLocks noGrp="1"/>
          </p:cNvSpPr>
          <p:nvPr>
            <p:ph idx="1"/>
          </p:nvPr>
        </p:nvSpPr>
        <p:spPr>
          <a:xfrm>
            <a:off x="203200" y="1286933"/>
            <a:ext cx="8788400" cy="5401734"/>
          </a:xfrm>
        </p:spPr>
        <p:txBody>
          <a:bodyPr>
            <a:normAutofit fontScale="85000" lnSpcReduction="20000"/>
          </a:bodyPr>
          <a:lstStyle/>
          <a:p>
            <a:pPr marL="0" indent="0">
              <a:buNone/>
            </a:pPr>
            <a:r>
              <a:rPr lang="en-US" dirty="0">
                <a:latin typeface="Courier"/>
                <a:cs typeface="Courier"/>
              </a:rPr>
              <a:t>function Car(</a:t>
            </a:r>
            <a:r>
              <a:rPr lang="en-US" dirty="0" smtClean="0">
                <a:latin typeface="Courier"/>
                <a:cs typeface="Courier"/>
              </a:rPr>
              <a:t>) {</a:t>
            </a:r>
            <a:r>
              <a:rPr lang="en-US" dirty="0">
                <a:latin typeface="Courier"/>
                <a:cs typeface="Courier"/>
              </a:rPr>
              <a:t/>
            </a:r>
            <a:br>
              <a:rPr lang="en-US" dirty="0">
                <a:latin typeface="Courier"/>
                <a:cs typeface="Courier"/>
              </a:rPr>
            </a:br>
            <a:r>
              <a:rPr lang="en-US" dirty="0">
                <a:latin typeface="Courier"/>
                <a:cs typeface="Courier"/>
              </a:rPr>
              <a:t>   // private property</a:t>
            </a:r>
            <a:br>
              <a:rPr lang="en-US" dirty="0">
                <a:latin typeface="Courier"/>
                <a:cs typeface="Courier"/>
              </a:rPr>
            </a:br>
            <a:r>
              <a:rPr lang="en-US" dirty="0">
                <a:latin typeface="Courier"/>
                <a:cs typeface="Courier"/>
              </a:rPr>
              <a:t>   </a:t>
            </a:r>
            <a:r>
              <a:rPr lang="en-US" dirty="0" err="1">
                <a:latin typeface="Courier"/>
                <a:cs typeface="Courier"/>
              </a:rPr>
              <a:t>var</a:t>
            </a:r>
            <a:r>
              <a:rPr lang="en-US" dirty="0">
                <a:latin typeface="Courier"/>
                <a:cs typeface="Courier"/>
              </a:rPr>
              <a:t> color = '';</a:t>
            </a:r>
            <a:br>
              <a:rPr lang="en-US" dirty="0">
                <a:latin typeface="Courier"/>
                <a:cs typeface="Courier"/>
              </a:rPr>
            </a:br>
            <a:r>
              <a:rPr lang="en-US" dirty="0">
                <a:latin typeface="Courier"/>
                <a:cs typeface="Courier"/>
              </a:rPr>
              <a:t/>
            </a:r>
            <a:br>
              <a:rPr lang="en-US" dirty="0">
                <a:latin typeface="Courier"/>
                <a:cs typeface="Courier"/>
              </a:rPr>
            </a:br>
            <a:r>
              <a:rPr lang="en-US" dirty="0">
                <a:latin typeface="Courier"/>
                <a:cs typeface="Courier"/>
              </a:rPr>
              <a:t>   // private constructor</a:t>
            </a:r>
            <a:br>
              <a:rPr lang="en-US" dirty="0">
                <a:latin typeface="Courier"/>
                <a:cs typeface="Courier"/>
              </a:rPr>
            </a:br>
            <a:r>
              <a:rPr lang="en-US" dirty="0">
                <a:latin typeface="Courier"/>
                <a:cs typeface="Courier"/>
              </a:rPr>
              <a:t>   </a:t>
            </a:r>
            <a:r>
              <a:rPr lang="en-US" dirty="0" err="1">
                <a:latin typeface="Courier"/>
                <a:cs typeface="Courier"/>
              </a:rPr>
              <a:t>var</a:t>
            </a:r>
            <a:r>
              <a:rPr lang="en-US" dirty="0">
                <a:latin typeface="Courier"/>
                <a:cs typeface="Courier"/>
              </a:rPr>
              <a:t> Car = function() {</a:t>
            </a:r>
            <a:br>
              <a:rPr lang="en-US" dirty="0">
                <a:latin typeface="Courier"/>
                <a:cs typeface="Courier"/>
              </a:rPr>
            </a:br>
            <a:r>
              <a:rPr lang="en-US" dirty="0">
                <a:latin typeface="Courier"/>
                <a:cs typeface="Courier"/>
              </a:rPr>
              <a:t>       alert("Car object was instantiated.");</a:t>
            </a:r>
            <a:br>
              <a:rPr lang="en-US" dirty="0">
                <a:latin typeface="Courier"/>
                <a:cs typeface="Courier"/>
              </a:rPr>
            </a:br>
            <a:r>
              <a:rPr lang="en-US" dirty="0">
                <a:latin typeface="Courier"/>
                <a:cs typeface="Courier"/>
              </a:rPr>
              <a:t>       color = 'Red';</a:t>
            </a:r>
            <a:br>
              <a:rPr lang="en-US" dirty="0">
                <a:latin typeface="Courier"/>
                <a:cs typeface="Courier"/>
              </a:rPr>
            </a:br>
            <a:r>
              <a:rPr lang="en-US" dirty="0">
                <a:latin typeface="Courier"/>
                <a:cs typeface="Courier"/>
              </a:rPr>
              <a:t>   }</a:t>
            </a:r>
            <a:r>
              <a:rPr lang="en-US" b="1" dirty="0" smtClean="0">
                <a:solidFill>
                  <a:srgbClr val="738450"/>
                </a:solidFill>
                <a:latin typeface="Courier"/>
                <a:cs typeface="Courier"/>
              </a:rPr>
              <a:t>()  </a:t>
            </a:r>
            <a:r>
              <a:rPr lang="en-US" dirty="0" smtClean="0">
                <a:latin typeface="Courier"/>
                <a:cs typeface="Courier"/>
              </a:rPr>
              <a:t>// &lt;-- The </a:t>
            </a:r>
            <a:r>
              <a:rPr lang="en-US" dirty="0" err="1" smtClean="0">
                <a:latin typeface="Courier"/>
                <a:cs typeface="Courier"/>
              </a:rPr>
              <a:t>parens</a:t>
            </a:r>
            <a:r>
              <a:rPr lang="en-US" dirty="0" smtClean="0">
                <a:latin typeface="Courier"/>
                <a:cs typeface="Courier"/>
              </a:rPr>
              <a:t> make it run upon instantiation</a:t>
            </a:r>
            <a:r>
              <a:rPr lang="en-US" dirty="0">
                <a:latin typeface="Courier"/>
                <a:cs typeface="Courier"/>
              </a:rPr>
              <a:t/>
            </a:r>
            <a:br>
              <a:rPr lang="en-US" dirty="0">
                <a:latin typeface="Courier"/>
                <a:cs typeface="Courier"/>
              </a:rPr>
            </a:br>
            <a:endParaRPr lang="en-US" dirty="0" smtClean="0">
              <a:latin typeface="Courier"/>
              <a:cs typeface="Courier"/>
            </a:endParaRPr>
          </a:p>
          <a:p>
            <a:pPr marL="0" indent="0">
              <a:buNone/>
            </a:pPr>
            <a:r>
              <a:rPr lang="en-US" dirty="0">
                <a:latin typeface="Courier"/>
                <a:cs typeface="Courier"/>
              </a:rPr>
              <a:t>   // getter</a:t>
            </a:r>
            <a:br>
              <a:rPr lang="en-US" dirty="0">
                <a:latin typeface="Courier"/>
                <a:cs typeface="Courier"/>
              </a:rPr>
            </a:br>
            <a:r>
              <a:rPr lang="en-US" dirty="0">
                <a:latin typeface="Courier"/>
                <a:cs typeface="Courier"/>
              </a:rPr>
              <a:t>   </a:t>
            </a:r>
            <a:r>
              <a:rPr lang="en-US" dirty="0" err="1">
                <a:latin typeface="Courier"/>
                <a:cs typeface="Courier"/>
              </a:rPr>
              <a:t>this.getColor</a:t>
            </a:r>
            <a:r>
              <a:rPr lang="en-US" dirty="0">
                <a:latin typeface="Courier"/>
                <a:cs typeface="Courier"/>
              </a:rPr>
              <a:t> = function() {</a:t>
            </a:r>
            <a:br>
              <a:rPr lang="en-US" dirty="0">
                <a:latin typeface="Courier"/>
                <a:cs typeface="Courier"/>
              </a:rPr>
            </a:br>
            <a:r>
              <a:rPr lang="en-US" dirty="0">
                <a:latin typeface="Courier"/>
                <a:cs typeface="Courier"/>
              </a:rPr>
              <a:t>       return color;</a:t>
            </a:r>
            <a:br>
              <a:rPr lang="en-US" dirty="0">
                <a:latin typeface="Courier"/>
                <a:cs typeface="Courier"/>
              </a:rPr>
            </a:br>
            <a:r>
              <a:rPr lang="en-US" dirty="0">
                <a:latin typeface="Courier"/>
                <a:cs typeface="Courier"/>
              </a:rPr>
              <a:t>   }</a:t>
            </a:r>
            <a:br>
              <a:rPr lang="en-US" dirty="0">
                <a:latin typeface="Courier"/>
                <a:cs typeface="Courier"/>
              </a:rPr>
            </a:br>
            <a:r>
              <a:rPr lang="en-US" dirty="0">
                <a:latin typeface="Courier"/>
                <a:cs typeface="Courier"/>
              </a:rPr>
              <a:t/>
            </a:r>
            <a:br>
              <a:rPr lang="en-US" dirty="0">
                <a:latin typeface="Courier"/>
                <a:cs typeface="Courier"/>
              </a:rPr>
            </a:br>
            <a:r>
              <a:rPr lang="en-US" dirty="0">
                <a:latin typeface="Courier"/>
                <a:cs typeface="Courier"/>
              </a:rPr>
              <a:t>   // setter</a:t>
            </a:r>
            <a:br>
              <a:rPr lang="en-US" dirty="0">
                <a:latin typeface="Courier"/>
                <a:cs typeface="Courier"/>
              </a:rPr>
            </a:br>
            <a:r>
              <a:rPr lang="en-US" dirty="0">
                <a:latin typeface="Courier"/>
                <a:cs typeface="Courier"/>
              </a:rPr>
              <a:t>   </a:t>
            </a:r>
            <a:r>
              <a:rPr lang="en-US" dirty="0" err="1">
                <a:latin typeface="Courier"/>
                <a:cs typeface="Courier"/>
              </a:rPr>
              <a:t>this.setColor</a:t>
            </a:r>
            <a:r>
              <a:rPr lang="en-US" dirty="0">
                <a:latin typeface="Courier"/>
                <a:cs typeface="Courier"/>
              </a:rPr>
              <a:t> = function(data) {</a:t>
            </a:r>
            <a:br>
              <a:rPr lang="en-US" dirty="0">
                <a:latin typeface="Courier"/>
                <a:cs typeface="Courier"/>
              </a:rPr>
            </a:br>
            <a:r>
              <a:rPr lang="en-US" dirty="0">
                <a:latin typeface="Courier"/>
                <a:cs typeface="Courier"/>
              </a:rPr>
              <a:t>       color = data;</a:t>
            </a:r>
            <a:br>
              <a:rPr lang="en-US" dirty="0">
                <a:latin typeface="Courier"/>
                <a:cs typeface="Courier"/>
              </a:rPr>
            </a:br>
            <a:r>
              <a:rPr lang="en-US" dirty="0">
                <a:latin typeface="Courier"/>
                <a:cs typeface="Courier"/>
              </a:rPr>
              <a:t>   </a:t>
            </a:r>
            <a:r>
              <a:rPr lang="en-US" dirty="0" smtClean="0">
                <a:latin typeface="Courier"/>
                <a:cs typeface="Courier"/>
              </a:rPr>
              <a:t>}</a:t>
            </a:r>
            <a:r>
              <a:rPr lang="en-US" dirty="0">
                <a:latin typeface="Courier"/>
                <a:cs typeface="Courier"/>
              </a:rPr>
              <a:t/>
            </a:r>
            <a:br>
              <a:rPr lang="en-US" dirty="0">
                <a:latin typeface="Courier"/>
                <a:cs typeface="Courier"/>
              </a:rPr>
            </a:br>
            <a:r>
              <a:rPr lang="en-US" dirty="0">
                <a:latin typeface="Courier"/>
                <a:cs typeface="Courier"/>
              </a:rPr>
              <a:t>}</a:t>
            </a:r>
          </a:p>
        </p:txBody>
      </p:sp>
    </p:spTree>
    <p:extLst>
      <p:ext uri="{BB962C8B-B14F-4D97-AF65-F5344CB8AC3E}">
        <p14:creationId xmlns:p14="http://schemas.microsoft.com/office/powerpoint/2010/main" val="2012658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Static (Shared) Members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7202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Static? What's </a:t>
            </a:r>
            <a:r>
              <a:rPr lang="en-US" i="1" dirty="0" smtClean="0"/>
              <a:t>static</a:t>
            </a:r>
            <a:r>
              <a:rPr lang="en-US" dirty="0" smtClean="0"/>
              <a:t>?</a:t>
            </a:r>
            <a:endParaRPr lang="en-US" dirty="0"/>
          </a:p>
        </p:txBody>
      </p:sp>
      <p:sp>
        <p:nvSpPr>
          <p:cNvPr id="5" name="Content Placeholder 4"/>
          <p:cNvSpPr>
            <a:spLocks noGrp="1"/>
          </p:cNvSpPr>
          <p:nvPr>
            <p:ph idx="1"/>
          </p:nvPr>
        </p:nvSpPr>
        <p:spPr/>
        <p:txBody>
          <a:bodyPr>
            <a:normAutofit fontScale="92500"/>
          </a:bodyPr>
          <a:lstStyle/>
          <a:p>
            <a:r>
              <a:rPr lang="en-US" dirty="0" smtClean="0"/>
              <a:t>"static" ==&gt; Only </a:t>
            </a:r>
            <a:r>
              <a:rPr lang="en-US" dirty="0"/>
              <a:t>need one copy of it. </a:t>
            </a:r>
            <a:r>
              <a:rPr lang="en-US" dirty="0" smtClean="0"/>
              <a:t> </a:t>
            </a:r>
          </a:p>
          <a:p>
            <a:r>
              <a:rPr lang="en-US" dirty="0" smtClean="0"/>
              <a:t>"shared" ==&gt; Something they all share. Everyone has access to the same thing.</a:t>
            </a:r>
          </a:p>
          <a:p>
            <a:r>
              <a:rPr lang="en-US" dirty="0" smtClean="0"/>
              <a:t>An example in C#:</a:t>
            </a:r>
          </a:p>
          <a:p>
            <a:pPr marL="0" indent="0">
              <a:buNone/>
            </a:pPr>
            <a:r>
              <a:rPr lang="en-US" dirty="0" smtClean="0">
                <a:latin typeface="Courier"/>
                <a:cs typeface="Courier"/>
              </a:rPr>
              <a:t>public class Person </a:t>
            </a:r>
          </a:p>
          <a:p>
            <a:pPr marL="0" indent="0">
              <a:buNone/>
            </a:pPr>
            <a:r>
              <a:rPr lang="en-US" dirty="0" smtClean="0">
                <a:latin typeface="Courier"/>
                <a:cs typeface="Courier"/>
              </a:rPr>
              <a:t>{</a:t>
            </a:r>
          </a:p>
          <a:p>
            <a:pPr marL="0" indent="0">
              <a:buNone/>
            </a:pPr>
            <a:r>
              <a:rPr lang="en-US" dirty="0">
                <a:latin typeface="Courier"/>
                <a:cs typeface="Courier"/>
              </a:rPr>
              <a:t> </a:t>
            </a:r>
            <a:r>
              <a:rPr lang="en-US" dirty="0" smtClean="0">
                <a:latin typeface="Courier"/>
                <a:cs typeface="Courier"/>
              </a:rPr>
              <a:t> public static </a:t>
            </a:r>
            <a:r>
              <a:rPr lang="en-US" dirty="0" err="1" smtClean="0">
                <a:latin typeface="Courier"/>
                <a:cs typeface="Courier"/>
              </a:rPr>
              <a:t>int</a:t>
            </a:r>
            <a:r>
              <a:rPr lang="en-US" dirty="0" smtClean="0">
                <a:latin typeface="Courier"/>
                <a:cs typeface="Courier"/>
              </a:rPr>
              <a:t> </a:t>
            </a:r>
            <a:r>
              <a:rPr lang="en-US" dirty="0" err="1">
                <a:latin typeface="Courier"/>
                <a:cs typeface="Courier"/>
              </a:rPr>
              <a:t>N</a:t>
            </a:r>
            <a:r>
              <a:rPr lang="en-US" dirty="0" err="1" smtClean="0">
                <a:latin typeface="Courier"/>
                <a:cs typeface="Courier"/>
              </a:rPr>
              <a:t>umberOfPeople</a:t>
            </a:r>
            <a:r>
              <a:rPr lang="en-US" dirty="0" smtClean="0">
                <a:latin typeface="Courier"/>
                <a:cs typeface="Courier"/>
              </a:rPr>
              <a:t> { get; set; }</a:t>
            </a:r>
          </a:p>
          <a:p>
            <a:pPr marL="0" indent="0">
              <a:buNone/>
            </a:pPr>
            <a:r>
              <a:rPr lang="en-US" dirty="0">
                <a:latin typeface="Courier"/>
                <a:cs typeface="Courier"/>
              </a:rPr>
              <a:t> </a:t>
            </a:r>
            <a:r>
              <a:rPr lang="en-US" dirty="0" smtClean="0">
                <a:latin typeface="Courier"/>
                <a:cs typeface="Courier"/>
              </a:rPr>
              <a:t> public string </a:t>
            </a:r>
            <a:r>
              <a:rPr lang="en-US" dirty="0" err="1" smtClean="0">
                <a:latin typeface="Courier"/>
                <a:cs typeface="Courier"/>
              </a:rPr>
              <a:t>FirstName</a:t>
            </a:r>
            <a:r>
              <a:rPr lang="en-US" dirty="0" smtClean="0">
                <a:latin typeface="Courier"/>
                <a:cs typeface="Courier"/>
              </a:rPr>
              <a:t> { get; set; }</a:t>
            </a:r>
          </a:p>
          <a:p>
            <a:pPr marL="0" indent="0">
              <a:buNone/>
            </a:pPr>
            <a:r>
              <a:rPr lang="en-US" dirty="0">
                <a:latin typeface="Courier"/>
                <a:cs typeface="Courier"/>
              </a:rPr>
              <a:t> </a:t>
            </a:r>
            <a:r>
              <a:rPr lang="en-US" dirty="0" smtClean="0">
                <a:latin typeface="Courier"/>
                <a:cs typeface="Courier"/>
              </a:rPr>
              <a:t> ...</a:t>
            </a:r>
          </a:p>
          <a:p>
            <a:pPr marL="0" indent="0">
              <a:buNone/>
            </a:pPr>
            <a:r>
              <a:rPr lang="en-US" dirty="0" smtClean="0">
                <a:latin typeface="Courier"/>
                <a:cs typeface="Courier"/>
              </a:rPr>
              <a:t>}</a:t>
            </a:r>
          </a:p>
          <a:p>
            <a:r>
              <a:rPr lang="en-US" dirty="0" smtClean="0"/>
              <a:t>To access:</a:t>
            </a:r>
          </a:p>
          <a:p>
            <a:pPr marL="0" indent="0">
              <a:buNone/>
            </a:pPr>
            <a:r>
              <a:rPr lang="en-US" dirty="0" err="1" smtClean="0">
                <a:latin typeface="Courier"/>
                <a:cs typeface="Courier"/>
              </a:rPr>
              <a:t>int</a:t>
            </a:r>
            <a:r>
              <a:rPr lang="en-US" dirty="0" smtClean="0">
                <a:latin typeface="Courier"/>
                <a:cs typeface="Courier"/>
              </a:rPr>
              <a:t> n = </a:t>
            </a:r>
            <a:r>
              <a:rPr lang="en-US" dirty="0" err="1" smtClean="0">
                <a:solidFill>
                  <a:srgbClr val="C74444"/>
                </a:solidFill>
                <a:latin typeface="Courier"/>
                <a:cs typeface="Courier"/>
              </a:rPr>
              <a:t>Person</a:t>
            </a:r>
            <a:r>
              <a:rPr lang="en-US" dirty="0" err="1" smtClean="0">
                <a:latin typeface="Courier"/>
                <a:cs typeface="Courier"/>
              </a:rPr>
              <a:t>.NumberOfPeople</a:t>
            </a:r>
            <a:r>
              <a:rPr lang="en-US" dirty="0" smtClean="0">
                <a:latin typeface="Courier"/>
                <a:cs typeface="Courier"/>
              </a:rPr>
              <a:t>;</a:t>
            </a:r>
          </a:p>
          <a:p>
            <a:endParaRPr lang="en-US" dirty="0"/>
          </a:p>
        </p:txBody>
      </p:sp>
    </p:spTree>
    <p:extLst>
      <p:ext uri="{BB962C8B-B14F-4D97-AF65-F5344CB8AC3E}">
        <p14:creationId xmlns:p14="http://schemas.microsoft.com/office/powerpoint/2010/main" val="1716733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animEffect transition="in" filter="fade">
                                      <p:cBhvr>
                                        <p:cTn id="25" dur="500"/>
                                        <p:tgtEl>
                                          <p:spTgt spid="5">
                                            <p:txEl>
                                              <p:pRg st="8" end="8"/>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fade">
                                      <p:cBhvr>
                                        <p:cTn id="30" dur="500"/>
                                        <p:tgtEl>
                                          <p:spTgt spid="5">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animEffect transition="in" filter="fade">
                                      <p:cBhvr>
                                        <p:cTn id="33"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in JavaScript ...</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Functions are objects</a:t>
            </a:r>
          </a:p>
          <a:p>
            <a:pPr marL="457200" indent="-457200">
              <a:buFont typeface="+mj-lt"/>
              <a:buAutoNum type="arabicPeriod"/>
            </a:pPr>
            <a:r>
              <a:rPr lang="en-US" dirty="0" smtClean="0"/>
              <a:t>Objects can have properties</a:t>
            </a:r>
          </a:p>
          <a:p>
            <a:pPr marL="457200" indent="-457200">
              <a:buFont typeface="+mj-lt"/>
              <a:buAutoNum type="arabicPeriod"/>
            </a:pPr>
            <a:r>
              <a:rPr lang="en-US" dirty="0" smtClean="0"/>
              <a:t>Properties are added dynamically  </a:t>
            </a:r>
          </a:p>
          <a:p>
            <a:r>
              <a:rPr lang="en-US" dirty="0" smtClean="0"/>
              <a:t>Therefore ...</a:t>
            </a:r>
          </a:p>
          <a:p>
            <a:pPr marL="0" indent="0">
              <a:buNone/>
            </a:pPr>
            <a:r>
              <a:rPr lang="en-US" dirty="0" smtClean="0">
                <a:latin typeface="Courier"/>
                <a:cs typeface="Courier"/>
              </a:rPr>
              <a:t>function Person() {</a:t>
            </a:r>
          </a:p>
          <a:p>
            <a:pPr marL="0" indent="0">
              <a:buNone/>
            </a:pPr>
            <a:r>
              <a:rPr lang="en-US" dirty="0">
                <a:latin typeface="Courier"/>
                <a:cs typeface="Courier"/>
              </a:rPr>
              <a:t> </a:t>
            </a:r>
            <a:r>
              <a:rPr lang="en-US" dirty="0" smtClean="0">
                <a:latin typeface="Courier"/>
                <a:cs typeface="Courier"/>
              </a:rPr>
              <a:t> ...</a:t>
            </a:r>
          </a:p>
          <a:p>
            <a:pPr marL="0" indent="0">
              <a:buNone/>
            </a:pPr>
            <a:r>
              <a:rPr lang="en-US" dirty="0" smtClean="0">
                <a:latin typeface="Courier"/>
                <a:cs typeface="Courier"/>
              </a:rPr>
              <a:t>}</a:t>
            </a:r>
          </a:p>
          <a:p>
            <a:pPr marL="0" indent="0">
              <a:buNone/>
            </a:pPr>
            <a:r>
              <a:rPr lang="en-US" dirty="0" err="1" smtClean="0">
                <a:latin typeface="Courier"/>
                <a:cs typeface="Courier"/>
              </a:rPr>
              <a:t>var</a:t>
            </a:r>
            <a:r>
              <a:rPr lang="en-US" dirty="0" smtClean="0">
                <a:latin typeface="Courier"/>
                <a:cs typeface="Courier"/>
              </a:rPr>
              <a:t> n = </a:t>
            </a:r>
            <a:r>
              <a:rPr lang="en-US" dirty="0" err="1" smtClean="0">
                <a:latin typeface="Courier"/>
                <a:cs typeface="Courier"/>
              </a:rPr>
              <a:t>Person.numberOfPeople</a:t>
            </a:r>
            <a:r>
              <a:rPr lang="en-US" dirty="0" smtClean="0">
                <a:latin typeface="Courier"/>
                <a:cs typeface="Courier"/>
              </a:rPr>
              <a:t>;</a:t>
            </a:r>
          </a:p>
          <a:p>
            <a:endParaRPr lang="en-US" dirty="0"/>
          </a:p>
        </p:txBody>
      </p:sp>
    </p:spTree>
    <p:extLst>
      <p:ext uri="{BB962C8B-B14F-4D97-AF65-F5344CB8AC3E}">
        <p14:creationId xmlns:p14="http://schemas.microsoft.com/office/powerpoint/2010/main" val="3477685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function foo(e) {</a:t>
            </a:r>
          </a:p>
          <a:p>
            <a:r>
              <a:rPr lang="en-US" dirty="0"/>
              <a:t> </a:t>
            </a:r>
            <a:r>
              <a:rPr lang="en-US" dirty="0" smtClean="0"/>
              <a:t> // Do stuff</a:t>
            </a:r>
          </a:p>
          <a:p>
            <a:r>
              <a:rPr lang="en-US" dirty="0"/>
              <a:t>}</a:t>
            </a:r>
            <a:endParaRPr lang="en-US" dirty="0" smtClean="0"/>
          </a:p>
          <a:p>
            <a:r>
              <a:rPr lang="en-US" dirty="0" err="1" smtClean="0"/>
              <a:t>x.addEventListener</a:t>
            </a:r>
            <a:r>
              <a:rPr lang="en-US" dirty="0" smtClean="0"/>
              <a:t>('click',</a:t>
            </a:r>
            <a:r>
              <a:rPr lang="en-US" dirty="0" err="1" smtClean="0"/>
              <a:t>foo,false</a:t>
            </a:r>
            <a:r>
              <a:rPr lang="en-US" dirty="0" smtClean="0"/>
              <a:t>);</a:t>
            </a:r>
          </a:p>
          <a:p>
            <a:endParaRPr lang="en-US" dirty="0"/>
          </a:p>
          <a:p>
            <a:r>
              <a:rPr lang="en-US" dirty="0" err="1" smtClean="0"/>
              <a:t>x.removeEventListener</a:t>
            </a:r>
            <a:r>
              <a:rPr lang="en-US" dirty="0" smtClean="0"/>
              <a:t>('click',</a:t>
            </a:r>
            <a:r>
              <a:rPr lang="en-US" dirty="0" err="1" smtClean="0"/>
              <a:t>foo,false</a:t>
            </a:r>
            <a:r>
              <a:rPr lang="en-US" dirty="0" smtClean="0"/>
              <a:t>);</a:t>
            </a:r>
          </a:p>
          <a:p>
            <a:r>
              <a:rPr lang="en-US" dirty="0" smtClean="0"/>
              <a:t>- false is assumed. You can only remove it from the phase to which you </a:t>
            </a:r>
            <a:r>
              <a:rPr lang="en-US" smtClean="0"/>
              <a:t>added it.</a:t>
            </a:r>
            <a:endParaRPr lang="en-US" dirty="0"/>
          </a:p>
        </p:txBody>
      </p:sp>
    </p:spTree>
    <p:extLst>
      <p:ext uri="{BB962C8B-B14F-4D97-AF65-F5344CB8AC3E}">
        <p14:creationId xmlns:p14="http://schemas.microsoft.com/office/powerpoint/2010/main" val="4075739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br>
              <a:rPr lang="en-US" dirty="0" smtClean="0"/>
            </a:b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3509209"/>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85801"/>
            <a:ext cx="9144000" cy="6472200"/>
          </a:xfrm>
          <a:prstGeom prst="rect">
            <a:avLst/>
          </a:prstGeom>
        </p:spPr>
      </p:pic>
      <p:sp>
        <p:nvSpPr>
          <p:cNvPr id="2" name="Title 1"/>
          <p:cNvSpPr>
            <a:spLocks noGrp="1"/>
          </p:cNvSpPr>
          <p:nvPr>
            <p:ph type="title"/>
          </p:nvPr>
        </p:nvSpPr>
        <p:spPr>
          <a:xfrm>
            <a:off x="0" y="260125"/>
            <a:ext cx="3092485" cy="2761017"/>
          </a:xfrm>
        </p:spPr>
        <p:txBody>
          <a:bodyPr/>
          <a:lstStyle/>
          <a:p>
            <a:r>
              <a:rPr lang="en-US" dirty="0" smtClean="0"/>
              <a:t>Yeah. JavaScript has no interfaces</a:t>
            </a:r>
            <a:endParaRPr lang="en-US" dirty="0"/>
          </a:p>
        </p:txBody>
      </p:sp>
    </p:spTree>
    <p:extLst>
      <p:ext uri="{BB962C8B-B14F-4D97-AF65-F5344CB8AC3E}">
        <p14:creationId xmlns:p14="http://schemas.microsoft.com/office/powerpoint/2010/main" val="3809884025"/>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ES2015 Classes</a:t>
            </a:r>
            <a:endParaRPr lang="en-US" dirty="0"/>
          </a:p>
        </p:txBody>
      </p:sp>
      <p:sp>
        <p:nvSpPr>
          <p:cNvPr id="5" name="Text Placeholder 4"/>
          <p:cNvSpPr>
            <a:spLocks noGrp="1"/>
          </p:cNvSpPr>
          <p:nvPr>
            <p:ph type="body" idx="1"/>
          </p:nvPr>
        </p:nvSpPr>
        <p:spPr/>
        <p:txBody>
          <a:bodyPr/>
          <a:lstStyle/>
          <a:p>
            <a:endParaRPr lang="en-US"/>
          </a:p>
        </p:txBody>
      </p:sp>
      <p:pic>
        <p:nvPicPr>
          <p:cNvPr id="6" name="Picture 5" descr="ES2015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254" y="5030652"/>
            <a:ext cx="1827347" cy="1827347"/>
          </a:xfrm>
          <a:prstGeom prst="rect">
            <a:avLst/>
          </a:prstGeom>
        </p:spPr>
      </p:pic>
    </p:spTree>
    <p:extLst>
      <p:ext uri="{BB962C8B-B14F-4D97-AF65-F5344CB8AC3E}">
        <p14:creationId xmlns:p14="http://schemas.microsoft.com/office/powerpoint/2010/main" val="179752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ES2015 gives us a different way to write this</a:t>
            </a:r>
            <a:endParaRPr lang="en-US" dirty="0"/>
          </a:p>
        </p:txBody>
      </p:sp>
      <p:sp>
        <p:nvSpPr>
          <p:cNvPr id="3" name="Content Placeholder 2"/>
          <p:cNvSpPr>
            <a:spLocks noGrp="1"/>
          </p:cNvSpPr>
          <p:nvPr>
            <p:ph idx="1"/>
          </p:nvPr>
        </p:nvSpPr>
        <p:spPr>
          <a:xfrm>
            <a:off x="457200" y="2067050"/>
            <a:ext cx="8229600" cy="2764958"/>
          </a:xfrm>
        </p:spPr>
        <p:txBody>
          <a:bodyPr/>
          <a:lstStyle/>
          <a:p>
            <a:pPr marL="0" indent="0">
              <a:buNone/>
            </a:pPr>
            <a:r>
              <a:rPr lang="en-US" dirty="0" smtClean="0">
                <a:solidFill>
                  <a:srgbClr val="C74444"/>
                </a:solidFill>
                <a:latin typeface="Courier"/>
                <a:cs typeface="Courier"/>
              </a:rPr>
              <a:t>class</a:t>
            </a:r>
            <a:r>
              <a:rPr lang="en-US" dirty="0" smtClean="0">
                <a:latin typeface="Courier"/>
                <a:cs typeface="Courier"/>
              </a:rPr>
              <a:t> Person{</a:t>
            </a:r>
          </a:p>
          <a:p>
            <a:pPr marL="0" indent="0">
              <a:buNone/>
            </a:pPr>
            <a:r>
              <a:rPr lang="en-US" dirty="0">
                <a:latin typeface="Courier"/>
                <a:cs typeface="Courier"/>
              </a:rPr>
              <a:t> </a:t>
            </a:r>
            <a:r>
              <a:rPr lang="en-US" dirty="0" smtClean="0">
                <a:latin typeface="Courier"/>
                <a:cs typeface="Courier"/>
              </a:rPr>
              <a:t> attack() {</a:t>
            </a:r>
          </a:p>
          <a:p>
            <a:pPr marL="0" indent="0">
              <a:buNone/>
            </a:pPr>
            <a:r>
              <a:rPr lang="en-US" dirty="0">
                <a:latin typeface="Courier"/>
                <a:cs typeface="Courier"/>
              </a:rPr>
              <a:t> </a:t>
            </a:r>
            <a:r>
              <a:rPr lang="en-US" dirty="0" smtClean="0">
                <a:latin typeface="Courier"/>
                <a:cs typeface="Courier"/>
              </a:rPr>
              <a:t>   // Do stuff in this method</a:t>
            </a:r>
          </a:p>
          <a:p>
            <a:pPr marL="0" indent="0">
              <a:buNone/>
            </a:pPr>
            <a:r>
              <a:rPr lang="en-US" dirty="0">
                <a:latin typeface="Courier"/>
                <a:cs typeface="Courier"/>
              </a:rPr>
              <a:t> </a:t>
            </a:r>
            <a:r>
              <a:rPr lang="en-US" dirty="0" smtClean="0">
                <a:latin typeface="Courier"/>
                <a:cs typeface="Courier"/>
              </a:rPr>
              <a:t> }</a:t>
            </a:r>
          </a:p>
          <a:p>
            <a:pPr marL="0" indent="0">
              <a:buNone/>
            </a:pPr>
            <a:r>
              <a:rPr lang="en-US" dirty="0" smtClean="0">
                <a:latin typeface="Courier"/>
                <a:cs typeface="Courier"/>
              </a:rPr>
              <a:t>}</a:t>
            </a:r>
          </a:p>
          <a:p>
            <a:endParaRPr lang="en-US" dirty="0"/>
          </a:p>
        </p:txBody>
      </p:sp>
      <p:pic>
        <p:nvPicPr>
          <p:cNvPr id="4" name="Picture 3" descr="ES2015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0254" y="5030652"/>
            <a:ext cx="1827347" cy="1827347"/>
          </a:xfrm>
          <a:prstGeom prst="rect">
            <a:avLst/>
          </a:prstGeom>
        </p:spPr>
      </p:pic>
      <p:sp>
        <p:nvSpPr>
          <p:cNvPr id="5" name="Content Placeholder 4"/>
          <p:cNvSpPr txBox="1">
            <a:spLocks/>
          </p:cNvSpPr>
          <p:nvPr/>
        </p:nvSpPr>
        <p:spPr>
          <a:xfrm>
            <a:off x="457200" y="5030651"/>
            <a:ext cx="7190697" cy="160632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Still not real classes, though!</a:t>
            </a:r>
          </a:p>
          <a:p>
            <a:r>
              <a:rPr lang="en-US" dirty="0" smtClean="0"/>
              <a:t>Just syntactic sugar on top of a constructor function</a:t>
            </a:r>
            <a:endParaRPr lang="en-US" dirty="0"/>
          </a:p>
        </p:txBody>
      </p:sp>
      <p:sp>
        <p:nvSpPr>
          <p:cNvPr id="6" name="Line Callout 2 (Accent Bar) 5"/>
          <p:cNvSpPr/>
          <p:nvPr/>
        </p:nvSpPr>
        <p:spPr>
          <a:xfrm>
            <a:off x="4904154" y="1461357"/>
            <a:ext cx="4024924" cy="1211385"/>
          </a:xfrm>
          <a:prstGeom prst="accentCallout2">
            <a:avLst>
              <a:gd name="adj1" fmla="val 56528"/>
              <a:gd name="adj2" fmla="val -6264"/>
              <a:gd name="adj3" fmla="val 56139"/>
              <a:gd name="adj4" fmla="val -17362"/>
              <a:gd name="adj5" fmla="val 94004"/>
              <a:gd name="adj6" fmla="val -55257"/>
            </a:avLst>
          </a:prstGeom>
          <a:ln>
            <a:headEnd type="none"/>
            <a:tailEnd type="triangle" w="lg" len="lg"/>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Note: methods don't need </a:t>
            </a:r>
            <a:r>
              <a:rPr lang="en-US" sz="2400" b="1" i="1" dirty="0" smtClean="0"/>
              <a:t>this.</a:t>
            </a:r>
            <a:r>
              <a:rPr lang="en-US" sz="2400" b="1" dirty="0" smtClean="0"/>
              <a:t> nor the function keyword</a:t>
            </a:r>
            <a:endParaRPr lang="en-US" sz="2400" b="1" dirty="0"/>
          </a:p>
        </p:txBody>
      </p:sp>
    </p:spTree>
    <p:extLst>
      <p:ext uri="{BB962C8B-B14F-4D97-AF65-F5344CB8AC3E}">
        <p14:creationId xmlns:p14="http://schemas.microsoft.com/office/powerpoint/2010/main" val="1715065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ackgroundRemoval t="250" b="98000" l="0" r="99750">
                        <a14:foregroundMark x1="63750" y1="65500" x2="2500" y2="94000"/>
                        <a14:foregroundMark x1="90250" y1="61500" x2="54000" y2="96750"/>
                        <a14:foregroundMark x1="98250" y1="98000" x2="88500" y2="69000"/>
                        <a14:foregroundMark x1="85000" y1="80500" x2="74500" y2="97750"/>
                        <a14:foregroundMark x1="62500" y1="71250" x2="36250" y2="95500"/>
                        <a14:foregroundMark x1="34000" y1="68250" x2="31500" y2="72000"/>
                        <a14:backgroundMark x1="63500" y1="2750" x2="95750" y2="24500"/>
                        <a14:backgroundMark x1="95500" y1="39250" x2="97000" y2="72000"/>
                        <a14:backgroundMark x1="2250" y1="65250" x2="8750" y2="3250"/>
                        <a14:backgroundMark x1="1250" y1="80750" x2="2750" y2="67250"/>
                        <a14:backgroundMark x1="750" y1="84500" x2="500" y2="87000"/>
                      </a14:backgroundRemoval>
                    </a14:imgEffect>
                  </a14:imgLayer>
                </a14:imgProps>
              </a:ext>
            </a:extLst>
          </a:blip>
          <a:srcRect l="3176" b="20399"/>
          <a:stretch/>
        </p:blipFill>
        <p:spPr>
          <a:xfrm>
            <a:off x="0" y="3725629"/>
            <a:ext cx="3810110" cy="3132371"/>
          </a:xfrm>
          <a:prstGeom prst="rect">
            <a:avLst/>
          </a:prstGeom>
        </p:spPr>
      </p:pic>
      <p:sp>
        <p:nvSpPr>
          <p:cNvPr id="2" name="Title 1"/>
          <p:cNvSpPr>
            <a:spLocks noGrp="1"/>
          </p:cNvSpPr>
          <p:nvPr>
            <p:ph type="title"/>
          </p:nvPr>
        </p:nvSpPr>
        <p:spPr>
          <a:xfrm>
            <a:off x="46558" y="231036"/>
            <a:ext cx="9021550" cy="990600"/>
          </a:xfrm>
        </p:spPr>
        <p:txBody>
          <a:bodyPr>
            <a:normAutofit fontScale="90000"/>
          </a:bodyPr>
          <a:lstStyle/>
          <a:p>
            <a:r>
              <a:rPr lang="en-US" i="1" dirty="0" smtClean="0"/>
              <a:t>class</a:t>
            </a:r>
            <a:r>
              <a:rPr lang="en-US" dirty="0" smtClean="0"/>
              <a:t> is there to make OO </a:t>
            </a:r>
            <a:r>
              <a:rPr lang="en-US" dirty="0" err="1" smtClean="0"/>
              <a:t>devs</a:t>
            </a:r>
            <a:r>
              <a:rPr lang="en-US" dirty="0" smtClean="0"/>
              <a:t> feel better</a:t>
            </a:r>
            <a:endParaRPr lang="en-US" dirty="0"/>
          </a:p>
        </p:txBody>
      </p:sp>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5013" b="99384" l="264" r="100000">
                        <a14:foregroundMark x1="2111" y1="85488" x2="97625" y2="97889"/>
                        <a14:foregroundMark x1="45031" y1="8443" x2="56904" y2="14600"/>
                        <a14:foregroundMark x1="18294" y1="33861" x2="16711" y2="29200"/>
                        <a14:backgroundMark x1="96306" y1="78452" x2="70624" y2="54002"/>
                        <a14:backgroundMark x1="96042" y1="57168" x2="73439" y2="41161"/>
                        <a14:backgroundMark x1="97449" y1="43448" x2="72471" y2="32454"/>
                        <a14:backgroundMark x1="1231" y1="36324" x2="22603" y2="60070"/>
                        <a14:backgroundMark x1="2990" y1="80035" x2="24186" y2="62709"/>
                        <a14:backgroundMark x1="1231" y1="83201" x2="3958" y2="81266"/>
                      </a14:backgroundRemoval>
                    </a14:imgEffect>
                  </a14:imgLayer>
                </a14:imgProps>
              </a:ext>
            </a:extLst>
          </a:blip>
          <a:stretch>
            <a:fillRect/>
          </a:stretch>
        </p:blipFill>
        <p:spPr>
          <a:xfrm>
            <a:off x="6011629" y="3725629"/>
            <a:ext cx="3132371" cy="3132371"/>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9735" b="100000" l="4297" r="89844"/>
                    </a14:imgEffect>
                  </a14:imgLayer>
                </a14:imgProps>
              </a:ext>
            </a:extLst>
          </a:blip>
          <a:stretch>
            <a:fillRect/>
          </a:stretch>
        </p:blipFill>
        <p:spPr>
          <a:xfrm>
            <a:off x="2281538" y="3375688"/>
            <a:ext cx="5259421" cy="3482312"/>
          </a:xfrm>
          <a:prstGeom prst="rect">
            <a:avLst/>
          </a:prstGeom>
        </p:spPr>
      </p:pic>
      <p:sp>
        <p:nvSpPr>
          <p:cNvPr id="12" name="Rectangle 11"/>
          <p:cNvSpPr/>
          <p:nvPr/>
        </p:nvSpPr>
        <p:spPr>
          <a:xfrm>
            <a:off x="7253672" y="1425439"/>
            <a:ext cx="1682424" cy="195024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Dan </a:t>
            </a:r>
            <a:r>
              <a:rPr lang="en-US" sz="2400" dirty="0" err="1"/>
              <a:t>Abramov</a:t>
            </a:r>
            <a:r>
              <a:rPr lang="en-US" sz="2400" dirty="0"/>
              <a:t> - Creator of </a:t>
            </a:r>
            <a:r>
              <a:rPr lang="en-US" sz="2400" dirty="0" err="1"/>
              <a:t>Redux</a:t>
            </a:r>
            <a:r>
              <a:rPr lang="en-US" sz="2400" dirty="0"/>
              <a:t>.</a:t>
            </a:r>
          </a:p>
        </p:txBody>
      </p:sp>
      <p:cxnSp>
        <p:nvCxnSpPr>
          <p:cNvPr id="14" name="Straight Arrow Connector 13"/>
          <p:cNvCxnSpPr>
            <a:stCxn id="12" idx="2"/>
          </p:cNvCxnSpPr>
          <p:nvPr/>
        </p:nvCxnSpPr>
        <p:spPr>
          <a:xfrm flipH="1">
            <a:off x="7711352" y="3375688"/>
            <a:ext cx="383532" cy="555048"/>
          </a:xfrm>
          <a:prstGeom prst="straightConnector1">
            <a:avLst/>
          </a:prstGeom>
          <a:ln w="58166">
            <a:tailEnd type="triangle" w="lg" len="lg"/>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608817" y="1425439"/>
            <a:ext cx="1938272" cy="195024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Douglas </a:t>
            </a:r>
            <a:r>
              <a:rPr lang="en-US" sz="2400" dirty="0" err="1"/>
              <a:t>Crockford</a:t>
            </a:r>
            <a:r>
              <a:rPr lang="en-US" sz="2400" dirty="0"/>
              <a:t> - </a:t>
            </a:r>
            <a:r>
              <a:rPr lang="en-US" sz="2400" dirty="0" smtClean="0"/>
              <a:t>JavaScript -- The Good Parts</a:t>
            </a:r>
            <a:endParaRPr lang="en-US" sz="2400" dirty="0"/>
          </a:p>
        </p:txBody>
      </p:sp>
      <p:cxnSp>
        <p:nvCxnSpPr>
          <p:cNvPr id="17" name="Straight Arrow Connector 16"/>
          <p:cNvCxnSpPr>
            <a:stCxn id="16" idx="2"/>
          </p:cNvCxnSpPr>
          <p:nvPr/>
        </p:nvCxnSpPr>
        <p:spPr>
          <a:xfrm flipH="1">
            <a:off x="4898976" y="3375688"/>
            <a:ext cx="678977" cy="555048"/>
          </a:xfrm>
          <a:prstGeom prst="straightConnector1">
            <a:avLst/>
          </a:prstGeom>
          <a:ln w="58166">
            <a:tailEnd type="triangle" w="lg" len="lg"/>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97905" y="1425439"/>
            <a:ext cx="1983633" cy="1950249"/>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Eric Elliott - Big-brained JavaScript blogger</a:t>
            </a:r>
          </a:p>
        </p:txBody>
      </p:sp>
      <p:cxnSp>
        <p:nvCxnSpPr>
          <p:cNvPr id="19" name="Straight Arrow Connector 18"/>
          <p:cNvCxnSpPr>
            <a:stCxn id="18" idx="2"/>
          </p:cNvCxnSpPr>
          <p:nvPr/>
        </p:nvCxnSpPr>
        <p:spPr>
          <a:xfrm>
            <a:off x="1289722" y="3375688"/>
            <a:ext cx="206758" cy="555048"/>
          </a:xfrm>
          <a:prstGeom prst="straightConnector1">
            <a:avLst/>
          </a:prstGeom>
          <a:ln w="58166">
            <a:tailEnd type="triangle" w="lg" len="lg"/>
          </a:ln>
        </p:spPr>
        <p:style>
          <a:lnRef idx="2">
            <a:schemeClr val="accent1"/>
          </a:lnRef>
          <a:fillRef idx="0">
            <a:schemeClr val="accent1"/>
          </a:fillRef>
          <a:effectRef idx="1">
            <a:schemeClr val="accent1"/>
          </a:effectRef>
          <a:fontRef idx="minor">
            <a:schemeClr val="tx1"/>
          </a:fontRef>
        </p:style>
      </p:cxnSp>
      <p:sp>
        <p:nvSpPr>
          <p:cNvPr id="9" name="Rounded Rectangular Callout 8"/>
          <p:cNvSpPr/>
          <p:nvPr/>
        </p:nvSpPr>
        <p:spPr>
          <a:xfrm>
            <a:off x="46557" y="1221636"/>
            <a:ext cx="3914961" cy="2503993"/>
          </a:xfrm>
          <a:prstGeom prst="wedgeRoundRectCallout">
            <a:avLst>
              <a:gd name="adj1" fmla="val -10405"/>
              <a:gd name="adj2" fmla="val 63104"/>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All you’re doing when you create a class is opting into a less </a:t>
            </a:r>
            <a:r>
              <a:rPr lang="en-US" sz="2400" dirty="0" smtClean="0"/>
              <a:t>powerful</a:t>
            </a:r>
            <a:r>
              <a:rPr lang="en-US" sz="2400" dirty="0"/>
              <a:t>, less flexible mechanism and a whole lot of pitfalls and pain</a:t>
            </a:r>
            <a:r>
              <a:rPr lang="en-US" sz="2400" dirty="0" smtClean="0"/>
              <a:t>. (sic)</a:t>
            </a:r>
            <a:endParaRPr lang="en-US" sz="2400" dirty="0"/>
          </a:p>
        </p:txBody>
      </p:sp>
      <p:sp>
        <p:nvSpPr>
          <p:cNvPr id="10" name="Rounded Rectangular Callout 9"/>
          <p:cNvSpPr/>
          <p:nvPr/>
        </p:nvSpPr>
        <p:spPr>
          <a:xfrm>
            <a:off x="7121660" y="1221636"/>
            <a:ext cx="1946448" cy="2503993"/>
          </a:xfrm>
          <a:prstGeom prst="wedgeRoundRectCallou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Any time you can write a function instead of a class, do.</a:t>
            </a:r>
          </a:p>
        </p:txBody>
      </p:sp>
      <p:sp>
        <p:nvSpPr>
          <p:cNvPr id="8" name="Rounded Rectangular Callout 7"/>
          <p:cNvSpPr/>
          <p:nvPr/>
        </p:nvSpPr>
        <p:spPr>
          <a:xfrm>
            <a:off x="4278838" y="1230875"/>
            <a:ext cx="2555330" cy="2503993"/>
          </a:xfrm>
          <a:prstGeom prst="wedgeRoundRectCallout">
            <a:avLst>
              <a:gd name="adj1" fmla="val -29117"/>
              <a:gd name="adj2" fmla="val 6491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I think classes in ES6 are a bad part because they lock you into that paradigm.</a:t>
            </a:r>
          </a:p>
        </p:txBody>
      </p:sp>
    </p:spTree>
    <p:extLst>
      <p:ext uri="{BB962C8B-B14F-4D97-AF65-F5344CB8AC3E}">
        <p14:creationId xmlns:p14="http://schemas.microsoft.com/office/powerpoint/2010/main" val="4218170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100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nodeType="with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9" presetClass="entr" presetSubtype="0" fill="hold" grpId="0" nodeType="afterEffect">
                                  <p:stCondLst>
                                    <p:cond delay="100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par>
                                <p:cTn id="31" presetID="9" presetClass="entr" presetSubtype="0" fill="hold"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9" presetClass="entr" presetSubtype="0" fill="hold" grpId="0" nodeType="afterEffect">
                                  <p:stCondLst>
                                    <p:cond delay="1000"/>
                                  </p:stCondLst>
                                  <p:childTnLst>
                                    <p:set>
                                      <p:cBhvr>
                                        <p:cTn id="47" dur="1" fill="hold">
                                          <p:stCondLst>
                                            <p:cond delay="0"/>
                                          </p:stCondLst>
                                        </p:cTn>
                                        <p:tgtEl>
                                          <p:spTgt spid="16"/>
                                        </p:tgtEl>
                                        <p:attrNameLst>
                                          <p:attrName>style.visibility</p:attrName>
                                        </p:attrNameLst>
                                      </p:cBhvr>
                                      <p:to>
                                        <p:strVal val="visible"/>
                                      </p:to>
                                    </p:set>
                                    <p:animEffect transition="in" filter="dissolve">
                                      <p:cBhvr>
                                        <p:cTn id="48" dur="500"/>
                                        <p:tgtEl>
                                          <p:spTgt spid="16"/>
                                        </p:tgtEl>
                                      </p:cBhvr>
                                    </p:animEffect>
                                  </p:childTnLst>
                                </p:cTn>
                              </p:par>
                              <p:par>
                                <p:cTn id="49" presetID="9" presetClass="entr" presetSubtype="0" fill="hold" nodeType="withEffect">
                                  <p:stCondLst>
                                    <p:cond delay="1000"/>
                                  </p:stCondLst>
                                  <p:childTnLst>
                                    <p:set>
                                      <p:cBhvr>
                                        <p:cTn id="50" dur="1" fill="hold">
                                          <p:stCondLst>
                                            <p:cond delay="0"/>
                                          </p:stCondLst>
                                        </p:cTn>
                                        <p:tgtEl>
                                          <p:spTgt spid="17"/>
                                        </p:tgtEl>
                                        <p:attrNameLst>
                                          <p:attrName>style.visibility</p:attrName>
                                        </p:attrNameLst>
                                      </p:cBhvr>
                                      <p:to>
                                        <p:strVal val="visible"/>
                                      </p:to>
                                    </p:set>
                                    <p:animEffect transition="in" filter="dissolv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dissolv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8" grpId="0" animBg="1"/>
      <p:bldP spid="9" grpId="0" animBg="1"/>
      <p:bldP spid="10" grpId="0" animBg="1"/>
      <p:bldP spid="8" grpId="0" animBg="1"/>
    </p:bldLst>
  </p:timing>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Mixing es5 and es2015 styles work if you're really careful.  So why would you do it?</a:t>
            </a:r>
          </a:p>
          <a:p>
            <a:endParaRPr lang="en-US" dirty="0"/>
          </a:p>
        </p:txBody>
      </p:sp>
    </p:spTree>
    <p:extLst>
      <p:ext uri="{BB962C8B-B14F-4D97-AF65-F5344CB8AC3E}">
        <p14:creationId xmlns:p14="http://schemas.microsoft.com/office/powerpoint/2010/main" val="1887236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There are no true privates, even if you have the "_foo" backing variable.  it is </a:t>
            </a:r>
            <a:r>
              <a:rPr lang="en-US" smtClean="0"/>
              <a:t>still exposed.</a:t>
            </a:r>
          </a:p>
          <a:p>
            <a:endParaRPr lang="en-US"/>
          </a:p>
        </p:txBody>
      </p:sp>
    </p:spTree>
    <p:extLst>
      <p:ext uri="{BB962C8B-B14F-4D97-AF65-F5344CB8AC3E}">
        <p14:creationId xmlns:p14="http://schemas.microsoft.com/office/powerpoint/2010/main" val="3413579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Or ...</a:t>
            </a:r>
          </a:p>
          <a:p>
            <a:r>
              <a:rPr lang="en-US" dirty="0" err="1"/>
              <a:t>Object.defineProperty</a:t>
            </a:r>
            <a:r>
              <a:rPr lang="en-US" dirty="0"/>
              <a:t>(Circle, "</a:t>
            </a:r>
            <a:r>
              <a:rPr lang="en-US" dirty="0" err="1"/>
              <a:t>circlesMade</a:t>
            </a:r>
            <a:r>
              <a:rPr lang="en-US" dirty="0"/>
              <a:t>", {</a:t>
            </a:r>
          </a:p>
          <a:p>
            <a:r>
              <a:rPr lang="en-US" dirty="0"/>
              <a:t>    get: function() {</a:t>
            </a:r>
          </a:p>
          <a:p>
            <a:r>
              <a:rPr lang="en-US" dirty="0"/>
              <a:t>        return !</a:t>
            </a:r>
            <a:r>
              <a:rPr lang="en-US" dirty="0" err="1"/>
              <a:t>this._count</a:t>
            </a:r>
            <a:r>
              <a:rPr lang="en-US" dirty="0"/>
              <a:t> ? 0 : </a:t>
            </a:r>
            <a:r>
              <a:rPr lang="en-US" dirty="0" err="1"/>
              <a:t>this._count</a:t>
            </a:r>
            <a:r>
              <a:rPr lang="en-US" dirty="0"/>
              <a:t>;</a:t>
            </a:r>
          </a:p>
          <a:p>
            <a:r>
              <a:rPr lang="en-US" dirty="0"/>
              <a:t>    },</a:t>
            </a:r>
          </a:p>
          <a:p>
            <a:endParaRPr lang="en-US" dirty="0"/>
          </a:p>
          <a:p>
            <a:r>
              <a:rPr lang="en-US" dirty="0"/>
              <a:t>    set: function(</a:t>
            </a:r>
            <a:r>
              <a:rPr lang="en-US" dirty="0" err="1"/>
              <a:t>val</a:t>
            </a:r>
            <a:r>
              <a:rPr lang="en-US" dirty="0"/>
              <a:t>) {</a:t>
            </a:r>
          </a:p>
          <a:p>
            <a:r>
              <a:rPr lang="en-US" dirty="0"/>
              <a:t>        </a:t>
            </a:r>
            <a:r>
              <a:rPr lang="en-US" dirty="0" err="1"/>
              <a:t>this._count</a:t>
            </a:r>
            <a:r>
              <a:rPr lang="en-US" dirty="0"/>
              <a:t> = </a:t>
            </a:r>
            <a:r>
              <a:rPr lang="en-US" dirty="0" err="1"/>
              <a:t>val</a:t>
            </a:r>
            <a:r>
              <a:rPr lang="en-US" dirty="0"/>
              <a:t>;</a:t>
            </a:r>
          </a:p>
          <a:p>
            <a:r>
              <a:rPr lang="en-US" dirty="0"/>
              <a:t>    }</a:t>
            </a:r>
          </a:p>
          <a:p>
            <a:r>
              <a:rPr lang="en-US" dirty="0"/>
              <a:t>});</a:t>
            </a:r>
          </a:p>
        </p:txBody>
      </p:sp>
    </p:spTree>
    <p:extLst>
      <p:ext uri="{BB962C8B-B14F-4D97-AF65-F5344CB8AC3E}">
        <p14:creationId xmlns:p14="http://schemas.microsoft.com/office/powerpoint/2010/main" val="3380318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0827"/>
            <a:ext cx="8229600" cy="736534"/>
          </a:xfrm>
        </p:spPr>
        <p:txBody>
          <a:bodyPr/>
          <a:lstStyle/>
          <a:p>
            <a:r>
              <a:rPr lang="en-US" dirty="0" smtClean="0"/>
              <a:t>ES2015 adds getter and setters</a:t>
            </a:r>
            <a:endParaRPr lang="en-US" dirty="0"/>
          </a:p>
        </p:txBody>
      </p:sp>
      <p:sp>
        <p:nvSpPr>
          <p:cNvPr id="3" name="Content Placeholder 2"/>
          <p:cNvSpPr>
            <a:spLocks noGrp="1"/>
          </p:cNvSpPr>
          <p:nvPr>
            <p:ph idx="1"/>
          </p:nvPr>
        </p:nvSpPr>
        <p:spPr>
          <a:xfrm>
            <a:off x="131385" y="1027361"/>
            <a:ext cx="8744372" cy="5621956"/>
          </a:xfrm>
        </p:spPr>
        <p:txBody>
          <a:bodyPr>
            <a:normAutofit/>
          </a:bodyPr>
          <a:lstStyle/>
          <a:p>
            <a:pPr marL="0" indent="0">
              <a:buNone/>
            </a:pPr>
            <a:r>
              <a:rPr lang="en-US" sz="2000" dirty="0" smtClean="0">
                <a:latin typeface="Courier"/>
                <a:cs typeface="Courier"/>
              </a:rPr>
              <a:t>class Person {</a:t>
            </a:r>
          </a:p>
          <a:p>
            <a:pPr marL="0" indent="0">
              <a:buNone/>
            </a:pPr>
            <a:r>
              <a:rPr lang="en-US" sz="2000" dirty="0">
                <a:latin typeface="Courier"/>
                <a:cs typeface="Courier"/>
              </a:rPr>
              <a:t> </a:t>
            </a:r>
            <a:r>
              <a:rPr lang="en-US" sz="2000" dirty="0" smtClean="0">
                <a:latin typeface="Courier"/>
                <a:cs typeface="Courier"/>
              </a:rPr>
              <a:t> ...</a:t>
            </a:r>
          </a:p>
          <a:p>
            <a:pPr marL="0" indent="0">
              <a:buNone/>
            </a:pPr>
            <a:r>
              <a:rPr lang="en-US" sz="2000" dirty="0" smtClean="0">
                <a:solidFill>
                  <a:srgbClr val="738450"/>
                </a:solidFill>
                <a:latin typeface="Courier"/>
                <a:cs typeface="Courier"/>
              </a:rPr>
              <a:t>  </a:t>
            </a:r>
            <a:r>
              <a:rPr lang="en-US" sz="2000" dirty="0" smtClean="0">
                <a:solidFill>
                  <a:schemeClr val="accent5">
                    <a:lumMod val="60000"/>
                    <a:lumOff val="40000"/>
                  </a:schemeClr>
                </a:solidFill>
                <a:latin typeface="Courier"/>
                <a:cs typeface="Courier"/>
              </a:rPr>
              <a:t>get alias(</a:t>
            </a:r>
            <a:r>
              <a:rPr lang="en-US" sz="2000" dirty="0">
                <a:solidFill>
                  <a:schemeClr val="accent5">
                    <a:lumMod val="60000"/>
                    <a:lumOff val="40000"/>
                  </a:schemeClr>
                </a:solidFill>
                <a:latin typeface="Courier"/>
                <a:cs typeface="Courier"/>
              </a:rPr>
              <a:t>) { return </a:t>
            </a:r>
            <a:r>
              <a:rPr lang="en-US" sz="2000" dirty="0" err="1" smtClean="0">
                <a:solidFill>
                  <a:schemeClr val="accent5">
                    <a:lumMod val="60000"/>
                    <a:lumOff val="40000"/>
                  </a:schemeClr>
                </a:solidFill>
                <a:latin typeface="Courier"/>
                <a:cs typeface="Courier"/>
              </a:rPr>
              <a:t>this._alias</a:t>
            </a:r>
            <a:r>
              <a:rPr lang="en-US" sz="2000" dirty="0" smtClean="0">
                <a:solidFill>
                  <a:schemeClr val="accent5">
                    <a:lumMod val="60000"/>
                    <a:lumOff val="40000"/>
                  </a:schemeClr>
                </a:solidFill>
                <a:latin typeface="Courier"/>
                <a:cs typeface="Courier"/>
              </a:rPr>
              <a:t>; </a:t>
            </a:r>
            <a:r>
              <a:rPr lang="en-US" sz="2000" dirty="0">
                <a:solidFill>
                  <a:schemeClr val="accent5">
                    <a:lumMod val="60000"/>
                    <a:lumOff val="40000"/>
                  </a:schemeClr>
                </a:solidFill>
                <a:latin typeface="Courier"/>
                <a:cs typeface="Courier"/>
              </a:rPr>
              <a:t>}</a:t>
            </a:r>
          </a:p>
          <a:p>
            <a:pPr marL="0" indent="0">
              <a:buNone/>
            </a:pPr>
            <a:r>
              <a:rPr lang="en-US" sz="2000" dirty="0">
                <a:solidFill>
                  <a:schemeClr val="accent5">
                    <a:lumMod val="60000"/>
                    <a:lumOff val="40000"/>
                  </a:schemeClr>
                </a:solidFill>
                <a:latin typeface="Courier"/>
                <a:cs typeface="Courier"/>
              </a:rPr>
              <a:t>  set </a:t>
            </a:r>
            <a:r>
              <a:rPr lang="en-US" sz="2000" dirty="0" smtClean="0">
                <a:solidFill>
                  <a:schemeClr val="accent5">
                    <a:lumMod val="60000"/>
                    <a:lumOff val="40000"/>
                  </a:schemeClr>
                </a:solidFill>
                <a:latin typeface="Courier"/>
                <a:cs typeface="Courier"/>
              </a:rPr>
              <a:t>alias(</a:t>
            </a:r>
            <a:r>
              <a:rPr lang="en-US" sz="2000" dirty="0" err="1">
                <a:solidFill>
                  <a:schemeClr val="accent5">
                    <a:lumMod val="60000"/>
                    <a:lumOff val="40000"/>
                  </a:schemeClr>
                </a:solidFill>
                <a:latin typeface="Courier"/>
                <a:cs typeface="Courier"/>
              </a:rPr>
              <a:t>newValue</a:t>
            </a:r>
            <a:r>
              <a:rPr lang="en-US" sz="2000" dirty="0">
                <a:solidFill>
                  <a:schemeClr val="accent5">
                    <a:lumMod val="60000"/>
                    <a:lumOff val="40000"/>
                  </a:schemeClr>
                </a:solidFill>
                <a:latin typeface="Courier"/>
                <a:cs typeface="Courier"/>
              </a:rPr>
              <a:t>) {</a:t>
            </a:r>
          </a:p>
          <a:p>
            <a:pPr marL="0" indent="0">
              <a:buNone/>
            </a:pPr>
            <a:r>
              <a:rPr lang="en-US" sz="2000" dirty="0">
                <a:solidFill>
                  <a:schemeClr val="accent5">
                    <a:lumMod val="60000"/>
                    <a:lumOff val="40000"/>
                  </a:schemeClr>
                </a:solidFill>
                <a:latin typeface="Courier"/>
                <a:cs typeface="Courier"/>
              </a:rPr>
              <a:t>    </a:t>
            </a:r>
            <a:r>
              <a:rPr lang="en-US" sz="2000" dirty="0" err="1" smtClean="0">
                <a:solidFill>
                  <a:schemeClr val="accent5">
                    <a:lumMod val="60000"/>
                    <a:lumOff val="40000"/>
                  </a:schemeClr>
                </a:solidFill>
                <a:latin typeface="Courier"/>
                <a:cs typeface="Courier"/>
              </a:rPr>
              <a:t>this._alias</a:t>
            </a:r>
            <a:r>
              <a:rPr lang="en-US" sz="2000" dirty="0" smtClean="0">
                <a:solidFill>
                  <a:schemeClr val="accent5">
                    <a:lumMod val="60000"/>
                    <a:lumOff val="40000"/>
                  </a:schemeClr>
                </a:solidFill>
                <a:latin typeface="Courier"/>
                <a:cs typeface="Courier"/>
              </a:rPr>
              <a:t> = </a:t>
            </a:r>
            <a:r>
              <a:rPr lang="en-US" sz="2000" dirty="0" err="1">
                <a:solidFill>
                  <a:schemeClr val="accent5">
                    <a:lumMod val="60000"/>
                    <a:lumOff val="40000"/>
                  </a:schemeClr>
                </a:solidFill>
                <a:latin typeface="Courier"/>
                <a:cs typeface="Courier"/>
              </a:rPr>
              <a:t>newValue</a:t>
            </a:r>
            <a:r>
              <a:rPr lang="en-US" sz="2000" dirty="0">
                <a:solidFill>
                  <a:schemeClr val="accent5">
                    <a:lumMod val="60000"/>
                    <a:lumOff val="40000"/>
                  </a:schemeClr>
                </a:solidFill>
                <a:latin typeface="Courier"/>
                <a:cs typeface="Courier"/>
              </a:rPr>
              <a:t>;</a:t>
            </a:r>
          </a:p>
          <a:p>
            <a:pPr marL="0" indent="0">
              <a:buNone/>
            </a:pPr>
            <a:r>
              <a:rPr lang="en-US" sz="2000" dirty="0">
                <a:solidFill>
                  <a:schemeClr val="accent5">
                    <a:lumMod val="60000"/>
                    <a:lumOff val="40000"/>
                  </a:schemeClr>
                </a:solidFill>
                <a:latin typeface="Courier"/>
                <a:cs typeface="Courier"/>
              </a:rPr>
              <a:t>  } </a:t>
            </a:r>
          </a:p>
          <a:p>
            <a:pPr marL="0" indent="0">
              <a:buNone/>
            </a:pPr>
            <a:r>
              <a:rPr lang="en-US" sz="2000" dirty="0" smtClean="0">
                <a:latin typeface="Courier"/>
                <a:cs typeface="Courier"/>
              </a:rPr>
              <a:t>  move(</a:t>
            </a:r>
            <a:r>
              <a:rPr lang="en-US" sz="2000" dirty="0">
                <a:latin typeface="Courier"/>
                <a:cs typeface="Courier"/>
              </a:rPr>
              <a:t>speed) { // Do stuff to move }</a:t>
            </a:r>
          </a:p>
          <a:p>
            <a:pPr marL="0" indent="0">
              <a:buNone/>
            </a:pPr>
            <a:r>
              <a:rPr lang="en-US" sz="2000" dirty="0">
                <a:latin typeface="Courier"/>
                <a:cs typeface="Courier"/>
              </a:rPr>
              <a:t>  </a:t>
            </a:r>
            <a:r>
              <a:rPr lang="en-US" sz="2000" dirty="0" smtClean="0">
                <a:latin typeface="Courier"/>
                <a:cs typeface="Courier"/>
              </a:rPr>
              <a:t>attack(</a:t>
            </a:r>
            <a:r>
              <a:rPr lang="en-US" sz="2000" dirty="0">
                <a:latin typeface="Courier"/>
                <a:cs typeface="Courier"/>
              </a:rPr>
              <a:t>foe) { </a:t>
            </a:r>
          </a:p>
          <a:p>
            <a:pPr marL="0" indent="0">
              <a:buNone/>
            </a:pPr>
            <a:r>
              <a:rPr lang="en-US" sz="2000" dirty="0">
                <a:latin typeface="Courier"/>
                <a:cs typeface="Courier"/>
              </a:rPr>
              <a:t>    </a:t>
            </a:r>
            <a:r>
              <a:rPr lang="en-US" sz="2000" dirty="0" smtClean="0">
                <a:latin typeface="Courier"/>
                <a:cs typeface="Courier"/>
              </a:rPr>
              <a:t>let d </a:t>
            </a:r>
            <a:r>
              <a:rPr lang="en-US" sz="2000" dirty="0">
                <a:latin typeface="Courier"/>
                <a:cs typeface="Courier"/>
              </a:rPr>
              <a:t>= </a:t>
            </a:r>
            <a:r>
              <a:rPr lang="en-US" sz="2000" dirty="0" smtClean="0">
                <a:latin typeface="Courier"/>
                <a:cs typeface="Courier"/>
              </a:rPr>
              <a:t>`${</a:t>
            </a:r>
            <a:r>
              <a:rPr lang="en-US" sz="2000" dirty="0" err="1" smtClean="0">
                <a:latin typeface="Courier"/>
                <a:cs typeface="Courier"/>
              </a:rPr>
              <a:t>this._alias</a:t>
            </a:r>
            <a:r>
              <a:rPr lang="en-US" sz="2000" dirty="0" smtClean="0">
                <a:latin typeface="Courier"/>
                <a:cs typeface="Courier"/>
              </a:rPr>
              <a:t>} is </a:t>
            </a:r>
            <a:r>
              <a:rPr lang="en-US" sz="2000" dirty="0">
                <a:latin typeface="Courier"/>
                <a:cs typeface="Courier"/>
              </a:rPr>
              <a:t>attacking </a:t>
            </a:r>
            <a:r>
              <a:rPr lang="en-US" sz="2000" dirty="0" smtClean="0">
                <a:latin typeface="Courier"/>
                <a:cs typeface="Courier"/>
              </a:rPr>
              <a:t>${</a:t>
            </a:r>
            <a:r>
              <a:rPr lang="en-US" sz="2000" dirty="0" err="1" smtClean="0">
                <a:solidFill>
                  <a:srgbClr val="C74444"/>
                </a:solidFill>
                <a:latin typeface="Courier"/>
                <a:cs typeface="Courier"/>
              </a:rPr>
              <a:t>foe.alias</a:t>
            </a:r>
            <a:r>
              <a:rPr lang="en-US" sz="2000" dirty="0" smtClean="0">
                <a:latin typeface="Courier"/>
                <a:cs typeface="Courier"/>
              </a:rPr>
              <a:t>}`;</a:t>
            </a:r>
            <a:endParaRPr lang="en-US" sz="2000" dirty="0">
              <a:latin typeface="Courier"/>
              <a:cs typeface="Courier"/>
            </a:endParaRPr>
          </a:p>
          <a:p>
            <a:pPr marL="0" indent="0">
              <a:buNone/>
            </a:pPr>
            <a:r>
              <a:rPr lang="en-US" sz="2000" dirty="0" smtClean="0">
                <a:latin typeface="Courier"/>
                <a:cs typeface="Courier"/>
              </a:rPr>
              <a:t>    /</a:t>
            </a:r>
            <a:r>
              <a:rPr lang="en-US" sz="2000" dirty="0">
                <a:latin typeface="Courier"/>
                <a:cs typeface="Courier"/>
              </a:rPr>
              <a:t>/ Do other attacking stuff here</a:t>
            </a:r>
          </a:p>
          <a:p>
            <a:pPr marL="0" indent="0">
              <a:buNone/>
            </a:pPr>
            <a:r>
              <a:rPr lang="en-US" sz="2000" dirty="0">
                <a:latin typeface="Courier"/>
                <a:cs typeface="Courier"/>
              </a:rPr>
              <a:t>  }</a:t>
            </a:r>
          </a:p>
          <a:p>
            <a:pPr marL="0" indent="0">
              <a:buNone/>
            </a:pPr>
            <a:r>
              <a:rPr lang="en-US" sz="2000" dirty="0" smtClean="0">
                <a:latin typeface="Courier"/>
                <a:cs typeface="Courier"/>
              </a:rPr>
              <a:t>}</a:t>
            </a:r>
          </a:p>
          <a:p>
            <a:pPr marL="0" indent="0">
              <a:buNone/>
            </a:pPr>
            <a:r>
              <a:rPr lang="en-US" sz="2000" dirty="0" err="1" smtClean="0">
                <a:latin typeface="Courier"/>
                <a:cs typeface="Courier"/>
              </a:rPr>
              <a:t>const</a:t>
            </a:r>
            <a:r>
              <a:rPr lang="en-US" sz="2000" dirty="0" smtClean="0">
                <a:latin typeface="Courier"/>
                <a:cs typeface="Courier"/>
              </a:rPr>
              <a:t> p = new Person();</a:t>
            </a:r>
          </a:p>
          <a:p>
            <a:pPr marL="0" indent="0">
              <a:buNone/>
            </a:pPr>
            <a:r>
              <a:rPr lang="en-US" sz="2000" dirty="0" err="1" smtClean="0">
                <a:latin typeface="Courier"/>
                <a:cs typeface="Courier"/>
              </a:rPr>
              <a:t>p.alias</a:t>
            </a:r>
            <a:r>
              <a:rPr lang="en-US" sz="2000" dirty="0" smtClean="0">
                <a:latin typeface="Courier"/>
                <a:cs typeface="Courier"/>
              </a:rPr>
              <a:t> = "Joker";  // Calls set</a:t>
            </a:r>
          </a:p>
          <a:p>
            <a:pPr marL="0" indent="0">
              <a:buNone/>
            </a:pPr>
            <a:r>
              <a:rPr lang="en-US" sz="2000" dirty="0" err="1" smtClean="0">
                <a:latin typeface="Courier"/>
                <a:cs typeface="Courier"/>
              </a:rPr>
              <a:t>console.log</a:t>
            </a:r>
            <a:r>
              <a:rPr lang="en-US" sz="2000" dirty="0" smtClean="0">
                <a:latin typeface="Courier"/>
                <a:cs typeface="Courier"/>
              </a:rPr>
              <a:t>(</a:t>
            </a:r>
            <a:r>
              <a:rPr lang="en-US" sz="2000" dirty="0" err="1" smtClean="0">
                <a:latin typeface="Courier"/>
                <a:cs typeface="Courier"/>
              </a:rPr>
              <a:t>p.alias</a:t>
            </a:r>
            <a:r>
              <a:rPr lang="en-US" sz="2000" dirty="0" smtClean="0">
                <a:latin typeface="Courier"/>
                <a:cs typeface="Courier"/>
              </a:rPr>
              <a:t>); // Calls get</a:t>
            </a:r>
            <a:endParaRPr lang="en-US" sz="2000" dirty="0">
              <a:latin typeface="Courier"/>
              <a:cs typeface="Courier"/>
            </a:endParaRPr>
          </a:p>
          <a:p>
            <a:endParaRPr lang="en-US" sz="2000" dirty="0"/>
          </a:p>
        </p:txBody>
      </p:sp>
      <p:pic>
        <p:nvPicPr>
          <p:cNvPr id="4" name="Picture 3" descr="ES2015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0254" y="5030652"/>
            <a:ext cx="1827347" cy="1827347"/>
          </a:xfrm>
          <a:prstGeom prst="rect">
            <a:avLst/>
          </a:prstGeom>
        </p:spPr>
      </p:pic>
    </p:spTree>
    <p:extLst>
      <p:ext uri="{BB962C8B-B14F-4D97-AF65-F5344CB8AC3E}">
        <p14:creationId xmlns:p14="http://schemas.microsoft.com/office/powerpoint/2010/main" val="1562848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ES2015 adds formal constructors</a:t>
            </a:r>
            <a:endParaRPr lang="en-US" dirty="0"/>
          </a:p>
        </p:txBody>
      </p:sp>
      <p:sp>
        <p:nvSpPr>
          <p:cNvPr id="3" name="Content Placeholder 2"/>
          <p:cNvSpPr>
            <a:spLocks noGrp="1"/>
          </p:cNvSpPr>
          <p:nvPr>
            <p:ph idx="1"/>
          </p:nvPr>
        </p:nvSpPr>
        <p:spPr>
          <a:xfrm>
            <a:off x="145721" y="1600200"/>
            <a:ext cx="8826535" cy="4876800"/>
          </a:xfrm>
        </p:spPr>
        <p:txBody>
          <a:bodyPr>
            <a:normAutofit fontScale="92500" lnSpcReduction="10000"/>
          </a:bodyPr>
          <a:lstStyle/>
          <a:p>
            <a:pPr marL="0" indent="0">
              <a:buNone/>
            </a:pPr>
            <a:r>
              <a:rPr lang="en-US" dirty="0">
                <a:latin typeface="Courier"/>
                <a:cs typeface="Courier"/>
              </a:rPr>
              <a:t>class Person {</a:t>
            </a:r>
          </a:p>
          <a:p>
            <a:pPr marL="0" indent="0">
              <a:buNone/>
            </a:pPr>
            <a:r>
              <a:rPr lang="en-US" dirty="0">
                <a:latin typeface="Courier"/>
                <a:cs typeface="Courier"/>
              </a:rPr>
              <a:t>  </a:t>
            </a:r>
            <a:r>
              <a:rPr lang="en-US" dirty="0">
                <a:solidFill>
                  <a:srgbClr val="C74444"/>
                </a:solidFill>
                <a:latin typeface="Courier"/>
                <a:cs typeface="Courier"/>
              </a:rPr>
              <a:t>constructor(first, last)</a:t>
            </a:r>
            <a:r>
              <a:rPr lang="en-US" dirty="0">
                <a:latin typeface="Courier"/>
                <a:cs typeface="Courier"/>
              </a:rPr>
              <a:t>{</a:t>
            </a:r>
          </a:p>
          <a:p>
            <a:pPr marL="0" indent="0">
              <a:buNone/>
            </a:pPr>
            <a:r>
              <a:rPr lang="en-US" dirty="0">
                <a:latin typeface="Courier"/>
                <a:cs typeface="Courier"/>
              </a:rPr>
              <a:t>    </a:t>
            </a:r>
            <a:r>
              <a:rPr lang="en-US" dirty="0" err="1">
                <a:latin typeface="Courier"/>
                <a:cs typeface="Courier"/>
              </a:rPr>
              <a:t>this._first</a:t>
            </a:r>
            <a:r>
              <a:rPr lang="en-US" dirty="0">
                <a:latin typeface="Courier"/>
                <a:cs typeface="Courier"/>
              </a:rPr>
              <a:t> = first;</a:t>
            </a:r>
          </a:p>
          <a:p>
            <a:pPr marL="0" indent="0">
              <a:buNone/>
            </a:pPr>
            <a:r>
              <a:rPr lang="en-US" dirty="0">
                <a:latin typeface="Courier"/>
                <a:cs typeface="Courier"/>
              </a:rPr>
              <a:t>    </a:t>
            </a:r>
            <a:r>
              <a:rPr lang="en-US" dirty="0" err="1">
                <a:latin typeface="Courier"/>
                <a:cs typeface="Courier"/>
              </a:rPr>
              <a:t>this._last</a:t>
            </a:r>
            <a:r>
              <a:rPr lang="en-US" dirty="0">
                <a:latin typeface="Courier"/>
                <a:cs typeface="Courier"/>
              </a:rPr>
              <a:t> = last;</a:t>
            </a:r>
          </a:p>
          <a:p>
            <a:pPr marL="0" indent="0">
              <a:buNone/>
            </a:pPr>
            <a:r>
              <a:rPr lang="en-US" dirty="0">
                <a:latin typeface="Courier"/>
                <a:cs typeface="Courier"/>
              </a:rPr>
              <a:t>  }</a:t>
            </a:r>
          </a:p>
          <a:p>
            <a:pPr marL="0" indent="0">
              <a:buNone/>
            </a:pPr>
            <a:r>
              <a:rPr lang="en-US" dirty="0">
                <a:latin typeface="Courier"/>
                <a:cs typeface="Courier"/>
              </a:rPr>
              <a:t>  </a:t>
            </a:r>
            <a:r>
              <a:rPr lang="en-US" dirty="0" err="1">
                <a:latin typeface="Courier"/>
                <a:cs typeface="Courier"/>
              </a:rPr>
              <a:t>doStuff</a:t>
            </a:r>
            <a:r>
              <a:rPr lang="en-US" dirty="0">
                <a:latin typeface="Courier"/>
                <a:cs typeface="Courier"/>
              </a:rPr>
              <a:t>() {</a:t>
            </a:r>
          </a:p>
          <a:p>
            <a:pPr marL="0" indent="0">
              <a:buNone/>
            </a:pPr>
            <a:r>
              <a:rPr lang="en-US" dirty="0">
                <a:latin typeface="Courier"/>
                <a:cs typeface="Courier"/>
              </a:rPr>
              <a:t>    return `${</a:t>
            </a:r>
            <a:r>
              <a:rPr lang="en-US" dirty="0" err="1">
                <a:latin typeface="Courier"/>
                <a:cs typeface="Courier"/>
              </a:rPr>
              <a:t>this._first</a:t>
            </a:r>
            <a:r>
              <a:rPr lang="en-US" dirty="0">
                <a:latin typeface="Courier"/>
                <a:cs typeface="Courier"/>
              </a:rPr>
              <a:t>} ${</a:t>
            </a:r>
            <a:r>
              <a:rPr lang="en-US" dirty="0" err="1">
                <a:latin typeface="Courier"/>
                <a:cs typeface="Courier"/>
              </a:rPr>
              <a:t>this._last</a:t>
            </a:r>
            <a:r>
              <a:rPr lang="en-US" dirty="0">
                <a:latin typeface="Courier"/>
                <a:cs typeface="Courier"/>
              </a:rPr>
              <a:t>} </a:t>
            </a:r>
            <a:endParaRPr lang="en-US" dirty="0" smtClean="0">
              <a:latin typeface="Courier"/>
              <a:cs typeface="Courier"/>
            </a:endParaRPr>
          </a:p>
          <a:p>
            <a:pPr marL="0" indent="0">
              <a:buNone/>
            </a:pPr>
            <a:r>
              <a:rPr lang="en-US" dirty="0">
                <a:latin typeface="Courier"/>
                <a:cs typeface="Courier"/>
              </a:rPr>
              <a:t> </a:t>
            </a:r>
            <a:r>
              <a:rPr lang="en-US" dirty="0" smtClean="0">
                <a:latin typeface="Courier"/>
                <a:cs typeface="Courier"/>
              </a:rPr>
              <a:t>           doing </a:t>
            </a:r>
            <a:r>
              <a:rPr lang="en-US" dirty="0">
                <a:latin typeface="Courier"/>
                <a:cs typeface="Courier"/>
              </a:rPr>
              <a:t>stuff.`;</a:t>
            </a:r>
          </a:p>
          <a:p>
            <a:pPr marL="0" indent="0">
              <a:buNone/>
            </a:pPr>
            <a:r>
              <a:rPr lang="en-US" dirty="0">
                <a:latin typeface="Courier"/>
                <a:cs typeface="Courier"/>
              </a:rPr>
              <a:t>  }</a:t>
            </a:r>
          </a:p>
          <a:p>
            <a:pPr marL="0" indent="0">
              <a:buNone/>
            </a:pPr>
            <a:r>
              <a:rPr lang="en-US" dirty="0">
                <a:latin typeface="Courier"/>
                <a:cs typeface="Courier"/>
              </a:rPr>
              <a:t>}</a:t>
            </a:r>
          </a:p>
          <a:p>
            <a:pPr marL="0" indent="0">
              <a:buNone/>
            </a:pPr>
            <a:endParaRPr lang="en-US" dirty="0">
              <a:latin typeface="Courier"/>
              <a:cs typeface="Courier"/>
            </a:endParaRPr>
          </a:p>
          <a:p>
            <a:pPr marL="0" indent="0">
              <a:buNone/>
            </a:pPr>
            <a:r>
              <a:rPr lang="en-US" dirty="0" err="1">
                <a:latin typeface="Courier"/>
                <a:cs typeface="Courier"/>
              </a:rPr>
              <a:t>const</a:t>
            </a:r>
            <a:r>
              <a:rPr lang="en-US" dirty="0">
                <a:latin typeface="Courier"/>
                <a:cs typeface="Courier"/>
              </a:rPr>
              <a:t> p = new Person(</a:t>
            </a:r>
            <a:r>
              <a:rPr lang="en-US" dirty="0" smtClean="0">
                <a:latin typeface="Courier"/>
                <a:cs typeface="Courier"/>
              </a:rPr>
              <a:t>"Talia"</a:t>
            </a:r>
            <a:r>
              <a:rPr lang="en-US" dirty="0">
                <a:latin typeface="Courier"/>
                <a:cs typeface="Courier"/>
              </a:rPr>
              <a:t>, </a:t>
            </a:r>
            <a:r>
              <a:rPr lang="en-US" dirty="0" smtClean="0">
                <a:latin typeface="Courier"/>
                <a:cs typeface="Courier"/>
              </a:rPr>
              <a:t>"Al-Ghoul"</a:t>
            </a:r>
            <a:r>
              <a:rPr lang="en-US" dirty="0">
                <a:latin typeface="Courier"/>
                <a:cs typeface="Courier"/>
              </a:rPr>
              <a:t>);</a:t>
            </a:r>
          </a:p>
          <a:p>
            <a:pPr marL="0" indent="0">
              <a:buNone/>
            </a:pPr>
            <a:r>
              <a:rPr lang="en-US" dirty="0" err="1">
                <a:latin typeface="Courier"/>
                <a:cs typeface="Courier"/>
              </a:rPr>
              <a:t>console.log</a:t>
            </a:r>
            <a:r>
              <a:rPr lang="en-US" dirty="0">
                <a:latin typeface="Courier"/>
                <a:cs typeface="Courier"/>
              </a:rPr>
              <a:t>(</a:t>
            </a:r>
            <a:r>
              <a:rPr lang="en-US" dirty="0" err="1">
                <a:latin typeface="Courier"/>
                <a:cs typeface="Courier"/>
              </a:rPr>
              <a:t>p.doStuff</a:t>
            </a:r>
            <a:r>
              <a:rPr lang="en-US" dirty="0">
                <a:latin typeface="Courier"/>
                <a:cs typeface="Courier"/>
              </a:rPr>
              <a:t>());</a:t>
            </a:r>
            <a:endParaRPr lang="en-US" dirty="0"/>
          </a:p>
          <a:p>
            <a:endParaRPr lang="en-US" dirty="0"/>
          </a:p>
        </p:txBody>
      </p:sp>
      <p:pic>
        <p:nvPicPr>
          <p:cNvPr id="4" name="Picture 3" descr="ES2015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254" y="5030652"/>
            <a:ext cx="1827347" cy="1827347"/>
          </a:xfrm>
          <a:prstGeom prst="rect">
            <a:avLst/>
          </a:prstGeom>
        </p:spPr>
      </p:pic>
    </p:spTree>
    <p:extLst>
      <p:ext uri="{BB962C8B-B14F-4D97-AF65-F5344CB8AC3E}">
        <p14:creationId xmlns:p14="http://schemas.microsoft.com/office/powerpoint/2010/main" val="4004474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771150"/>
          </a:xfrm>
        </p:spPr>
        <p:txBody>
          <a:bodyPr>
            <a:normAutofit fontScale="90000"/>
          </a:bodyPr>
          <a:lstStyle/>
          <a:p>
            <a:r>
              <a:rPr lang="en-US" dirty="0" smtClean="0"/>
              <a:t>Q: When you write a function to receive a parameter, how does that parameter get populated?</a:t>
            </a:r>
            <a:endParaRPr lang="en-US" dirty="0"/>
          </a:p>
        </p:txBody>
      </p:sp>
      <p:sp>
        <p:nvSpPr>
          <p:cNvPr id="3" name="Content Placeholder 2"/>
          <p:cNvSpPr>
            <a:spLocks noGrp="1"/>
          </p:cNvSpPr>
          <p:nvPr>
            <p:ph idx="1"/>
          </p:nvPr>
        </p:nvSpPr>
        <p:spPr>
          <a:xfrm>
            <a:off x="457200" y="2444165"/>
            <a:ext cx="8229600" cy="4032835"/>
          </a:xfrm>
        </p:spPr>
        <p:txBody>
          <a:bodyPr/>
          <a:lstStyle/>
          <a:p>
            <a:pPr marL="0" indent="0">
              <a:buNone/>
            </a:pPr>
            <a:r>
              <a:rPr lang="en-US" sz="3200" dirty="0" smtClean="0"/>
              <a:t>A: The caller passes it!</a:t>
            </a:r>
          </a:p>
          <a:p>
            <a:r>
              <a:rPr lang="en-US" dirty="0" smtClean="0"/>
              <a:t>Example:</a:t>
            </a:r>
          </a:p>
          <a:p>
            <a:pPr marL="0" indent="0">
              <a:buNone/>
            </a:pPr>
            <a:r>
              <a:rPr lang="en-US" dirty="0" smtClean="0">
                <a:latin typeface="Courier"/>
                <a:cs typeface="Courier"/>
              </a:rPr>
              <a:t>function </a:t>
            </a:r>
            <a:r>
              <a:rPr lang="en-US" dirty="0" err="1" smtClean="0">
                <a:latin typeface="Courier"/>
                <a:cs typeface="Courier"/>
              </a:rPr>
              <a:t>addMember</a:t>
            </a:r>
            <a:r>
              <a:rPr lang="en-US" dirty="0" smtClean="0">
                <a:latin typeface="Courier"/>
                <a:cs typeface="Courier"/>
              </a:rPr>
              <a:t>(</a:t>
            </a:r>
            <a:r>
              <a:rPr lang="en-US" dirty="0" err="1" smtClean="0">
                <a:latin typeface="Courier"/>
                <a:cs typeface="Courier"/>
              </a:rPr>
              <a:t>newHero</a:t>
            </a:r>
            <a:r>
              <a:rPr lang="en-US" dirty="0" smtClean="0">
                <a:latin typeface="Courier"/>
                <a:cs typeface="Courier"/>
              </a:rPr>
              <a:t>)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sendNewHeroToServer</a:t>
            </a:r>
            <a:r>
              <a:rPr lang="en-US" dirty="0" smtClean="0">
                <a:latin typeface="Courier"/>
                <a:cs typeface="Courier"/>
              </a:rPr>
              <a:t>(</a:t>
            </a:r>
            <a:r>
              <a:rPr lang="en-US" dirty="0" err="1" smtClean="0">
                <a:latin typeface="Courier"/>
                <a:cs typeface="Courier"/>
              </a:rPr>
              <a:t>newHero</a:t>
            </a:r>
            <a:r>
              <a:rPr lang="en-US" dirty="0" smtClean="0">
                <a:latin typeface="Courier"/>
                <a:cs typeface="Courier"/>
              </a:rPr>
              <a:t>);</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console.log</a:t>
            </a:r>
            <a:r>
              <a:rPr lang="en-US" dirty="0" smtClean="0">
                <a:latin typeface="Courier"/>
                <a:cs typeface="Courier"/>
              </a:rPr>
              <a:t>(</a:t>
            </a:r>
            <a:r>
              <a:rPr lang="en-US" dirty="0" err="1" smtClean="0">
                <a:latin typeface="Courier"/>
                <a:cs typeface="Courier"/>
              </a:rPr>
              <a:t>newHero.name</a:t>
            </a:r>
            <a:r>
              <a:rPr lang="en-US" dirty="0" smtClean="0">
                <a:latin typeface="Courier"/>
                <a:cs typeface="Courier"/>
              </a:rPr>
              <a:t> + "was added.");</a:t>
            </a:r>
          </a:p>
          <a:p>
            <a:pPr marL="0" indent="0">
              <a:buNone/>
            </a:pPr>
            <a:r>
              <a:rPr lang="en-US" dirty="0" smtClean="0">
                <a:latin typeface="Courier"/>
                <a:cs typeface="Courier"/>
              </a:rPr>
              <a:t>}</a:t>
            </a:r>
          </a:p>
          <a:p>
            <a:pPr marL="0" indent="0">
              <a:buNone/>
            </a:pPr>
            <a:r>
              <a:rPr lang="en-US" dirty="0" err="1" smtClean="0">
                <a:latin typeface="Courier"/>
                <a:cs typeface="Courier"/>
              </a:rPr>
              <a:t>var</a:t>
            </a:r>
            <a:r>
              <a:rPr lang="en-US" dirty="0" smtClean="0">
                <a:latin typeface="Courier"/>
                <a:cs typeface="Courier"/>
              </a:rPr>
              <a:t> r = new Hero("Red Tornado");</a:t>
            </a:r>
          </a:p>
          <a:p>
            <a:pPr marL="0" indent="0">
              <a:buNone/>
            </a:pPr>
            <a:r>
              <a:rPr lang="en-US" dirty="0" err="1" smtClean="0">
                <a:latin typeface="Courier"/>
                <a:cs typeface="Courier"/>
              </a:rPr>
              <a:t>addMember</a:t>
            </a:r>
            <a:r>
              <a:rPr lang="en-US" dirty="0" smtClean="0">
                <a:latin typeface="Courier"/>
                <a:cs typeface="Courier"/>
              </a:rPr>
              <a:t>(r);</a:t>
            </a:r>
          </a:p>
          <a:p>
            <a:endParaRPr lang="en-US" dirty="0"/>
          </a:p>
        </p:txBody>
      </p:sp>
    </p:spTree>
    <p:extLst>
      <p:ext uri="{BB962C8B-B14F-4D97-AF65-F5344CB8AC3E}">
        <p14:creationId xmlns:p14="http://schemas.microsoft.com/office/powerpoint/2010/main" val="3539402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ES2015 adds static members</a:t>
            </a:r>
            <a:endParaRPr lang="en-US" dirty="0"/>
          </a:p>
        </p:txBody>
      </p:sp>
      <p:sp>
        <p:nvSpPr>
          <p:cNvPr id="3" name="Content Placeholder 2"/>
          <p:cNvSpPr>
            <a:spLocks noGrp="1"/>
          </p:cNvSpPr>
          <p:nvPr>
            <p:ph idx="1"/>
          </p:nvPr>
        </p:nvSpPr>
        <p:spPr>
          <a:xfrm>
            <a:off x="145721" y="1600200"/>
            <a:ext cx="8826535" cy="4876800"/>
          </a:xfrm>
        </p:spPr>
        <p:txBody>
          <a:bodyPr>
            <a:normAutofit lnSpcReduction="10000"/>
          </a:bodyPr>
          <a:lstStyle/>
          <a:p>
            <a:pPr marL="0" indent="0">
              <a:buNone/>
            </a:pPr>
            <a:r>
              <a:rPr lang="en-US" dirty="0">
                <a:latin typeface="Courier"/>
                <a:cs typeface="Courier"/>
              </a:rPr>
              <a:t>class Person {</a:t>
            </a:r>
          </a:p>
          <a:p>
            <a:pPr marL="0" indent="0">
              <a:buNone/>
            </a:pPr>
            <a:r>
              <a:rPr lang="en-US" dirty="0">
                <a:latin typeface="Courier"/>
                <a:cs typeface="Courier"/>
              </a:rPr>
              <a:t>  constructor(first, last){</a:t>
            </a:r>
          </a:p>
          <a:p>
            <a:pPr marL="0" indent="0">
              <a:buNone/>
            </a:pPr>
            <a:r>
              <a:rPr lang="en-US" dirty="0">
                <a:latin typeface="Courier"/>
                <a:cs typeface="Courier"/>
              </a:rPr>
              <a:t>    </a:t>
            </a:r>
            <a:r>
              <a:rPr lang="en-US" dirty="0" err="1">
                <a:latin typeface="Courier"/>
                <a:cs typeface="Courier"/>
              </a:rPr>
              <a:t>this._first</a:t>
            </a:r>
            <a:r>
              <a:rPr lang="en-US" dirty="0">
                <a:latin typeface="Courier"/>
                <a:cs typeface="Courier"/>
              </a:rPr>
              <a:t> = first;</a:t>
            </a:r>
          </a:p>
          <a:p>
            <a:pPr marL="0" indent="0">
              <a:buNone/>
            </a:pPr>
            <a:r>
              <a:rPr lang="en-US" dirty="0">
                <a:latin typeface="Courier"/>
                <a:cs typeface="Courier"/>
              </a:rPr>
              <a:t>    </a:t>
            </a:r>
            <a:r>
              <a:rPr lang="en-US" dirty="0" err="1">
                <a:latin typeface="Courier"/>
                <a:cs typeface="Courier"/>
              </a:rPr>
              <a:t>this._last</a:t>
            </a:r>
            <a:r>
              <a:rPr lang="en-US" dirty="0">
                <a:latin typeface="Courier"/>
                <a:cs typeface="Courier"/>
              </a:rPr>
              <a:t> = last;</a:t>
            </a:r>
          </a:p>
          <a:p>
            <a:pPr marL="0" indent="0">
              <a:buNone/>
            </a:pPr>
            <a:r>
              <a:rPr lang="en-US" dirty="0">
                <a:latin typeface="Courier"/>
                <a:cs typeface="Courier"/>
              </a:rPr>
              <a:t>  }</a:t>
            </a:r>
          </a:p>
          <a:p>
            <a:pPr marL="0" indent="0">
              <a:buNone/>
            </a:pPr>
            <a:r>
              <a:rPr lang="en-US" dirty="0">
                <a:latin typeface="Courier"/>
                <a:cs typeface="Courier"/>
              </a:rPr>
              <a:t>  </a:t>
            </a:r>
            <a:r>
              <a:rPr lang="en-US" dirty="0" smtClean="0">
                <a:solidFill>
                  <a:schemeClr val="accent5">
                    <a:lumMod val="60000"/>
                    <a:lumOff val="40000"/>
                  </a:schemeClr>
                </a:solidFill>
                <a:latin typeface="Courier"/>
                <a:cs typeface="Courier"/>
              </a:rPr>
              <a:t>static</a:t>
            </a:r>
            <a:r>
              <a:rPr lang="en-US" dirty="0" smtClean="0">
                <a:latin typeface="Courier"/>
                <a:cs typeface="Courier"/>
              </a:rPr>
              <a:t> </a:t>
            </a:r>
            <a:r>
              <a:rPr lang="en-US" dirty="0" err="1" smtClean="0">
                <a:latin typeface="Courier"/>
                <a:cs typeface="Courier"/>
              </a:rPr>
              <a:t>doStuff</a:t>
            </a:r>
            <a:r>
              <a:rPr lang="en-US" dirty="0">
                <a:latin typeface="Courier"/>
                <a:cs typeface="Courier"/>
              </a:rPr>
              <a:t>() {</a:t>
            </a:r>
          </a:p>
          <a:p>
            <a:pPr marL="0" indent="0">
              <a:buNone/>
            </a:pPr>
            <a:r>
              <a:rPr lang="en-US" dirty="0">
                <a:latin typeface="Courier"/>
                <a:cs typeface="Courier"/>
              </a:rPr>
              <a:t>    return </a:t>
            </a:r>
            <a:r>
              <a:rPr lang="en-US" dirty="0" smtClean="0">
                <a:latin typeface="Courier"/>
                <a:cs typeface="Courier"/>
              </a:rPr>
              <a:t>`Doing </a:t>
            </a:r>
            <a:r>
              <a:rPr lang="en-US" dirty="0">
                <a:latin typeface="Courier"/>
                <a:cs typeface="Courier"/>
              </a:rPr>
              <a:t>stuff.`;</a:t>
            </a:r>
          </a:p>
          <a:p>
            <a:pPr marL="0" indent="0">
              <a:buNone/>
            </a:pPr>
            <a:r>
              <a:rPr lang="en-US" dirty="0">
                <a:latin typeface="Courier"/>
                <a:cs typeface="Courier"/>
              </a:rPr>
              <a:t>  }</a:t>
            </a:r>
          </a:p>
          <a:p>
            <a:pPr marL="0" indent="0">
              <a:buNone/>
            </a:pPr>
            <a:r>
              <a:rPr lang="en-US" dirty="0">
                <a:latin typeface="Courier"/>
                <a:cs typeface="Courier"/>
              </a:rPr>
              <a:t>}</a:t>
            </a:r>
          </a:p>
          <a:p>
            <a:pPr marL="0" indent="0">
              <a:buNone/>
            </a:pPr>
            <a:endParaRPr lang="en-US" dirty="0">
              <a:latin typeface="Courier"/>
              <a:cs typeface="Courier"/>
            </a:endParaRPr>
          </a:p>
          <a:p>
            <a:pPr marL="0" indent="0">
              <a:buNone/>
            </a:pPr>
            <a:r>
              <a:rPr lang="en-US" dirty="0" err="1">
                <a:latin typeface="Courier"/>
                <a:cs typeface="Courier"/>
              </a:rPr>
              <a:t>const</a:t>
            </a:r>
            <a:r>
              <a:rPr lang="en-US" dirty="0">
                <a:latin typeface="Courier"/>
                <a:cs typeface="Courier"/>
              </a:rPr>
              <a:t> p = new Person(</a:t>
            </a:r>
            <a:r>
              <a:rPr lang="en-US" dirty="0" smtClean="0">
                <a:latin typeface="Courier"/>
                <a:cs typeface="Courier"/>
              </a:rPr>
              <a:t>"Tim"</a:t>
            </a:r>
            <a:r>
              <a:rPr lang="en-US" dirty="0">
                <a:latin typeface="Courier"/>
                <a:cs typeface="Courier"/>
              </a:rPr>
              <a:t>, </a:t>
            </a:r>
            <a:r>
              <a:rPr lang="en-US" dirty="0" smtClean="0">
                <a:latin typeface="Courier"/>
                <a:cs typeface="Courier"/>
              </a:rPr>
              <a:t>"Drake"</a:t>
            </a:r>
            <a:r>
              <a:rPr lang="en-US" dirty="0">
                <a:latin typeface="Courier"/>
                <a:cs typeface="Courier"/>
              </a:rPr>
              <a:t>);</a:t>
            </a:r>
          </a:p>
          <a:p>
            <a:pPr marL="0" indent="0">
              <a:buNone/>
            </a:pPr>
            <a:r>
              <a:rPr lang="en-US" dirty="0" err="1">
                <a:latin typeface="Courier"/>
                <a:cs typeface="Courier"/>
              </a:rPr>
              <a:t>console.log</a:t>
            </a:r>
            <a:r>
              <a:rPr lang="en-US" dirty="0" smtClean="0">
                <a:latin typeface="Courier"/>
                <a:cs typeface="Courier"/>
              </a:rPr>
              <a:t>(</a:t>
            </a:r>
            <a:r>
              <a:rPr lang="en-US" dirty="0" err="1" smtClean="0">
                <a:latin typeface="Courier"/>
                <a:cs typeface="Courier"/>
              </a:rPr>
              <a:t>Person.doStuff</a:t>
            </a:r>
            <a:r>
              <a:rPr lang="en-US" dirty="0">
                <a:latin typeface="Courier"/>
                <a:cs typeface="Courier"/>
              </a:rPr>
              <a:t>());</a:t>
            </a:r>
            <a:endParaRPr lang="en-US" dirty="0"/>
          </a:p>
          <a:p>
            <a:endParaRPr lang="en-US" dirty="0"/>
          </a:p>
        </p:txBody>
      </p:sp>
      <p:pic>
        <p:nvPicPr>
          <p:cNvPr id="4" name="Picture 3" descr="ES2015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254" y="5030652"/>
            <a:ext cx="1827347" cy="1827347"/>
          </a:xfrm>
          <a:prstGeom prst="rect">
            <a:avLst/>
          </a:prstGeom>
        </p:spPr>
      </p:pic>
    </p:spTree>
    <p:extLst>
      <p:ext uri="{BB962C8B-B14F-4D97-AF65-F5344CB8AC3E}">
        <p14:creationId xmlns:p14="http://schemas.microsoft.com/office/powerpoint/2010/main" val="2271351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can only have ...</a:t>
            </a:r>
            <a:endParaRPr lang="en-US" dirty="0"/>
          </a:p>
        </p:txBody>
      </p:sp>
      <p:sp>
        <p:nvSpPr>
          <p:cNvPr id="3" name="Content Placeholder 2"/>
          <p:cNvSpPr>
            <a:spLocks noGrp="1"/>
          </p:cNvSpPr>
          <p:nvPr>
            <p:ph idx="1"/>
          </p:nvPr>
        </p:nvSpPr>
        <p:spPr/>
        <p:txBody>
          <a:bodyPr/>
          <a:lstStyle/>
          <a:p>
            <a:pPr marL="0" indent="0">
              <a:buNone/>
            </a:pPr>
            <a:r>
              <a:rPr lang="en-US" dirty="0" smtClean="0">
                <a:latin typeface="Courier"/>
                <a:cs typeface="Courier"/>
              </a:rPr>
              <a:t>class foo {</a:t>
            </a:r>
          </a:p>
          <a:p>
            <a:pPr marL="0" indent="0">
              <a:buNone/>
            </a:pPr>
            <a:r>
              <a:rPr lang="en-US" dirty="0" smtClean="0">
                <a:latin typeface="Courier"/>
                <a:cs typeface="Courier"/>
              </a:rPr>
              <a:t>  constructor() { ...} // Constructor</a:t>
            </a:r>
          </a:p>
          <a:p>
            <a:pPr marL="0" indent="0">
              <a:buNone/>
            </a:pPr>
            <a:r>
              <a:rPr lang="en-US" dirty="0">
                <a:latin typeface="Courier"/>
                <a:cs typeface="Courier"/>
              </a:rPr>
              <a:t> </a:t>
            </a:r>
            <a:r>
              <a:rPr lang="en-US" dirty="0" smtClean="0">
                <a:latin typeface="Courier"/>
                <a:cs typeface="Courier"/>
              </a:rPr>
              <a:t> get x(</a:t>
            </a:r>
            <a:r>
              <a:rPr lang="en-US" dirty="0">
                <a:latin typeface="Courier"/>
                <a:cs typeface="Courier"/>
              </a:rPr>
              <a:t>) { return </a:t>
            </a:r>
            <a:r>
              <a:rPr lang="en-US" dirty="0" err="1">
                <a:latin typeface="Courier"/>
                <a:cs typeface="Courier"/>
              </a:rPr>
              <a:t>this</a:t>
            </a:r>
            <a:r>
              <a:rPr lang="en-US" dirty="0" err="1" smtClean="0">
                <a:latin typeface="Courier"/>
                <a:cs typeface="Courier"/>
              </a:rPr>
              <a:t>._x</a:t>
            </a:r>
            <a:r>
              <a:rPr lang="en-US" dirty="0" smtClean="0">
                <a:latin typeface="Courier"/>
                <a:cs typeface="Courier"/>
              </a:rPr>
              <a:t>; } // Getters</a:t>
            </a:r>
            <a:endParaRPr lang="en-US" dirty="0">
              <a:latin typeface="Courier"/>
              <a:cs typeface="Courier"/>
            </a:endParaRPr>
          </a:p>
          <a:p>
            <a:pPr marL="0" indent="0">
              <a:buNone/>
            </a:pPr>
            <a:r>
              <a:rPr lang="en-US" dirty="0">
                <a:latin typeface="Courier"/>
                <a:cs typeface="Courier"/>
              </a:rPr>
              <a:t>  set </a:t>
            </a:r>
            <a:r>
              <a:rPr lang="en-US" dirty="0" smtClean="0">
                <a:latin typeface="Courier"/>
                <a:cs typeface="Courier"/>
              </a:rPr>
              <a:t>x(</a:t>
            </a:r>
            <a:r>
              <a:rPr lang="en-US" dirty="0">
                <a:latin typeface="Courier"/>
                <a:cs typeface="Courier"/>
              </a:rPr>
              <a:t>v</a:t>
            </a:r>
            <a:r>
              <a:rPr lang="en-US" dirty="0" smtClean="0">
                <a:latin typeface="Courier"/>
                <a:cs typeface="Courier"/>
              </a:rPr>
              <a:t>) { </a:t>
            </a:r>
            <a:r>
              <a:rPr lang="en-US" dirty="0" err="1" smtClean="0">
                <a:latin typeface="Courier"/>
                <a:cs typeface="Courier"/>
              </a:rPr>
              <a:t>this</a:t>
            </a:r>
            <a:r>
              <a:rPr lang="en-US" dirty="0" err="1">
                <a:latin typeface="Courier"/>
                <a:cs typeface="Courier"/>
              </a:rPr>
              <a:t>.</a:t>
            </a:r>
            <a:r>
              <a:rPr lang="en-US" dirty="0" err="1" smtClean="0">
                <a:latin typeface="Courier"/>
                <a:cs typeface="Courier"/>
              </a:rPr>
              <a:t>_x</a:t>
            </a:r>
            <a:r>
              <a:rPr lang="en-US" dirty="0" smtClean="0">
                <a:latin typeface="Courier"/>
                <a:cs typeface="Courier"/>
              </a:rPr>
              <a:t> </a:t>
            </a:r>
            <a:r>
              <a:rPr lang="en-US" dirty="0">
                <a:latin typeface="Courier"/>
                <a:cs typeface="Courier"/>
              </a:rPr>
              <a:t>= </a:t>
            </a:r>
            <a:r>
              <a:rPr lang="en-US" dirty="0" smtClean="0">
                <a:latin typeface="Courier"/>
                <a:cs typeface="Courier"/>
              </a:rPr>
              <a:t>v;</a:t>
            </a:r>
            <a:r>
              <a:rPr lang="en-US" dirty="0">
                <a:latin typeface="Courier"/>
                <a:cs typeface="Courier"/>
              </a:rPr>
              <a:t> </a:t>
            </a:r>
            <a:r>
              <a:rPr lang="en-US" dirty="0" smtClean="0">
                <a:latin typeface="Courier"/>
                <a:cs typeface="Courier"/>
              </a:rPr>
              <a:t>} // Setters</a:t>
            </a:r>
          </a:p>
          <a:p>
            <a:pPr marL="0" indent="0">
              <a:buNone/>
            </a:pPr>
            <a:r>
              <a:rPr lang="en-US" dirty="0" smtClean="0">
                <a:latin typeface="Courier"/>
                <a:cs typeface="Courier"/>
              </a:rPr>
              <a:t>  method1() { ... } // Methods</a:t>
            </a:r>
          </a:p>
          <a:p>
            <a:pPr marL="0" indent="0">
              <a:buNone/>
            </a:pPr>
            <a:r>
              <a:rPr lang="en-US" dirty="0">
                <a:latin typeface="Courier"/>
                <a:cs typeface="Courier"/>
              </a:rPr>
              <a:t> </a:t>
            </a:r>
            <a:r>
              <a:rPr lang="en-US" dirty="0" smtClean="0">
                <a:latin typeface="Courier"/>
                <a:cs typeface="Courier"/>
              </a:rPr>
              <a:t> static </a:t>
            </a:r>
            <a:r>
              <a:rPr lang="en-US" dirty="0" err="1" smtClean="0">
                <a:latin typeface="Courier"/>
                <a:cs typeface="Courier"/>
              </a:rPr>
              <a:t>doIt</a:t>
            </a:r>
            <a:r>
              <a:rPr lang="en-US" dirty="0" smtClean="0">
                <a:latin typeface="Courier"/>
                <a:cs typeface="Courier"/>
              </a:rPr>
              <a:t> { ... } // Static methods</a:t>
            </a:r>
          </a:p>
          <a:p>
            <a:pPr marL="0" indent="0">
              <a:buNone/>
            </a:pPr>
            <a:r>
              <a:rPr lang="en-US" dirty="0">
                <a:latin typeface="Courier"/>
                <a:cs typeface="Courier"/>
              </a:rPr>
              <a:t>}</a:t>
            </a:r>
            <a:endParaRPr lang="en-US" dirty="0" smtClean="0">
              <a:latin typeface="Courier"/>
              <a:cs typeface="Courier"/>
            </a:endParaRPr>
          </a:p>
          <a:p>
            <a:r>
              <a:rPr lang="en-US" dirty="0" smtClean="0"/>
              <a:t>Can </a:t>
            </a:r>
            <a:r>
              <a:rPr lang="en-US" b="1" dirty="0" smtClean="0"/>
              <a:t>not</a:t>
            </a:r>
            <a:r>
              <a:rPr lang="en-US" dirty="0" smtClean="0"/>
              <a:t> have "this.", "let", "</a:t>
            </a:r>
            <a:r>
              <a:rPr lang="en-US" dirty="0" err="1" smtClean="0"/>
              <a:t>var</a:t>
            </a:r>
            <a:r>
              <a:rPr lang="en-US" dirty="0"/>
              <a:t>"</a:t>
            </a:r>
            <a:r>
              <a:rPr lang="en-US" dirty="0" smtClean="0"/>
              <a:t> that would be a syntax error</a:t>
            </a:r>
            <a:endParaRPr lang="en-US" dirty="0"/>
          </a:p>
        </p:txBody>
      </p:sp>
      <p:pic>
        <p:nvPicPr>
          <p:cNvPr id="4" name="Picture 3" descr="ES2015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254" y="5030652"/>
            <a:ext cx="1827347" cy="1827347"/>
          </a:xfrm>
          <a:prstGeom prst="rect">
            <a:avLst/>
          </a:prstGeom>
        </p:spPr>
      </p:pic>
    </p:spTree>
    <p:extLst>
      <p:ext uri="{BB962C8B-B14F-4D97-AF65-F5344CB8AC3E}">
        <p14:creationId xmlns:p14="http://schemas.microsoft.com/office/powerpoint/2010/main" val="1936210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be OO, we need certain things</a:t>
            </a:r>
            <a:endParaRPr lang="en-US" dirty="0"/>
          </a:p>
        </p:txBody>
      </p:sp>
      <p:sp>
        <p:nvSpPr>
          <p:cNvPr id="3" name="Content Placeholder 2"/>
          <p:cNvSpPr>
            <a:spLocks noGrp="1"/>
          </p:cNvSpPr>
          <p:nvPr>
            <p:ph idx="1"/>
          </p:nvPr>
        </p:nvSpPr>
        <p:spPr/>
        <p:txBody>
          <a:bodyPr numCol="2">
            <a:normAutofit/>
          </a:bodyPr>
          <a:lstStyle/>
          <a:p>
            <a:pPr>
              <a:buFont typeface="Wingdings" charset="2"/>
              <a:buChar char="✔"/>
            </a:pPr>
            <a:r>
              <a:rPr lang="en-US" dirty="0" smtClean="0"/>
              <a:t>Objects</a:t>
            </a:r>
          </a:p>
          <a:p>
            <a:pPr>
              <a:buFont typeface="Wingdings" charset="2"/>
              <a:buChar char="✔"/>
            </a:pPr>
            <a:r>
              <a:rPr lang="en-US" dirty="0" smtClean="0"/>
              <a:t>Classes</a:t>
            </a:r>
          </a:p>
          <a:p>
            <a:pPr>
              <a:buFont typeface="Wingdings" charset="2"/>
              <a:buChar char="✔"/>
            </a:pPr>
            <a:r>
              <a:rPr lang="en-US" dirty="0" smtClean="0"/>
              <a:t>Properties</a:t>
            </a:r>
          </a:p>
          <a:p>
            <a:pPr>
              <a:buFont typeface="Wingdings" charset="2"/>
              <a:buChar char="✔"/>
            </a:pPr>
            <a:r>
              <a:rPr lang="en-US" dirty="0" smtClean="0"/>
              <a:t>Methods</a:t>
            </a:r>
          </a:p>
          <a:p>
            <a:pPr>
              <a:buFont typeface="Wingdings" charset="2"/>
              <a:buChar char="✔"/>
            </a:pPr>
            <a:r>
              <a:rPr lang="en-US" dirty="0"/>
              <a:t>Constructors</a:t>
            </a:r>
          </a:p>
          <a:p>
            <a:pPr>
              <a:buFont typeface="Wingdings" charset="2"/>
              <a:buChar char="✔"/>
            </a:pPr>
            <a:r>
              <a:rPr lang="en-US" dirty="0"/>
              <a:t>Encapsulation</a:t>
            </a:r>
          </a:p>
          <a:p>
            <a:pPr>
              <a:buFont typeface="Wingdings" charset="2"/>
              <a:buChar char="✔"/>
            </a:pPr>
            <a:r>
              <a:rPr lang="en-US" dirty="0"/>
              <a:t>Private members</a:t>
            </a:r>
          </a:p>
          <a:p>
            <a:pPr>
              <a:buFont typeface="Wingdings" charset="2"/>
              <a:buChar char="✔"/>
            </a:pPr>
            <a:r>
              <a:rPr lang="en-US" dirty="0"/>
              <a:t>Public </a:t>
            </a:r>
            <a:r>
              <a:rPr lang="en-US" dirty="0" smtClean="0"/>
              <a:t>members</a:t>
            </a:r>
          </a:p>
          <a:p>
            <a:pPr>
              <a:buFont typeface="Wingdings" charset="2"/>
              <a:buChar char="✔"/>
            </a:pPr>
            <a:r>
              <a:rPr lang="en-US" dirty="0" smtClean="0"/>
              <a:t>Static members</a:t>
            </a:r>
            <a:endParaRPr lang="en-US" dirty="0"/>
          </a:p>
          <a:p>
            <a:pPr>
              <a:buFont typeface="Wingdings" charset="2"/>
              <a:buChar char="✔"/>
            </a:pPr>
            <a:r>
              <a:rPr lang="en-US" dirty="0"/>
              <a:t>Accessor functions</a:t>
            </a:r>
          </a:p>
          <a:p>
            <a:pPr>
              <a:buFont typeface="Wingdings" charset="2"/>
              <a:buChar char="✔"/>
            </a:pPr>
            <a:r>
              <a:rPr lang="en-US" dirty="0" smtClean="0"/>
              <a:t>Overloading</a:t>
            </a:r>
          </a:p>
          <a:p>
            <a:pPr>
              <a:buFont typeface="Wingdings" charset="2"/>
              <a:buChar char=""/>
            </a:pPr>
            <a:r>
              <a:rPr lang="en-US" dirty="0" smtClean="0"/>
              <a:t>Inheritance</a:t>
            </a:r>
          </a:p>
          <a:p>
            <a:pPr>
              <a:buFont typeface="Wingdings" charset="2"/>
              <a:buChar char=""/>
            </a:pPr>
            <a:r>
              <a:rPr lang="en-US" dirty="0" smtClean="0"/>
              <a:t>Overriding</a:t>
            </a:r>
          </a:p>
          <a:p>
            <a:pPr>
              <a:buFont typeface="Wingdings" charset="2"/>
              <a:buChar char="✖"/>
            </a:pPr>
            <a:r>
              <a:rPr lang="en-US" dirty="0" smtClean="0"/>
              <a:t>Interfaces</a:t>
            </a:r>
          </a:p>
          <a:p>
            <a:pPr>
              <a:buFont typeface="Wingdings" charset="2"/>
              <a:buChar char=""/>
            </a:pPr>
            <a:r>
              <a:rPr lang="en-US" dirty="0" smtClean="0"/>
              <a:t>Namespaces</a:t>
            </a:r>
          </a:p>
          <a:p>
            <a:endParaRPr lang="en-US" dirty="0"/>
          </a:p>
        </p:txBody>
      </p:sp>
    </p:spTree>
    <p:extLst>
      <p:ext uri="{BB962C8B-B14F-4D97-AF65-F5344CB8AC3E}">
        <p14:creationId xmlns:p14="http://schemas.microsoft.com/office/powerpoint/2010/main" val="3855305887"/>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tl</a:t>
            </a:r>
            <a:r>
              <a:rPr lang="en-US" smtClean="0"/>
              <a:t>;dr</a:t>
            </a:r>
            <a:endParaRPr lang="en-US" dirty="0"/>
          </a:p>
        </p:txBody>
      </p:sp>
      <p:sp>
        <p:nvSpPr>
          <p:cNvPr id="3" name="Content Placeholder 2"/>
          <p:cNvSpPr>
            <a:spLocks noGrp="1"/>
          </p:cNvSpPr>
          <p:nvPr>
            <p:ph idx="1"/>
          </p:nvPr>
        </p:nvSpPr>
        <p:spPr/>
        <p:txBody>
          <a:bodyPr/>
          <a:lstStyle/>
          <a:p>
            <a:r>
              <a:rPr lang="en-US" dirty="0" smtClean="0"/>
              <a:t>Because of the way that JavaScript is being used today, we would like it to be object-oriented</a:t>
            </a:r>
          </a:p>
          <a:p>
            <a:r>
              <a:rPr lang="en-US" dirty="0" smtClean="0"/>
              <a:t>While JavaScript is not OO per-se, we can give it many of the features of a true OO language</a:t>
            </a:r>
          </a:p>
          <a:p>
            <a:endParaRPr lang="en-US" dirty="0"/>
          </a:p>
        </p:txBody>
      </p:sp>
    </p:spTree>
    <p:extLst>
      <p:ext uri="{BB962C8B-B14F-4D97-AF65-F5344CB8AC3E}">
        <p14:creationId xmlns:p14="http://schemas.microsoft.com/office/powerpoint/2010/main" val="1024281022"/>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Study</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Tree>
    <p:extLst>
      <p:ext uri="{BB962C8B-B14F-4D97-AF65-F5344CB8AC3E}">
        <p14:creationId xmlns:p14="http://schemas.microsoft.com/office/powerpoint/2010/main" val="4119580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OO JavaScript – Inheritance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35056277"/>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be OO, we need certain things</a:t>
            </a:r>
            <a:endParaRPr lang="en-US" dirty="0"/>
          </a:p>
        </p:txBody>
      </p:sp>
      <p:sp>
        <p:nvSpPr>
          <p:cNvPr id="3" name="Content Placeholder 2"/>
          <p:cNvSpPr>
            <a:spLocks noGrp="1"/>
          </p:cNvSpPr>
          <p:nvPr>
            <p:ph idx="1"/>
          </p:nvPr>
        </p:nvSpPr>
        <p:spPr/>
        <p:txBody>
          <a:bodyPr numCol="2">
            <a:normAutofit/>
          </a:bodyPr>
          <a:lstStyle/>
          <a:p>
            <a:pPr>
              <a:buFont typeface="Wingdings" charset="2"/>
              <a:buChar char="✔"/>
            </a:pPr>
            <a:r>
              <a:rPr lang="en-US" dirty="0" smtClean="0"/>
              <a:t>Objects</a:t>
            </a:r>
          </a:p>
          <a:p>
            <a:pPr>
              <a:buFont typeface="Wingdings" charset="2"/>
              <a:buChar char="✔"/>
            </a:pPr>
            <a:r>
              <a:rPr lang="en-US" dirty="0" smtClean="0"/>
              <a:t>Classes</a:t>
            </a:r>
          </a:p>
          <a:p>
            <a:pPr>
              <a:buFont typeface="Wingdings" charset="2"/>
              <a:buChar char="✔"/>
            </a:pPr>
            <a:r>
              <a:rPr lang="en-US" dirty="0" smtClean="0"/>
              <a:t>Properties</a:t>
            </a:r>
          </a:p>
          <a:p>
            <a:pPr>
              <a:buFont typeface="Wingdings" charset="2"/>
              <a:buChar char="✔"/>
            </a:pPr>
            <a:r>
              <a:rPr lang="en-US" dirty="0" smtClean="0"/>
              <a:t>Methods</a:t>
            </a:r>
          </a:p>
          <a:p>
            <a:pPr>
              <a:buFont typeface="Wingdings" charset="2"/>
              <a:buChar char="✔"/>
            </a:pPr>
            <a:r>
              <a:rPr lang="en-US" dirty="0"/>
              <a:t>Constructors</a:t>
            </a:r>
          </a:p>
          <a:p>
            <a:pPr>
              <a:buFont typeface="Wingdings" charset="2"/>
              <a:buChar char="✔"/>
            </a:pPr>
            <a:r>
              <a:rPr lang="en-US" dirty="0"/>
              <a:t>Encapsulation</a:t>
            </a:r>
          </a:p>
          <a:p>
            <a:pPr>
              <a:buFont typeface="Wingdings" charset="2"/>
              <a:buChar char="✔"/>
            </a:pPr>
            <a:r>
              <a:rPr lang="en-US" dirty="0"/>
              <a:t>Private members</a:t>
            </a:r>
          </a:p>
          <a:p>
            <a:pPr>
              <a:buFont typeface="Wingdings" charset="2"/>
              <a:buChar char="✔"/>
            </a:pPr>
            <a:r>
              <a:rPr lang="en-US" dirty="0"/>
              <a:t>Public </a:t>
            </a:r>
            <a:r>
              <a:rPr lang="en-US" dirty="0" smtClean="0"/>
              <a:t>members</a:t>
            </a:r>
          </a:p>
          <a:p>
            <a:pPr>
              <a:buFont typeface="Wingdings" charset="2"/>
              <a:buChar char="✔"/>
            </a:pPr>
            <a:r>
              <a:rPr lang="en-US" dirty="0" smtClean="0"/>
              <a:t>Static members</a:t>
            </a:r>
            <a:endParaRPr lang="en-US" dirty="0"/>
          </a:p>
          <a:p>
            <a:pPr>
              <a:buFont typeface="Wingdings" charset="2"/>
              <a:buChar char="✔"/>
            </a:pPr>
            <a:r>
              <a:rPr lang="en-US" dirty="0"/>
              <a:t>Accessor functions</a:t>
            </a:r>
          </a:p>
          <a:p>
            <a:pPr>
              <a:buFont typeface="Wingdings" charset="2"/>
              <a:buChar char="✔"/>
            </a:pPr>
            <a:r>
              <a:rPr lang="en-US" dirty="0" smtClean="0"/>
              <a:t>Overloading</a:t>
            </a:r>
          </a:p>
          <a:p>
            <a:pPr>
              <a:buFont typeface="Wingdings" charset="2"/>
              <a:buChar char=""/>
            </a:pPr>
            <a:r>
              <a:rPr lang="en-US" dirty="0" smtClean="0"/>
              <a:t>Inheritance</a:t>
            </a:r>
          </a:p>
          <a:p>
            <a:pPr>
              <a:buFont typeface="Wingdings" charset="2"/>
              <a:buChar char=""/>
            </a:pPr>
            <a:r>
              <a:rPr lang="en-US" dirty="0" smtClean="0"/>
              <a:t>Overriding</a:t>
            </a:r>
          </a:p>
          <a:p>
            <a:pPr>
              <a:buFont typeface="Wingdings" charset="2"/>
              <a:buChar char="✖"/>
            </a:pPr>
            <a:r>
              <a:rPr lang="en-US" dirty="0" smtClean="0"/>
              <a:t>Interfaces</a:t>
            </a:r>
          </a:p>
          <a:p>
            <a:pPr>
              <a:buFont typeface="Wingdings" charset="2"/>
              <a:buChar char=""/>
            </a:pPr>
            <a:r>
              <a:rPr lang="en-US" dirty="0" smtClean="0"/>
              <a:t>Namespaces</a:t>
            </a:r>
          </a:p>
          <a:p>
            <a:endParaRPr lang="en-US" dirty="0"/>
          </a:p>
        </p:txBody>
      </p:sp>
    </p:spTree>
    <p:extLst>
      <p:ext uri="{BB962C8B-B14F-4D97-AF65-F5344CB8AC3E}">
        <p14:creationId xmlns:p14="http://schemas.microsoft.com/office/powerpoint/2010/main" val="264144445"/>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1190013"/>
      </p:ext>
    </p:extLst>
  </p:cSld>
  <p:clrMapOvr>
    <a:masterClrMapping/>
  </p:clrMapOvr>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JavaScript does not support traditional inheritance</a:t>
            </a:r>
            <a:endParaRPr lang="en-US" dirty="0"/>
          </a:p>
        </p:txBody>
      </p:sp>
      <p:sp>
        <p:nvSpPr>
          <p:cNvPr id="3" name="Content Placeholder 2"/>
          <p:cNvSpPr>
            <a:spLocks noGrp="1"/>
          </p:cNvSpPr>
          <p:nvPr>
            <p:ph idx="1"/>
          </p:nvPr>
        </p:nvSpPr>
        <p:spPr/>
        <p:txBody>
          <a:bodyPr/>
          <a:lstStyle/>
          <a:p>
            <a:r>
              <a:rPr lang="en-US" dirty="0" smtClean="0"/>
              <a:t>In c#</a:t>
            </a:r>
          </a:p>
          <a:p>
            <a:pPr marL="0" indent="0">
              <a:buNone/>
            </a:pPr>
            <a:r>
              <a:rPr lang="en-US" sz="2000" dirty="0" smtClean="0">
                <a:latin typeface="Courier"/>
                <a:cs typeface="Courier"/>
              </a:rPr>
              <a:t>public class Employee </a:t>
            </a:r>
            <a:r>
              <a:rPr lang="en-US" sz="2000" dirty="0" smtClean="0">
                <a:solidFill>
                  <a:schemeClr val="accent5">
                    <a:lumMod val="60000"/>
                    <a:lumOff val="40000"/>
                  </a:schemeClr>
                </a:solidFill>
                <a:latin typeface="Courier"/>
                <a:cs typeface="Courier"/>
              </a:rPr>
              <a:t>: Person</a:t>
            </a:r>
          </a:p>
          <a:p>
            <a:pPr marL="0" indent="0">
              <a:buNone/>
            </a:pPr>
            <a:r>
              <a:rPr lang="en-US" sz="2000" dirty="0" smtClean="0">
                <a:latin typeface="Courier"/>
                <a:cs typeface="Courier"/>
              </a:rPr>
              <a:t>{</a:t>
            </a:r>
          </a:p>
          <a:p>
            <a:pPr marL="0" indent="0">
              <a:buNone/>
            </a:pPr>
            <a:r>
              <a:rPr lang="en-US" sz="2000" dirty="0">
                <a:latin typeface="Courier"/>
                <a:cs typeface="Courier"/>
              </a:rPr>
              <a:t> </a:t>
            </a:r>
            <a:r>
              <a:rPr lang="en-US" sz="2000" dirty="0" smtClean="0">
                <a:latin typeface="Courier"/>
                <a:cs typeface="Courier"/>
              </a:rPr>
              <a:t> public decimal Salary { get; set; }</a:t>
            </a:r>
          </a:p>
          <a:p>
            <a:pPr marL="0" indent="0">
              <a:buNone/>
            </a:pPr>
            <a:r>
              <a:rPr lang="en-US" sz="2000" dirty="0">
                <a:latin typeface="Courier"/>
                <a:cs typeface="Courier"/>
              </a:rPr>
              <a:t> </a:t>
            </a:r>
            <a:r>
              <a:rPr lang="en-US" sz="2000" dirty="0" smtClean="0">
                <a:latin typeface="Courier"/>
                <a:cs typeface="Courier"/>
              </a:rPr>
              <a:t> public overrides string </a:t>
            </a:r>
            <a:r>
              <a:rPr lang="en-US" sz="2000" dirty="0" err="1" smtClean="0">
                <a:latin typeface="Courier"/>
                <a:cs typeface="Courier"/>
              </a:rPr>
              <a:t>ToString</a:t>
            </a:r>
            <a:r>
              <a:rPr lang="en-US" sz="2000" dirty="0" smtClean="0">
                <a:latin typeface="Courier"/>
                <a:cs typeface="Courier"/>
              </a:rPr>
              <a:t>() {</a:t>
            </a:r>
          </a:p>
          <a:p>
            <a:pPr marL="0" indent="0">
              <a:buNone/>
            </a:pPr>
            <a:r>
              <a:rPr lang="en-US" sz="2000" dirty="0">
                <a:latin typeface="Courier"/>
                <a:cs typeface="Courier"/>
              </a:rPr>
              <a:t> </a:t>
            </a:r>
            <a:r>
              <a:rPr lang="en-US" sz="2000" dirty="0" smtClean="0">
                <a:latin typeface="Courier"/>
                <a:cs typeface="Courier"/>
              </a:rPr>
              <a:t>   return </a:t>
            </a:r>
            <a:r>
              <a:rPr lang="en-US" sz="2000" dirty="0" err="1" smtClean="0">
                <a:latin typeface="Courier"/>
                <a:cs typeface="Courier"/>
              </a:rPr>
              <a:t>string.Format</a:t>
            </a:r>
            <a:r>
              <a:rPr lang="en-US" sz="2000" dirty="0" smtClean="0">
                <a:latin typeface="Courier"/>
                <a:cs typeface="Courier"/>
              </a:rPr>
              <a:t>("{0}, {1}",</a:t>
            </a:r>
          </a:p>
          <a:p>
            <a:pPr marL="0" indent="0">
              <a:buNone/>
            </a:pPr>
            <a:r>
              <a:rPr lang="en-US" sz="2000" dirty="0">
                <a:latin typeface="Courier"/>
                <a:cs typeface="Courier"/>
              </a:rPr>
              <a:t> </a:t>
            </a:r>
            <a:r>
              <a:rPr lang="en-US" sz="2000" dirty="0" smtClean="0">
                <a:latin typeface="Courier"/>
                <a:cs typeface="Courier"/>
              </a:rPr>
              <a:t>     </a:t>
            </a:r>
            <a:r>
              <a:rPr lang="en-US" sz="2000" dirty="0" err="1" smtClean="0">
                <a:solidFill>
                  <a:srgbClr val="C74444"/>
                </a:solidFill>
                <a:latin typeface="Courier"/>
                <a:cs typeface="Courier"/>
              </a:rPr>
              <a:t>this.Last</a:t>
            </a:r>
            <a:r>
              <a:rPr lang="en-US" sz="2000" dirty="0" smtClean="0">
                <a:latin typeface="Courier"/>
                <a:cs typeface="Courier"/>
              </a:rPr>
              <a:t>, </a:t>
            </a:r>
            <a:r>
              <a:rPr lang="en-US" sz="2000" dirty="0" err="1" smtClean="0">
                <a:solidFill>
                  <a:srgbClr val="C74444"/>
                </a:solidFill>
                <a:latin typeface="Courier"/>
                <a:cs typeface="Courier"/>
              </a:rPr>
              <a:t>this.First</a:t>
            </a:r>
            <a:r>
              <a:rPr lang="en-US" sz="2000" dirty="0" smtClean="0">
                <a:latin typeface="Courier"/>
                <a:cs typeface="Courier"/>
              </a:rPr>
              <a:t>);</a:t>
            </a:r>
          </a:p>
          <a:p>
            <a:pPr marL="0" indent="0">
              <a:buNone/>
            </a:pPr>
            <a:r>
              <a:rPr lang="en-US" sz="2000" dirty="0" smtClean="0">
                <a:latin typeface="Courier"/>
                <a:cs typeface="Courier"/>
              </a:rPr>
              <a:t>  }</a:t>
            </a:r>
          </a:p>
          <a:p>
            <a:pPr marL="0" indent="0">
              <a:buNone/>
            </a:pPr>
            <a:r>
              <a:rPr lang="en-US" sz="2000" dirty="0" smtClean="0">
                <a:latin typeface="Courier"/>
                <a:cs typeface="Courier"/>
              </a:rPr>
              <a:t>}</a:t>
            </a:r>
          </a:p>
          <a:p>
            <a:r>
              <a:rPr lang="en-US" dirty="0" smtClean="0"/>
              <a:t>But it does have these things called </a:t>
            </a:r>
            <a:r>
              <a:rPr lang="en-US" i="1" dirty="0" smtClean="0"/>
              <a:t>prototypes</a:t>
            </a:r>
            <a:endParaRPr lang="en-US" i="1" dirty="0"/>
          </a:p>
        </p:txBody>
      </p:sp>
    </p:spTree>
    <p:extLst>
      <p:ext uri="{BB962C8B-B14F-4D97-AF65-F5344CB8AC3E}">
        <p14:creationId xmlns:p14="http://schemas.microsoft.com/office/powerpoint/2010/main" val="3632873607"/>
      </p:ext>
    </p:extLst>
  </p:cSld>
  <p:clrMapOvr>
    <a:masterClrMapping/>
  </p:clrMapOvr>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constructor functions</a:t>
            </a:r>
            <a:endParaRPr lang="en-US" dirty="0"/>
          </a:p>
        </p:txBody>
      </p:sp>
      <p:sp>
        <p:nvSpPr>
          <p:cNvPr id="3" name="Content Placeholder 2"/>
          <p:cNvSpPr>
            <a:spLocks noGrp="1"/>
          </p:cNvSpPr>
          <p:nvPr>
            <p:ph idx="1"/>
          </p:nvPr>
        </p:nvSpPr>
        <p:spPr/>
        <p:txBody>
          <a:bodyPr/>
          <a:lstStyle/>
          <a:p>
            <a:r>
              <a:rPr lang="en-US" dirty="0" smtClean="0"/>
              <a:t>When you instantiate a function via </a:t>
            </a:r>
            <a:r>
              <a:rPr lang="en-US" dirty="0"/>
              <a:t>the </a:t>
            </a:r>
            <a:r>
              <a:rPr lang="en-US" i="1" dirty="0"/>
              <a:t>new </a:t>
            </a:r>
            <a:r>
              <a:rPr lang="en-US" dirty="0"/>
              <a:t>operator, </a:t>
            </a:r>
            <a:r>
              <a:rPr lang="en-US" dirty="0" smtClean="0"/>
              <a:t>a context is created (</a:t>
            </a:r>
            <a:r>
              <a:rPr lang="en-US" i="1" dirty="0" smtClean="0"/>
              <a:t>this</a:t>
            </a:r>
            <a:r>
              <a:rPr lang="en-US" dirty="0" smtClean="0"/>
              <a:t>) and is passed back.</a:t>
            </a:r>
          </a:p>
          <a:p>
            <a:r>
              <a:rPr lang="en-US" dirty="0" smtClean="0"/>
              <a:t>This new object gets a copy of all the properties of the constructor function.</a:t>
            </a:r>
          </a:p>
        </p:txBody>
      </p:sp>
      <p:pic>
        <p:nvPicPr>
          <p:cNvPr id="4" name="Picture 3"/>
          <p:cNvPicPr>
            <a:picLocks noChangeAspect="1"/>
          </p:cNvPicPr>
          <p:nvPr/>
        </p:nvPicPr>
        <p:blipFill>
          <a:blip r:embed="rId2"/>
          <a:stretch>
            <a:fillRect/>
          </a:stretch>
        </p:blipFill>
        <p:spPr>
          <a:xfrm>
            <a:off x="0" y="4077093"/>
            <a:ext cx="9144000" cy="2780907"/>
          </a:xfrm>
          <a:prstGeom prst="rect">
            <a:avLst/>
          </a:prstGeom>
        </p:spPr>
      </p:pic>
    </p:spTree>
    <p:extLst>
      <p:ext uri="{BB962C8B-B14F-4D97-AF65-F5344CB8AC3E}">
        <p14:creationId xmlns:p14="http://schemas.microsoft.com/office/powerpoint/2010/main" val="27697959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event?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98161851"/>
              </p:ext>
            </p:extLst>
          </p:nvPr>
        </p:nvGraphicFramePr>
        <p:xfrm>
          <a:off x="457200" y="1600200"/>
          <a:ext cx="8229600" cy="296672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pPr algn="ctr"/>
                      <a:r>
                        <a:rPr lang="en-US" dirty="0" smtClean="0"/>
                        <a:t>Mouse</a:t>
                      </a:r>
                      <a:endParaRPr lang="en-US" dirty="0"/>
                    </a:p>
                  </a:txBody>
                  <a:tcPr/>
                </a:tc>
                <a:tc>
                  <a:txBody>
                    <a:bodyPr/>
                    <a:lstStyle/>
                    <a:p>
                      <a:pPr algn="ctr"/>
                      <a:r>
                        <a:rPr lang="en-US" dirty="0" smtClean="0"/>
                        <a:t>Key</a:t>
                      </a:r>
                      <a:endParaRPr lang="en-US" dirty="0"/>
                    </a:p>
                  </a:txBody>
                  <a:tcPr/>
                </a:tc>
                <a:tc>
                  <a:txBody>
                    <a:bodyPr/>
                    <a:lstStyle/>
                    <a:p>
                      <a:pPr algn="ctr"/>
                      <a:r>
                        <a:rPr lang="en-US" dirty="0" smtClean="0"/>
                        <a:t>Form</a:t>
                      </a:r>
                      <a:endParaRPr lang="en-US" dirty="0"/>
                    </a:p>
                  </a:txBody>
                  <a:tcPr/>
                </a:tc>
                <a:tc>
                  <a:txBody>
                    <a:bodyPr/>
                    <a:lstStyle/>
                    <a:p>
                      <a:pPr algn="ctr"/>
                      <a:r>
                        <a:rPr lang="en-US" dirty="0" smtClean="0"/>
                        <a:t>Field</a:t>
                      </a:r>
                      <a:endParaRPr lang="en-US" dirty="0"/>
                    </a:p>
                  </a:txBody>
                  <a:tcPr/>
                </a:tc>
                <a:tc>
                  <a:txBody>
                    <a:bodyPr/>
                    <a:lstStyle/>
                    <a:p>
                      <a:pPr algn="ctr"/>
                      <a:r>
                        <a:rPr lang="en-US" dirty="0" smtClean="0"/>
                        <a:t>Window</a:t>
                      </a:r>
                      <a:endParaRPr lang="en-US" dirty="0"/>
                    </a:p>
                  </a:txBody>
                  <a:tcPr/>
                </a:tc>
              </a:tr>
              <a:tr h="370840">
                <a:tc>
                  <a:txBody>
                    <a:bodyPr/>
                    <a:lstStyle/>
                    <a:p>
                      <a:pPr algn="ctr"/>
                      <a:r>
                        <a:rPr lang="en-US" dirty="0" smtClean="0"/>
                        <a:t>click</a:t>
                      </a:r>
                      <a:endParaRPr lang="en-US" dirty="0"/>
                    </a:p>
                  </a:txBody>
                  <a:tcPr/>
                </a:tc>
                <a:tc>
                  <a:txBody>
                    <a:bodyPr/>
                    <a:lstStyle/>
                    <a:p>
                      <a:pPr algn="ctr"/>
                      <a:r>
                        <a:rPr lang="en-US" dirty="0" err="1" smtClean="0"/>
                        <a:t>keydown</a:t>
                      </a:r>
                      <a:endParaRPr lang="en-US" dirty="0"/>
                    </a:p>
                  </a:txBody>
                  <a:tcPr/>
                </a:tc>
                <a:tc>
                  <a:txBody>
                    <a:bodyPr/>
                    <a:lstStyle/>
                    <a:p>
                      <a:pPr algn="ctr"/>
                      <a:r>
                        <a:rPr lang="en-US" dirty="0" smtClean="0"/>
                        <a:t>change</a:t>
                      </a:r>
                      <a:endParaRPr lang="en-US" dirty="0"/>
                    </a:p>
                  </a:txBody>
                  <a:tcPr/>
                </a:tc>
                <a:tc>
                  <a:txBody>
                    <a:bodyPr/>
                    <a:lstStyle/>
                    <a:p>
                      <a:pPr algn="ctr"/>
                      <a:r>
                        <a:rPr lang="en-US" dirty="0" smtClean="0"/>
                        <a:t>blur</a:t>
                      </a:r>
                      <a:endParaRPr lang="en-US" dirty="0"/>
                    </a:p>
                  </a:txBody>
                  <a:tcPr/>
                </a:tc>
                <a:tc>
                  <a:txBody>
                    <a:bodyPr/>
                    <a:lstStyle/>
                    <a:p>
                      <a:pPr algn="ctr"/>
                      <a:r>
                        <a:rPr lang="en-US" dirty="0" smtClean="0"/>
                        <a:t>load</a:t>
                      </a:r>
                      <a:endParaRPr lang="en-US" dirty="0"/>
                    </a:p>
                  </a:txBody>
                  <a:tcPr/>
                </a:tc>
              </a:tr>
              <a:tr h="370840">
                <a:tc>
                  <a:txBody>
                    <a:bodyPr/>
                    <a:lstStyle/>
                    <a:p>
                      <a:pPr algn="ctr"/>
                      <a:r>
                        <a:rPr lang="en-US" dirty="0" err="1" smtClean="0"/>
                        <a:t>dblclick</a:t>
                      </a:r>
                      <a:endParaRPr lang="en-US" dirty="0"/>
                    </a:p>
                  </a:txBody>
                  <a:tcPr/>
                </a:tc>
                <a:tc>
                  <a:txBody>
                    <a:bodyPr/>
                    <a:lstStyle/>
                    <a:p>
                      <a:pPr algn="ctr"/>
                      <a:r>
                        <a:rPr lang="en-US" dirty="0" err="1" smtClean="0"/>
                        <a:t>keyup</a:t>
                      </a:r>
                      <a:endParaRPr lang="en-US" dirty="0"/>
                    </a:p>
                  </a:txBody>
                  <a:tcPr/>
                </a:tc>
                <a:tc>
                  <a:txBody>
                    <a:bodyPr/>
                    <a:lstStyle/>
                    <a:p>
                      <a:pPr algn="ctr"/>
                      <a:r>
                        <a:rPr lang="en-US" dirty="0" smtClean="0"/>
                        <a:t>submit</a:t>
                      </a:r>
                      <a:endParaRPr lang="en-US" dirty="0"/>
                    </a:p>
                  </a:txBody>
                  <a:tcPr/>
                </a:tc>
                <a:tc>
                  <a:txBody>
                    <a:bodyPr/>
                    <a:lstStyle/>
                    <a:p>
                      <a:pPr algn="ctr"/>
                      <a:r>
                        <a:rPr lang="en-US" dirty="0" smtClean="0"/>
                        <a:t>focus</a:t>
                      </a:r>
                      <a:endParaRPr lang="en-US" dirty="0"/>
                    </a:p>
                  </a:txBody>
                  <a:tcPr/>
                </a:tc>
                <a:tc>
                  <a:txBody>
                    <a:bodyPr/>
                    <a:lstStyle/>
                    <a:p>
                      <a:pPr algn="ctr"/>
                      <a:r>
                        <a:rPr lang="en-US" dirty="0" smtClean="0"/>
                        <a:t>unload</a:t>
                      </a:r>
                      <a:endParaRPr lang="en-US" dirty="0"/>
                    </a:p>
                  </a:txBody>
                  <a:tcPr/>
                </a:tc>
              </a:tr>
              <a:tr h="370840">
                <a:tc>
                  <a:txBody>
                    <a:bodyPr/>
                    <a:lstStyle/>
                    <a:p>
                      <a:pPr algn="ctr"/>
                      <a:r>
                        <a:rPr lang="en-US" dirty="0" err="1" smtClean="0"/>
                        <a:t>mouseover</a:t>
                      </a:r>
                      <a:endParaRPr lang="en-US" dirty="0"/>
                    </a:p>
                  </a:txBody>
                  <a:tcPr/>
                </a:tc>
                <a:tc>
                  <a:txBody>
                    <a:bodyPr/>
                    <a:lstStyle/>
                    <a:p>
                      <a:pPr algn="ctr"/>
                      <a:r>
                        <a:rPr lang="en-US" dirty="0" err="1" smtClean="0"/>
                        <a:t>keypress</a:t>
                      </a:r>
                      <a:endParaRPr lang="en-US" dirty="0"/>
                    </a:p>
                  </a:txBody>
                  <a:tcPr/>
                </a:tc>
                <a:tc>
                  <a:txBody>
                    <a:bodyPr/>
                    <a:lstStyle/>
                    <a:p>
                      <a:pPr algn="ctr"/>
                      <a:r>
                        <a:rPr lang="en-US" dirty="0" smtClean="0"/>
                        <a:t>reset</a:t>
                      </a:r>
                      <a:endParaRPr lang="en-US" dirty="0"/>
                    </a:p>
                  </a:txBody>
                  <a:tcPr/>
                </a:tc>
                <a:tc>
                  <a:txBody>
                    <a:bodyPr/>
                    <a:lstStyle/>
                    <a:p>
                      <a:pPr algn="ctr"/>
                      <a:r>
                        <a:rPr lang="en-US" dirty="0" smtClean="0"/>
                        <a:t>change</a:t>
                      </a:r>
                      <a:endParaRPr lang="en-US" dirty="0"/>
                    </a:p>
                  </a:txBody>
                  <a:tcPr/>
                </a:tc>
                <a:tc>
                  <a:txBody>
                    <a:bodyPr/>
                    <a:lstStyle/>
                    <a:p>
                      <a:pPr algn="ctr"/>
                      <a:r>
                        <a:rPr lang="en-US" dirty="0" smtClean="0"/>
                        <a:t>resize</a:t>
                      </a:r>
                      <a:endParaRPr lang="en-US" dirty="0"/>
                    </a:p>
                  </a:txBody>
                  <a:tcPr/>
                </a:tc>
              </a:tr>
              <a:tr h="370840">
                <a:tc>
                  <a:txBody>
                    <a:bodyPr/>
                    <a:lstStyle/>
                    <a:p>
                      <a:pPr algn="ctr"/>
                      <a:r>
                        <a:rPr lang="en-US" dirty="0" err="1" smtClean="0"/>
                        <a:t>mouseout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t>error</a:t>
                      </a:r>
                      <a:endParaRPr lang="en-US" dirty="0"/>
                    </a:p>
                  </a:txBody>
                  <a:tcPr/>
                </a:tc>
              </a:tr>
              <a:tr h="370840">
                <a:tc>
                  <a:txBody>
                    <a:bodyPr/>
                    <a:lstStyle/>
                    <a:p>
                      <a:pPr algn="ctr"/>
                      <a:r>
                        <a:rPr lang="en-US" dirty="0" err="1" smtClean="0"/>
                        <a:t>mousedown</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r>
                        <a:rPr lang="en-US" dirty="0" smtClean="0"/>
                        <a:t>scroll</a:t>
                      </a:r>
                      <a:endParaRPr lang="en-US" dirty="0"/>
                    </a:p>
                  </a:txBody>
                  <a:tcPr/>
                </a:tc>
              </a:tr>
              <a:tr h="370840">
                <a:tc>
                  <a:txBody>
                    <a:bodyPr/>
                    <a:lstStyle/>
                    <a:p>
                      <a:pPr algn="ctr"/>
                      <a:r>
                        <a:rPr lang="en-US" dirty="0" err="1" smtClean="0"/>
                        <a:t>mouseup</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r h="370840">
                <a:tc>
                  <a:txBody>
                    <a:bodyPr/>
                    <a:lstStyle/>
                    <a:p>
                      <a:pPr algn="ctr"/>
                      <a:r>
                        <a:rPr lang="en-US" dirty="0" err="1" smtClean="0"/>
                        <a:t>mousemove</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r>
            </a:tbl>
          </a:graphicData>
        </a:graphic>
      </p:graphicFrame>
    </p:spTree>
    <p:extLst>
      <p:ext uri="{BB962C8B-B14F-4D97-AF65-F5344CB8AC3E}">
        <p14:creationId xmlns:p14="http://schemas.microsoft.com/office/powerpoint/2010/main" val="1447254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 where is the call for your handler</a:t>
            </a:r>
            <a:r>
              <a:rPr lang="en-US" dirty="0" smtClean="0"/>
              <a:t>?</a:t>
            </a:r>
            <a:endParaRPr lang="en-US" dirty="0"/>
          </a:p>
        </p:txBody>
      </p:sp>
      <p:sp>
        <p:nvSpPr>
          <p:cNvPr id="3" name="Content Placeholder 2"/>
          <p:cNvSpPr>
            <a:spLocks noGrp="1"/>
          </p:cNvSpPr>
          <p:nvPr>
            <p:ph idx="1"/>
          </p:nvPr>
        </p:nvSpPr>
        <p:spPr>
          <a:xfrm>
            <a:off x="457200" y="1600200"/>
            <a:ext cx="8229600" cy="4876800"/>
          </a:xfrm>
        </p:spPr>
        <p:txBody>
          <a:bodyPr>
            <a:normAutofit fontScale="92500" lnSpcReduction="10000"/>
          </a:bodyPr>
          <a:lstStyle/>
          <a:p>
            <a:r>
              <a:rPr lang="en-US" dirty="0" smtClean="0"/>
              <a:t>You write the handler like this:</a:t>
            </a:r>
          </a:p>
          <a:p>
            <a:pPr marL="0" indent="0">
              <a:buNone/>
            </a:pPr>
            <a:r>
              <a:rPr lang="en-US" sz="1800" dirty="0" err="1" smtClean="0">
                <a:latin typeface="Courier"/>
                <a:cs typeface="Courier"/>
              </a:rPr>
              <a:t>btn.addEventListener</a:t>
            </a:r>
            <a:r>
              <a:rPr lang="en-US" sz="1800" dirty="0" smtClean="0">
                <a:latin typeface="Courier"/>
                <a:cs typeface="Courier"/>
              </a:rPr>
              <a:t>('click', function () {</a:t>
            </a:r>
          </a:p>
          <a:p>
            <a:pPr marL="0" indent="0">
              <a:buNone/>
            </a:pPr>
            <a:r>
              <a:rPr lang="en-US" sz="1800" dirty="0">
                <a:latin typeface="Courier"/>
                <a:cs typeface="Courier"/>
              </a:rPr>
              <a:t> </a:t>
            </a:r>
            <a:r>
              <a:rPr lang="en-US" sz="1800" dirty="0" smtClean="0">
                <a:latin typeface="Courier"/>
                <a:cs typeface="Courier"/>
              </a:rPr>
              <a:t> // Handle the click</a:t>
            </a:r>
          </a:p>
          <a:p>
            <a:pPr marL="0" indent="0">
              <a:buNone/>
            </a:pPr>
            <a:r>
              <a:rPr lang="en-US" sz="1800" dirty="0" smtClean="0">
                <a:latin typeface="Courier"/>
                <a:cs typeface="Courier"/>
              </a:rPr>
              <a:t>}, false);</a:t>
            </a:r>
          </a:p>
          <a:p>
            <a:r>
              <a:rPr lang="en-US" dirty="0" smtClean="0"/>
              <a:t>Q: So who calls it?</a:t>
            </a:r>
          </a:p>
          <a:p>
            <a:r>
              <a:rPr lang="en-US" dirty="0" smtClean="0"/>
              <a:t>A: The target object!</a:t>
            </a:r>
          </a:p>
          <a:p>
            <a:endParaRPr lang="en-US" dirty="0"/>
          </a:p>
          <a:p>
            <a:r>
              <a:rPr lang="en-US" dirty="0" smtClean="0"/>
              <a:t>Unbeknownst to you, when the target calls the handler, it always passes an object to that handler...</a:t>
            </a:r>
          </a:p>
          <a:p>
            <a:r>
              <a:rPr lang="en-US" dirty="0" smtClean="0"/>
              <a:t>The event object!</a:t>
            </a:r>
          </a:p>
          <a:p>
            <a:r>
              <a:rPr lang="en-US" dirty="0" smtClean="0"/>
              <a:t>So the </a:t>
            </a:r>
            <a:r>
              <a:rPr lang="en-US" dirty="0" err="1" smtClean="0"/>
              <a:t>wireup</a:t>
            </a:r>
            <a:r>
              <a:rPr lang="en-US" dirty="0" smtClean="0"/>
              <a:t> should have a parameter to receive that object:</a:t>
            </a:r>
          </a:p>
          <a:p>
            <a:pPr marL="0" indent="0">
              <a:buNone/>
            </a:pPr>
            <a:r>
              <a:rPr lang="en-US" sz="1900" dirty="0" err="1">
                <a:latin typeface="Courier"/>
                <a:cs typeface="Courier"/>
              </a:rPr>
              <a:t>btn.addEventListener</a:t>
            </a:r>
            <a:r>
              <a:rPr lang="en-US" sz="1900" dirty="0">
                <a:latin typeface="Courier"/>
                <a:cs typeface="Courier"/>
              </a:rPr>
              <a:t>('click', function </a:t>
            </a:r>
            <a:r>
              <a:rPr lang="en-US" sz="1900" dirty="0" smtClean="0">
                <a:latin typeface="Courier"/>
                <a:cs typeface="Courier"/>
              </a:rPr>
              <a:t>(</a:t>
            </a:r>
            <a:r>
              <a:rPr lang="en-US" sz="1900" b="1" dirty="0" err="1" smtClean="0">
                <a:solidFill>
                  <a:schemeClr val="accent2"/>
                </a:solidFill>
                <a:latin typeface="Courier"/>
                <a:cs typeface="Courier"/>
              </a:rPr>
              <a:t>evt</a:t>
            </a:r>
            <a:r>
              <a:rPr lang="en-US" sz="1900" dirty="0" smtClean="0">
                <a:latin typeface="Courier"/>
                <a:cs typeface="Courier"/>
              </a:rPr>
              <a:t>) </a:t>
            </a:r>
            <a:r>
              <a:rPr lang="en-US" sz="1900" dirty="0">
                <a:latin typeface="Courier"/>
                <a:cs typeface="Courier"/>
              </a:rPr>
              <a:t>{</a:t>
            </a:r>
          </a:p>
          <a:p>
            <a:pPr marL="0" indent="0">
              <a:buNone/>
            </a:pPr>
            <a:r>
              <a:rPr lang="en-US" sz="1900" dirty="0">
                <a:latin typeface="Courier"/>
                <a:cs typeface="Courier"/>
              </a:rPr>
              <a:t>  // Handle the click</a:t>
            </a:r>
          </a:p>
          <a:p>
            <a:pPr marL="0" indent="0">
              <a:buNone/>
            </a:pPr>
            <a:r>
              <a:rPr lang="en-US" sz="1900" dirty="0">
                <a:latin typeface="Courier"/>
                <a:cs typeface="Courier"/>
              </a:rPr>
              <a:t>}, false);</a:t>
            </a:r>
          </a:p>
          <a:p>
            <a:endParaRPr lang="en-US" dirty="0"/>
          </a:p>
        </p:txBody>
      </p:sp>
    </p:spTree>
    <p:extLst>
      <p:ext uri="{BB962C8B-B14F-4D97-AF65-F5344CB8AC3E}">
        <p14:creationId xmlns:p14="http://schemas.microsoft.com/office/powerpoint/2010/main" val="20236159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grpId="0" nodeType="afterEffect">
                                  <p:stCondLst>
                                    <p:cond delay="3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down)">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wipe(down)">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down)">
                                      <p:cBhvr>
                                        <p:cTn id="38" dur="500"/>
                                        <p:tgtEl>
                                          <p:spTgt spid="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wipe(down)">
                                      <p:cBhvr>
                                        <p:cTn id="43" dur="500"/>
                                        <p:tgtEl>
                                          <p:spTgt spid="3">
                                            <p:txEl>
                                              <p:pRg st="9" end="9"/>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animEffect transition="in" filter="wipe(down)">
                                      <p:cBhvr>
                                        <p:cTn id="46" dur="500"/>
                                        <p:tgtEl>
                                          <p:spTgt spid="3">
                                            <p:txEl>
                                              <p:pRg st="10" end="1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wipe(down)">
                                      <p:cBhvr>
                                        <p:cTn id="49" dur="500"/>
                                        <p:tgtEl>
                                          <p:spTgt spid="3">
                                            <p:txEl>
                                              <p:pRg st="11" end="11"/>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wipe(down)">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wait! There's more!</a:t>
            </a:r>
            <a:endParaRPr lang="en-US" dirty="0"/>
          </a:p>
        </p:txBody>
      </p:sp>
      <p:pic>
        <p:nvPicPr>
          <p:cNvPr id="5" name="Picture 4"/>
          <p:cNvPicPr>
            <a:picLocks noChangeAspect="1"/>
          </p:cNvPicPr>
          <p:nvPr/>
        </p:nvPicPr>
        <p:blipFill>
          <a:blip r:embed="rId3"/>
          <a:stretch>
            <a:fillRect/>
          </a:stretch>
        </p:blipFill>
        <p:spPr>
          <a:xfrm>
            <a:off x="0" y="11135"/>
            <a:ext cx="9144000" cy="6858000"/>
          </a:xfrm>
          <a:prstGeom prst="rect">
            <a:avLst/>
          </a:prstGeom>
        </p:spPr>
      </p:pic>
      <p:sp>
        <p:nvSpPr>
          <p:cNvPr id="3" name="Content Placeholder 2"/>
          <p:cNvSpPr>
            <a:spLocks noGrp="1"/>
          </p:cNvSpPr>
          <p:nvPr>
            <p:ph idx="1"/>
          </p:nvPr>
        </p:nvSpPr>
        <p:spPr>
          <a:xfrm>
            <a:off x="144146" y="205650"/>
            <a:ext cx="3772799" cy="3053144"/>
          </a:xfrm>
          <a:solidFill>
            <a:schemeClr val="bg2"/>
          </a:solidFill>
        </p:spPr>
        <p:txBody>
          <a:bodyPr>
            <a:normAutofit/>
          </a:bodyPr>
          <a:lstStyle/>
          <a:p>
            <a:r>
              <a:rPr lang="en-US" dirty="0" smtClean="0"/>
              <a:t>It also gets access to another special object ... .</a:t>
            </a:r>
          </a:p>
          <a:p>
            <a:r>
              <a:rPr lang="en-US" dirty="0" smtClean="0"/>
              <a:t>All of them get *exactly* the same object.</a:t>
            </a:r>
          </a:p>
          <a:p>
            <a:r>
              <a:rPr lang="en-US" dirty="0" smtClean="0"/>
              <a:t>This thing has a name ...</a:t>
            </a:r>
          </a:p>
          <a:p>
            <a:r>
              <a:rPr lang="en-US" dirty="0" smtClean="0"/>
              <a:t>The "prototype"</a:t>
            </a:r>
            <a:endParaRPr lang="en-US" dirty="0"/>
          </a:p>
        </p:txBody>
      </p:sp>
      <p:pic>
        <p:nvPicPr>
          <p:cNvPr id="6" name="Picture 5"/>
          <p:cNvPicPr>
            <a:picLocks noChangeAspect="1"/>
          </p:cNvPicPr>
          <p:nvPr/>
        </p:nvPicPr>
        <p:blipFill>
          <a:blip r:embed="rId4"/>
          <a:stretch>
            <a:fillRect/>
          </a:stretch>
        </p:blipFill>
        <p:spPr>
          <a:xfrm rot="388150">
            <a:off x="329562" y="4299226"/>
            <a:ext cx="1955543" cy="2187070"/>
          </a:xfrm>
          <a:prstGeom prst="rect">
            <a:avLst/>
          </a:prstGeom>
        </p:spPr>
      </p:pic>
      <p:sp>
        <p:nvSpPr>
          <p:cNvPr id="7" name="Oval Callout 6"/>
          <p:cNvSpPr/>
          <p:nvPr/>
        </p:nvSpPr>
        <p:spPr>
          <a:xfrm>
            <a:off x="3800985" y="61202"/>
            <a:ext cx="5309296" cy="902666"/>
          </a:xfrm>
          <a:prstGeom prst="wedgeEllipseCallout">
            <a:avLst>
              <a:gd name="adj1" fmla="val -7577"/>
              <a:gd name="adj2" fmla="val 722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But wait! There's more!</a:t>
            </a:r>
            <a:endParaRPr lang="en-US" sz="3200" dirty="0"/>
          </a:p>
        </p:txBody>
      </p:sp>
    </p:spTree>
    <p:extLst>
      <p:ext uri="{BB962C8B-B14F-4D97-AF65-F5344CB8AC3E}">
        <p14:creationId xmlns:p14="http://schemas.microsoft.com/office/powerpoint/2010/main" val="4276112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dissolve">
                                      <p:cBhvr>
                                        <p:cTn id="7" dur="500"/>
                                        <p:tgtEl>
                                          <p:spTgt spid="3">
                                            <p:bg/>
                                          </p:spTgt>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dissolve">
                                      <p:cBhvr>
                                        <p:cTn id="19" dur="500"/>
                                        <p:tgtEl>
                                          <p:spTgt spid="3">
                                            <p:txEl>
                                              <p:pRg st="2" end="2"/>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dissolve">
                                      <p:cBhvr>
                                        <p:cTn id="23" dur="500"/>
                                        <p:tgtEl>
                                          <p:spTgt spid="3">
                                            <p:txEl>
                                              <p:pRg st="3" end="3"/>
                                            </p:txEl>
                                          </p:spTgt>
                                        </p:tgtEl>
                                      </p:cBhvr>
                                    </p:animEffect>
                                  </p:childTnLst>
                                </p:cTn>
                              </p:par>
                            </p:childTnLst>
                          </p:cTn>
                        </p:par>
                        <p:par>
                          <p:cTn id="24" fill="hold">
                            <p:stCondLst>
                              <p:cond delay="2500"/>
                            </p:stCondLst>
                            <p:childTnLst>
                              <p:par>
                                <p:cTn id="25" presetID="9" presetClass="exit" presetSubtype="0" fill="hold" grpId="0" nodeType="afterEffect">
                                  <p:stCondLst>
                                    <p:cond delay="0"/>
                                  </p:stCondLst>
                                  <p:childTnLst>
                                    <p:animEffect transition="out" filter="dissolv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7"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prototype</a:t>
            </a:r>
            <a:endParaRPr lang="en-US" dirty="0"/>
          </a:p>
        </p:txBody>
      </p:sp>
      <p:sp>
        <p:nvSpPr>
          <p:cNvPr id="3" name="Content Placeholder 2"/>
          <p:cNvSpPr>
            <a:spLocks noGrp="1"/>
          </p:cNvSpPr>
          <p:nvPr>
            <p:ph idx="1"/>
          </p:nvPr>
        </p:nvSpPr>
        <p:spPr>
          <a:xfrm>
            <a:off x="457200" y="1387058"/>
            <a:ext cx="8229600" cy="5089942"/>
          </a:xfrm>
        </p:spPr>
        <p:txBody>
          <a:bodyPr>
            <a:normAutofit lnSpcReduction="10000"/>
          </a:bodyPr>
          <a:lstStyle/>
          <a:p>
            <a:pPr marL="0" indent="0">
              <a:buNone/>
            </a:pPr>
            <a:r>
              <a:rPr lang="en-US" i="1" dirty="0" smtClean="0"/>
              <a:t>/ˈ</a:t>
            </a:r>
            <a:r>
              <a:rPr lang="en-US" i="1" dirty="0" err="1" smtClean="0"/>
              <a:t>prōdəˌtīp</a:t>
            </a:r>
            <a:r>
              <a:rPr lang="en-US" i="1" dirty="0" smtClean="0"/>
              <a:t>/</a:t>
            </a:r>
          </a:p>
          <a:p>
            <a:pPr marL="0" indent="0">
              <a:buNone/>
            </a:pPr>
            <a:r>
              <a:rPr lang="en-US" dirty="0" smtClean="0"/>
              <a:t>noun</a:t>
            </a:r>
            <a:endParaRPr lang="en-US" dirty="0"/>
          </a:p>
          <a:p>
            <a:pPr marL="457200" indent="-457200">
              <a:buFont typeface="+mj-lt"/>
              <a:buAutoNum type="arabicPeriod"/>
            </a:pPr>
            <a:r>
              <a:rPr lang="en-US" dirty="0"/>
              <a:t>the original or model on which something is based or </a:t>
            </a:r>
            <a:r>
              <a:rPr lang="en-US" dirty="0" smtClean="0"/>
              <a:t>formed.</a:t>
            </a:r>
          </a:p>
          <a:p>
            <a:pPr marL="457200" indent="-457200">
              <a:buFont typeface="+mj-lt"/>
              <a:buAutoNum type="arabicPeriod"/>
            </a:pPr>
            <a:r>
              <a:rPr lang="en-US" dirty="0" smtClean="0"/>
              <a:t>someone </a:t>
            </a:r>
            <a:r>
              <a:rPr lang="en-US" dirty="0"/>
              <a:t>or something that serves to illustrate the typical qualities of a class; model; </a:t>
            </a:r>
            <a:r>
              <a:rPr lang="en-US" dirty="0" smtClean="0"/>
              <a:t>exemplar. </a:t>
            </a:r>
            <a:r>
              <a:rPr lang="en-US" dirty="0" err="1" smtClean="0"/>
              <a:t>ie</a:t>
            </a:r>
            <a:r>
              <a:rPr lang="en-US" dirty="0" smtClean="0"/>
              <a:t>: She </a:t>
            </a:r>
            <a:r>
              <a:rPr lang="en-US" dirty="0"/>
              <a:t>is the prototype of a student </a:t>
            </a:r>
            <a:r>
              <a:rPr lang="en-US" dirty="0" smtClean="0"/>
              <a:t>activist.</a:t>
            </a:r>
          </a:p>
          <a:p>
            <a:pPr marL="457200" indent="-457200">
              <a:buFont typeface="+mj-lt"/>
              <a:buAutoNum type="arabicPeriod"/>
            </a:pPr>
            <a:r>
              <a:rPr lang="en-US" dirty="0" smtClean="0"/>
              <a:t>something </a:t>
            </a:r>
            <a:r>
              <a:rPr lang="en-US" dirty="0"/>
              <a:t>analogous to another thing of a later </a:t>
            </a:r>
            <a:r>
              <a:rPr lang="en-US" dirty="0" smtClean="0"/>
              <a:t>period. </a:t>
            </a:r>
            <a:r>
              <a:rPr lang="en-US" dirty="0" err="1" smtClean="0"/>
              <a:t>ie</a:t>
            </a:r>
            <a:r>
              <a:rPr lang="en-US" dirty="0" smtClean="0"/>
              <a:t>: a </a:t>
            </a:r>
            <a:r>
              <a:rPr lang="en-US" dirty="0"/>
              <a:t>Renaissance prototype of our modern public </a:t>
            </a:r>
            <a:r>
              <a:rPr lang="en-US" dirty="0" smtClean="0"/>
              <a:t>housing.</a:t>
            </a:r>
          </a:p>
          <a:p>
            <a:pPr marL="457200" indent="-457200">
              <a:buFont typeface="+mj-lt"/>
              <a:buAutoNum type="arabicPeriod"/>
            </a:pPr>
            <a:r>
              <a:rPr lang="en-US" dirty="0" smtClean="0"/>
              <a:t>Biology</a:t>
            </a:r>
            <a:r>
              <a:rPr lang="en-US" dirty="0"/>
              <a:t>. an archetype; a primitive form regarded as the basis of a group</a:t>
            </a:r>
            <a:r>
              <a:rPr lang="en-US" dirty="0" smtClean="0"/>
              <a:t>.</a:t>
            </a:r>
          </a:p>
          <a:p>
            <a:pPr marL="0" indent="0">
              <a:buNone/>
            </a:pPr>
            <a:r>
              <a:rPr lang="en-US" dirty="0" smtClean="0"/>
              <a:t>From Random House Dictionary via </a:t>
            </a:r>
            <a:r>
              <a:rPr lang="en-US" dirty="0" err="1" smtClean="0"/>
              <a:t>Dictionary.com</a:t>
            </a:r>
            <a:endParaRPr lang="en-US" dirty="0"/>
          </a:p>
        </p:txBody>
      </p:sp>
    </p:spTree>
    <p:extLst>
      <p:ext uri="{BB962C8B-B14F-4D97-AF65-F5344CB8AC3E}">
        <p14:creationId xmlns:p14="http://schemas.microsoft.com/office/powerpoint/2010/main" val="26810166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3">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867400" y="1409700"/>
            <a:ext cx="3276600" cy="5448300"/>
          </a:xfrm>
          <a:prstGeom prst="rect">
            <a:avLst/>
          </a:prstGeom>
        </p:spPr>
      </p:pic>
      <p:sp>
        <p:nvSpPr>
          <p:cNvPr id="2" name="Title 1"/>
          <p:cNvSpPr>
            <a:spLocks noGrp="1"/>
          </p:cNvSpPr>
          <p:nvPr>
            <p:ph type="title"/>
          </p:nvPr>
        </p:nvSpPr>
        <p:spPr>
          <a:xfrm>
            <a:off x="227691" y="308350"/>
            <a:ext cx="8459109" cy="990600"/>
          </a:xfrm>
        </p:spPr>
        <p:txBody>
          <a:bodyPr>
            <a:normAutofit fontScale="90000"/>
          </a:bodyPr>
          <a:lstStyle/>
          <a:p>
            <a:r>
              <a:rPr lang="en-US" dirty="0"/>
              <a:t>The prototype </a:t>
            </a:r>
            <a:r>
              <a:rPr lang="en-US" dirty="0" smtClean="0"/>
              <a:t>serves </a:t>
            </a:r>
            <a:r>
              <a:rPr lang="en-US" dirty="0"/>
              <a:t>as a 'backup' of sorts</a:t>
            </a:r>
          </a:p>
        </p:txBody>
      </p:sp>
      <p:sp>
        <p:nvSpPr>
          <p:cNvPr id="3" name="Content Placeholder 2"/>
          <p:cNvSpPr>
            <a:spLocks noGrp="1"/>
          </p:cNvSpPr>
          <p:nvPr>
            <p:ph idx="1"/>
          </p:nvPr>
        </p:nvSpPr>
        <p:spPr>
          <a:xfrm>
            <a:off x="115152" y="1347175"/>
            <a:ext cx="6513659" cy="4423754"/>
          </a:xfrm>
        </p:spPr>
        <p:txBody>
          <a:bodyPr>
            <a:normAutofit/>
          </a:bodyPr>
          <a:lstStyle/>
          <a:p>
            <a:pPr marL="0" indent="0">
              <a:buNone/>
            </a:pPr>
            <a:r>
              <a:rPr lang="en-US" dirty="0" smtClean="0"/>
              <a:t>If we try to access a property which </a:t>
            </a:r>
            <a:r>
              <a:rPr lang="en-US" u="sng" dirty="0" smtClean="0"/>
              <a:t>doesn't</a:t>
            </a:r>
            <a:r>
              <a:rPr lang="en-US" dirty="0" smtClean="0"/>
              <a:t> exist on the object itself, </a:t>
            </a:r>
          </a:p>
          <a:p>
            <a:pPr marL="457200" indent="-457200">
              <a:buFont typeface="+mj-lt"/>
              <a:buAutoNum type="arabicPeriod"/>
            </a:pPr>
            <a:r>
              <a:rPr lang="en-US" dirty="0" smtClean="0"/>
              <a:t>JavaScript looks in its constructor's prototype for that property.</a:t>
            </a:r>
          </a:p>
          <a:p>
            <a:pPr marL="457200" indent="-457200">
              <a:buFont typeface="+mj-lt"/>
              <a:buAutoNum type="arabicPeriod"/>
            </a:pPr>
            <a:r>
              <a:rPr lang="en-US" dirty="0" smtClean="0"/>
              <a:t>If it is present, that property is reported</a:t>
            </a:r>
          </a:p>
          <a:p>
            <a:pPr marL="457200" indent="-457200">
              <a:buFont typeface="+mj-lt"/>
              <a:buAutoNum type="arabicPeriod"/>
            </a:pPr>
            <a:r>
              <a:rPr lang="en-US" dirty="0" smtClean="0"/>
              <a:t>If not, the prototype's prototype is searched</a:t>
            </a:r>
          </a:p>
          <a:p>
            <a:pPr marL="457200" indent="-457200">
              <a:buFont typeface="+mj-lt"/>
              <a:buAutoNum type="arabicPeriod"/>
            </a:pPr>
            <a:r>
              <a:rPr lang="en-US" dirty="0" smtClean="0"/>
              <a:t>... and so on and so on and so on</a:t>
            </a:r>
          </a:p>
          <a:p>
            <a:pPr marL="457200" indent="-457200">
              <a:buFont typeface="+mj-lt"/>
              <a:buAutoNum type="arabicPeriod"/>
            </a:pPr>
            <a:r>
              <a:rPr lang="en-US" dirty="0" smtClean="0"/>
              <a:t>... until JavaScript reaches the top of the chain</a:t>
            </a:r>
          </a:p>
          <a:p>
            <a:pPr marL="457200" indent="-457200">
              <a:buFont typeface="+mj-lt"/>
              <a:buAutoNum type="arabicPeriod"/>
            </a:pPr>
            <a:r>
              <a:rPr lang="en-US" dirty="0" smtClean="0"/>
              <a:t>Then it reports that property as 'undefined'</a:t>
            </a:r>
            <a:endParaRPr lang="en-US" dirty="0"/>
          </a:p>
        </p:txBody>
      </p:sp>
    </p:spTree>
    <p:extLst>
      <p:ext uri="{BB962C8B-B14F-4D97-AF65-F5344CB8AC3E}">
        <p14:creationId xmlns:p14="http://schemas.microsoft.com/office/powerpoint/2010/main" val="2540540402"/>
      </p:ext>
    </p:extLst>
  </p:cSld>
  <p:clrMapOvr>
    <a:masterClrMapping/>
  </p:clrMapOvr>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1385" y1="97235" x2="40308" y2="73272"/>
                      </a14:backgroundRemoval>
                    </a14:imgEffect>
                  </a14:imgLayer>
                </a14:imgProps>
              </a:ext>
            </a:extLst>
          </a:blip>
          <a:stretch>
            <a:fillRect/>
          </a:stretch>
        </p:blipFill>
        <p:spPr>
          <a:xfrm>
            <a:off x="-1" y="0"/>
            <a:ext cx="9144001" cy="6858000"/>
          </a:xfrm>
          <a:prstGeom prst="rect">
            <a:avLst/>
          </a:prstGeom>
        </p:spPr>
      </p:pic>
      <p:sp>
        <p:nvSpPr>
          <p:cNvPr id="2" name="Title 1"/>
          <p:cNvSpPr>
            <a:spLocks noGrp="1"/>
          </p:cNvSpPr>
          <p:nvPr>
            <p:ph type="title"/>
          </p:nvPr>
        </p:nvSpPr>
        <p:spPr>
          <a:xfrm>
            <a:off x="135888" y="380404"/>
            <a:ext cx="3520947" cy="1761525"/>
          </a:xfrm>
        </p:spPr>
        <p:txBody>
          <a:bodyPr>
            <a:normAutofit/>
          </a:bodyPr>
          <a:lstStyle/>
          <a:p>
            <a:r>
              <a:rPr lang="en-US" dirty="0" smtClean="0"/>
              <a:t>Prototypes are not inheritance</a:t>
            </a:r>
            <a:endParaRPr lang="en-US" dirty="0"/>
          </a:p>
        </p:txBody>
      </p:sp>
      <p:sp>
        <p:nvSpPr>
          <p:cNvPr id="3" name="Content Placeholder 2"/>
          <p:cNvSpPr>
            <a:spLocks noGrp="1"/>
          </p:cNvSpPr>
          <p:nvPr>
            <p:ph idx="1"/>
          </p:nvPr>
        </p:nvSpPr>
        <p:spPr>
          <a:xfrm>
            <a:off x="290710" y="1973041"/>
            <a:ext cx="3197819" cy="2815702"/>
          </a:xfrm>
        </p:spPr>
        <p:txBody>
          <a:bodyPr>
            <a:normAutofit lnSpcReduction="10000"/>
          </a:bodyPr>
          <a:lstStyle/>
          <a:p>
            <a:r>
              <a:rPr lang="en-US" dirty="0" smtClean="0"/>
              <a:t>Prototype = an object that adds additional behavior</a:t>
            </a:r>
          </a:p>
          <a:p>
            <a:r>
              <a:rPr lang="en-US" dirty="0" smtClean="0"/>
              <a:t>It is attaching behavior to all objects of that type even after they're created.</a:t>
            </a:r>
          </a:p>
        </p:txBody>
      </p:sp>
      <p:sp>
        <p:nvSpPr>
          <p:cNvPr id="5" name="Content Placeholder 2"/>
          <p:cNvSpPr txBox="1">
            <a:spLocks/>
          </p:cNvSpPr>
          <p:nvPr/>
        </p:nvSpPr>
        <p:spPr>
          <a:xfrm>
            <a:off x="5661209" y="2830408"/>
            <a:ext cx="3346297" cy="379368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Prototypes allow us to add behavior to all objects of the same type</a:t>
            </a:r>
          </a:p>
          <a:p>
            <a:r>
              <a:rPr lang="en-US" dirty="0" smtClean="0"/>
              <a:t>Can attach to JavaScript built-in constructors like Number, Array, String, Object.  </a:t>
            </a:r>
            <a:endParaRPr lang="en-US" dirty="0"/>
          </a:p>
        </p:txBody>
      </p:sp>
      <p:sp>
        <p:nvSpPr>
          <p:cNvPr id="6" name="Rectangle 5"/>
          <p:cNvSpPr/>
          <p:nvPr/>
        </p:nvSpPr>
        <p:spPr>
          <a:xfrm rot="20792895">
            <a:off x="4883585" y="405846"/>
            <a:ext cx="3879112" cy="92333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91440" tIns="45720" rIns="91440" bIns="45720">
            <a:spAutoFit/>
          </a:bodyPr>
          <a:lstStyle/>
          <a:p>
            <a:pPr algn="ctr"/>
            <a:r>
              <a:rPr lang="en-US" sz="5400" b="1"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Inheritance</a:t>
            </a:r>
            <a:endParaRPr lang="en-US" sz="54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endParaRPr>
          </a:p>
        </p:txBody>
      </p:sp>
      <p:sp>
        <p:nvSpPr>
          <p:cNvPr id="7" name="Rectangle 6"/>
          <p:cNvSpPr/>
          <p:nvPr/>
        </p:nvSpPr>
        <p:spPr>
          <a:xfrm rot="20492958">
            <a:off x="-41164" y="5104873"/>
            <a:ext cx="4069819" cy="92333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lIns="91440" tIns="45720" rIns="91440" bIns="45720">
            <a:spAutoFit/>
          </a:bodyPr>
          <a:lstStyle/>
          <a:p>
            <a:pPr algn="ctr"/>
            <a:r>
              <a:rPr lang="en-US" sz="5400" b="1"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Pr>
              <a:t>Prototyping</a:t>
            </a:r>
            <a:endParaRPr lang="en-US" sz="54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endParaRPr>
          </a:p>
        </p:txBody>
      </p:sp>
    </p:spTree>
    <p:extLst>
      <p:ext uri="{BB962C8B-B14F-4D97-AF65-F5344CB8AC3E}">
        <p14:creationId xmlns:p14="http://schemas.microsoft.com/office/powerpoint/2010/main" val="1824760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2609515" cy="990600"/>
          </a:xfrm>
        </p:spPr>
        <p:txBody>
          <a:bodyPr/>
          <a:lstStyle/>
          <a:p>
            <a:endParaRPr lang="en-US" dirty="0"/>
          </a:p>
        </p:txBody>
      </p:sp>
      <p:sp>
        <p:nvSpPr>
          <p:cNvPr id="3" name="Content Placeholder 2"/>
          <p:cNvSpPr>
            <a:spLocks noGrp="1"/>
          </p:cNvSpPr>
          <p:nvPr>
            <p:ph idx="1"/>
          </p:nvPr>
        </p:nvSpPr>
        <p:spPr>
          <a:xfrm>
            <a:off x="0" y="1606224"/>
            <a:ext cx="3538823" cy="4876800"/>
          </a:xfrm>
        </p:spPr>
        <p:txBody>
          <a:bodyPr>
            <a:normAutofit/>
          </a:bodyPr>
          <a:lstStyle/>
          <a:p>
            <a:r>
              <a:rPr lang="en-US" dirty="0" smtClean="0"/>
              <a:t>The </a:t>
            </a:r>
            <a:r>
              <a:rPr lang="en-US" u="sng" dirty="0" smtClean="0"/>
              <a:t>object's</a:t>
            </a:r>
            <a:r>
              <a:rPr lang="en-US" dirty="0" smtClean="0"/>
              <a:t> prototype is never checked.  </a:t>
            </a:r>
          </a:p>
          <a:p>
            <a:r>
              <a:rPr lang="en-US" dirty="0" smtClean="0"/>
              <a:t>Regular objects don't have a prototype, only Functions do.</a:t>
            </a:r>
          </a:p>
          <a:p>
            <a:r>
              <a:rPr lang="en-US" dirty="0" smtClean="0"/>
              <a:t>The object's </a:t>
            </a:r>
            <a:r>
              <a:rPr lang="en-US" u="sng" dirty="0" smtClean="0"/>
              <a:t>constructor's</a:t>
            </a:r>
            <a:r>
              <a:rPr lang="en-US" dirty="0" smtClean="0"/>
              <a:t> prototype is checked.</a:t>
            </a:r>
          </a:p>
          <a:p>
            <a:r>
              <a:rPr lang="en-US" dirty="0" smtClean="0"/>
              <a:t>Thus you can add prototypes after instantiation and it is there.</a:t>
            </a:r>
            <a:endParaRPr lang="en-US" dirty="0"/>
          </a:p>
        </p:txBody>
      </p:sp>
      <p:sp>
        <p:nvSpPr>
          <p:cNvPr id="4" name="Oval 3"/>
          <p:cNvSpPr/>
          <p:nvPr/>
        </p:nvSpPr>
        <p:spPr>
          <a:xfrm>
            <a:off x="5313477" y="1677366"/>
            <a:ext cx="2740575" cy="8139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Person.prototype</a:t>
            </a:r>
            <a:endParaRPr lang="en-US" dirty="0"/>
          </a:p>
        </p:txBody>
      </p:sp>
      <p:sp>
        <p:nvSpPr>
          <p:cNvPr id="5" name="Rectangle 4"/>
          <p:cNvSpPr/>
          <p:nvPr/>
        </p:nvSpPr>
        <p:spPr>
          <a:xfrm>
            <a:off x="5083659" y="3200434"/>
            <a:ext cx="2013500" cy="9913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Person</a:t>
            </a:r>
            <a:endParaRPr lang="en-US" dirty="0"/>
          </a:p>
        </p:txBody>
      </p:sp>
      <p:sp>
        <p:nvSpPr>
          <p:cNvPr id="6" name="Oval 5"/>
          <p:cNvSpPr/>
          <p:nvPr/>
        </p:nvSpPr>
        <p:spPr>
          <a:xfrm>
            <a:off x="3453927" y="4582541"/>
            <a:ext cx="867353" cy="8674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p1</a:t>
            </a:r>
            <a:endParaRPr lang="en-US" dirty="0"/>
          </a:p>
        </p:txBody>
      </p:sp>
      <p:sp>
        <p:nvSpPr>
          <p:cNvPr id="7" name="Oval 6"/>
          <p:cNvSpPr/>
          <p:nvPr/>
        </p:nvSpPr>
        <p:spPr>
          <a:xfrm>
            <a:off x="8067005" y="4929432"/>
            <a:ext cx="867353" cy="8674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p6</a:t>
            </a:r>
            <a:endParaRPr lang="en-US" dirty="0"/>
          </a:p>
        </p:txBody>
      </p:sp>
      <p:sp>
        <p:nvSpPr>
          <p:cNvPr id="8" name="Oval 7"/>
          <p:cNvSpPr/>
          <p:nvPr/>
        </p:nvSpPr>
        <p:spPr>
          <a:xfrm>
            <a:off x="3551198" y="5881685"/>
            <a:ext cx="867353" cy="8674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p2</a:t>
            </a:r>
            <a:endParaRPr lang="en-US" dirty="0"/>
          </a:p>
        </p:txBody>
      </p:sp>
      <p:sp>
        <p:nvSpPr>
          <p:cNvPr id="9" name="Oval 8"/>
          <p:cNvSpPr/>
          <p:nvPr/>
        </p:nvSpPr>
        <p:spPr>
          <a:xfrm>
            <a:off x="5072762" y="5280189"/>
            <a:ext cx="867353" cy="8674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p3</a:t>
            </a:r>
            <a:endParaRPr lang="en-US" dirty="0"/>
          </a:p>
        </p:txBody>
      </p:sp>
      <p:sp>
        <p:nvSpPr>
          <p:cNvPr id="10" name="Oval 9"/>
          <p:cNvSpPr/>
          <p:nvPr/>
        </p:nvSpPr>
        <p:spPr>
          <a:xfrm>
            <a:off x="5940115" y="5907157"/>
            <a:ext cx="867353" cy="8674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p4</a:t>
            </a:r>
            <a:endParaRPr lang="en-US" dirty="0"/>
          </a:p>
        </p:txBody>
      </p:sp>
      <p:sp>
        <p:nvSpPr>
          <p:cNvPr id="11" name="Oval 10"/>
          <p:cNvSpPr/>
          <p:nvPr/>
        </p:nvSpPr>
        <p:spPr>
          <a:xfrm>
            <a:off x="6790129" y="5171759"/>
            <a:ext cx="867353" cy="86741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p5</a:t>
            </a:r>
            <a:endParaRPr lang="en-US" dirty="0"/>
          </a:p>
        </p:txBody>
      </p:sp>
      <p:cxnSp>
        <p:nvCxnSpPr>
          <p:cNvPr id="13" name="Straight Arrow Connector 12"/>
          <p:cNvCxnSpPr>
            <a:stCxn id="5" idx="2"/>
            <a:endCxn id="8" idx="7"/>
          </p:cNvCxnSpPr>
          <p:nvPr/>
        </p:nvCxnSpPr>
        <p:spPr>
          <a:xfrm flipH="1">
            <a:off x="4291530" y="4191765"/>
            <a:ext cx="1798879" cy="1816950"/>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5" idx="2"/>
            <a:endCxn id="6" idx="7"/>
          </p:cNvCxnSpPr>
          <p:nvPr/>
        </p:nvCxnSpPr>
        <p:spPr>
          <a:xfrm flipH="1">
            <a:off x="4194259" y="4191765"/>
            <a:ext cx="1896150" cy="517806"/>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5" idx="2"/>
            <a:endCxn id="9" idx="0"/>
          </p:cNvCxnSpPr>
          <p:nvPr/>
        </p:nvCxnSpPr>
        <p:spPr>
          <a:xfrm flipH="1">
            <a:off x="5506439" y="4191765"/>
            <a:ext cx="583970" cy="1088424"/>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5" idx="2"/>
            <a:endCxn id="10" idx="0"/>
          </p:cNvCxnSpPr>
          <p:nvPr/>
        </p:nvCxnSpPr>
        <p:spPr>
          <a:xfrm>
            <a:off x="6090409" y="4191765"/>
            <a:ext cx="283383" cy="1715392"/>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5" idx="2"/>
            <a:endCxn id="11" idx="1"/>
          </p:cNvCxnSpPr>
          <p:nvPr/>
        </p:nvCxnSpPr>
        <p:spPr>
          <a:xfrm>
            <a:off x="6090409" y="4191765"/>
            <a:ext cx="826741" cy="1107024"/>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2"/>
            <a:endCxn id="7" idx="1"/>
          </p:cNvCxnSpPr>
          <p:nvPr/>
        </p:nvCxnSpPr>
        <p:spPr>
          <a:xfrm>
            <a:off x="6090409" y="4191765"/>
            <a:ext cx="2103617" cy="864697"/>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4" idx="4"/>
            <a:endCxn id="5" idx="0"/>
          </p:cNvCxnSpPr>
          <p:nvPr/>
        </p:nvCxnSpPr>
        <p:spPr>
          <a:xfrm flipH="1">
            <a:off x="6090409" y="2491306"/>
            <a:ext cx="593356" cy="709128"/>
          </a:xfrm>
          <a:prstGeom prst="straightConnector1">
            <a:avLst/>
          </a:prstGeom>
          <a:ln>
            <a:headEnd type="none"/>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0424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08" y="380410"/>
            <a:ext cx="3029512" cy="2183065"/>
          </a:xfrm>
        </p:spPr>
        <p:txBody>
          <a:bodyPr>
            <a:normAutofit fontScale="90000"/>
          </a:bodyPr>
          <a:lstStyle/>
          <a:p>
            <a:r>
              <a:rPr lang="en-US" dirty="0" smtClean="0"/>
              <a:t>The prototype on instances is read-only</a:t>
            </a:r>
            <a:endParaRPr lang="en-US" dirty="0"/>
          </a:p>
        </p:txBody>
      </p:sp>
      <p:sp>
        <p:nvSpPr>
          <p:cNvPr id="3" name="Content Placeholder 2"/>
          <p:cNvSpPr>
            <a:spLocks noGrp="1"/>
          </p:cNvSpPr>
          <p:nvPr>
            <p:ph idx="1"/>
          </p:nvPr>
        </p:nvSpPr>
        <p:spPr>
          <a:xfrm>
            <a:off x="214208" y="2677416"/>
            <a:ext cx="8797825" cy="3931970"/>
          </a:xfrm>
        </p:spPr>
        <p:txBody>
          <a:bodyPr>
            <a:normAutofit/>
          </a:bodyPr>
          <a:lstStyle/>
          <a:p>
            <a:pPr marL="0" indent="0">
              <a:buNone/>
            </a:pPr>
            <a:r>
              <a:rPr lang="en-US" sz="2200" dirty="0" err="1" smtClean="0">
                <a:latin typeface="Courier"/>
                <a:cs typeface="Courier"/>
              </a:rPr>
              <a:t>var</a:t>
            </a:r>
            <a:r>
              <a:rPr lang="en-US" sz="2200" dirty="0" smtClean="0">
                <a:latin typeface="Courier"/>
                <a:cs typeface="Courier"/>
              </a:rPr>
              <a:t> p = new Person();</a:t>
            </a:r>
          </a:p>
          <a:p>
            <a:pPr marL="0" indent="0">
              <a:buNone/>
            </a:pPr>
            <a:r>
              <a:rPr lang="en-US" sz="2200" dirty="0" err="1" smtClean="0">
                <a:latin typeface="Courier"/>
                <a:cs typeface="Courier"/>
              </a:rPr>
              <a:t>console.log</a:t>
            </a:r>
            <a:r>
              <a:rPr lang="en-US" sz="2200" dirty="0" smtClean="0">
                <a:latin typeface="Courier"/>
                <a:cs typeface="Courier"/>
              </a:rPr>
              <a:t>(</a:t>
            </a:r>
            <a:r>
              <a:rPr lang="en-US" sz="2200" dirty="0" err="1" smtClean="0">
                <a:latin typeface="Courier"/>
                <a:cs typeface="Courier"/>
              </a:rPr>
              <a:t>p.firstname</a:t>
            </a:r>
            <a:r>
              <a:rPr lang="en-US" sz="2200" dirty="0" smtClean="0">
                <a:latin typeface="Courier"/>
                <a:cs typeface="Courier"/>
              </a:rPr>
              <a:t>);</a:t>
            </a:r>
          </a:p>
          <a:p>
            <a:pPr marL="0" indent="0">
              <a:buNone/>
            </a:pPr>
            <a:r>
              <a:rPr lang="en-US" sz="2200" dirty="0" err="1" smtClean="0">
                <a:latin typeface="Courier"/>
                <a:cs typeface="Courier"/>
              </a:rPr>
              <a:t>console.log</a:t>
            </a:r>
            <a:r>
              <a:rPr lang="en-US" sz="2200" dirty="0" smtClean="0">
                <a:latin typeface="Courier"/>
                <a:cs typeface="Courier"/>
              </a:rPr>
              <a:t>(</a:t>
            </a:r>
            <a:r>
              <a:rPr lang="en-US" sz="2200" dirty="0" err="1" smtClean="0">
                <a:latin typeface="Courier"/>
                <a:cs typeface="Courier"/>
              </a:rPr>
              <a:t>p.prototype.firstname</a:t>
            </a:r>
            <a:r>
              <a:rPr lang="en-US" sz="2200" dirty="0" smtClean="0">
                <a:latin typeface="Courier"/>
                <a:cs typeface="Courier"/>
              </a:rPr>
              <a:t>);</a:t>
            </a:r>
          </a:p>
          <a:p>
            <a:pPr marL="0" indent="0">
              <a:buNone/>
            </a:pPr>
            <a:r>
              <a:rPr lang="en-US" sz="2200" dirty="0" err="1" smtClean="0">
                <a:latin typeface="Courier"/>
                <a:cs typeface="Courier"/>
              </a:rPr>
              <a:t>p.firstname</a:t>
            </a:r>
            <a:r>
              <a:rPr lang="en-US" sz="2200" dirty="0" smtClean="0">
                <a:latin typeface="Courier"/>
                <a:cs typeface="Courier"/>
              </a:rPr>
              <a:t> = "Joe";</a:t>
            </a:r>
          </a:p>
          <a:p>
            <a:pPr marL="0" indent="0">
              <a:buNone/>
            </a:pPr>
            <a:r>
              <a:rPr lang="en-US" sz="2200" dirty="0" err="1" smtClean="0">
                <a:latin typeface="Courier"/>
                <a:cs typeface="Courier"/>
              </a:rPr>
              <a:t>p.prototype.firstname</a:t>
            </a:r>
            <a:r>
              <a:rPr lang="en-US" sz="2200" dirty="0" smtClean="0">
                <a:latin typeface="Courier"/>
                <a:cs typeface="Courier"/>
              </a:rPr>
              <a:t> = "Joe";  </a:t>
            </a:r>
          </a:p>
          <a:p>
            <a:pPr marL="0" indent="0">
              <a:buNone/>
            </a:pPr>
            <a:r>
              <a:rPr lang="en-US" sz="2200" dirty="0" smtClean="0">
                <a:latin typeface="Courier"/>
                <a:cs typeface="Courier"/>
              </a:rPr>
              <a:t>p.__proto__.</a:t>
            </a:r>
            <a:r>
              <a:rPr lang="en-US" sz="2200" dirty="0" err="1" smtClean="0">
                <a:latin typeface="Courier"/>
                <a:cs typeface="Courier"/>
              </a:rPr>
              <a:t>firstname</a:t>
            </a:r>
            <a:r>
              <a:rPr lang="en-US" sz="2200" dirty="0" smtClean="0">
                <a:latin typeface="Courier"/>
                <a:cs typeface="Courier"/>
              </a:rPr>
              <a:t> = "Joe";</a:t>
            </a:r>
          </a:p>
        </p:txBody>
      </p:sp>
      <p:sp>
        <p:nvSpPr>
          <p:cNvPr id="4" name="Line Callout 1 (No Border) 3"/>
          <p:cNvSpPr/>
          <p:nvPr/>
        </p:nvSpPr>
        <p:spPr>
          <a:xfrm>
            <a:off x="3533825" y="1163571"/>
            <a:ext cx="2493992" cy="933269"/>
          </a:xfrm>
          <a:prstGeom prst="callout1">
            <a:avLst>
              <a:gd name="adj1" fmla="val 53176"/>
              <a:gd name="adj2" fmla="val -1585"/>
              <a:gd name="adj3" fmla="val 166599"/>
              <a:gd name="adj4" fmla="val -18701"/>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Person does not have a </a:t>
            </a:r>
            <a:r>
              <a:rPr lang="en-US" dirty="0" err="1" smtClean="0">
                <a:solidFill>
                  <a:schemeClr val="tx2"/>
                </a:solidFill>
              </a:rPr>
              <a:t>firstname</a:t>
            </a:r>
            <a:r>
              <a:rPr lang="en-US" dirty="0" smtClean="0">
                <a:solidFill>
                  <a:schemeClr val="tx2"/>
                </a:solidFill>
              </a:rPr>
              <a:t>, but its prototype does.</a:t>
            </a:r>
            <a:endParaRPr lang="en-US" dirty="0">
              <a:solidFill>
                <a:schemeClr val="tx2"/>
              </a:solidFill>
            </a:endParaRPr>
          </a:p>
        </p:txBody>
      </p:sp>
      <p:sp>
        <p:nvSpPr>
          <p:cNvPr id="5" name="Line Callout 1 (No Border) 4"/>
          <p:cNvSpPr/>
          <p:nvPr/>
        </p:nvSpPr>
        <p:spPr>
          <a:xfrm>
            <a:off x="5721806" y="1630206"/>
            <a:ext cx="2493992" cy="933269"/>
          </a:xfrm>
          <a:prstGeom prst="callout1">
            <a:avLst>
              <a:gd name="adj1" fmla="val 53176"/>
              <a:gd name="adj2" fmla="val -1585"/>
              <a:gd name="adj3" fmla="val 164959"/>
              <a:gd name="adj4" fmla="val -64099"/>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Works – pulls from the prototype</a:t>
            </a:r>
            <a:endParaRPr lang="en-US" dirty="0">
              <a:solidFill>
                <a:schemeClr val="tx2"/>
              </a:solidFill>
            </a:endParaRPr>
          </a:p>
        </p:txBody>
      </p:sp>
      <p:sp>
        <p:nvSpPr>
          <p:cNvPr id="6" name="Line Callout 1 (No Border) 5"/>
          <p:cNvSpPr/>
          <p:nvPr/>
        </p:nvSpPr>
        <p:spPr>
          <a:xfrm>
            <a:off x="6199439" y="2677416"/>
            <a:ext cx="2812594" cy="933269"/>
          </a:xfrm>
          <a:prstGeom prst="callout1">
            <a:avLst>
              <a:gd name="adj1" fmla="val 53176"/>
              <a:gd name="adj2" fmla="val -1585"/>
              <a:gd name="adj3" fmla="val 96106"/>
              <a:gd name="adj4" fmla="val -34098"/>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Does not work b/c objects don't have prototypes; Functions do</a:t>
            </a:r>
            <a:endParaRPr lang="en-US" dirty="0">
              <a:solidFill>
                <a:schemeClr val="tx2"/>
              </a:solidFill>
            </a:endParaRPr>
          </a:p>
        </p:txBody>
      </p:sp>
      <p:sp>
        <p:nvSpPr>
          <p:cNvPr id="7" name="Line Callout 1 (No Border) 6"/>
          <p:cNvSpPr/>
          <p:nvPr/>
        </p:nvSpPr>
        <p:spPr>
          <a:xfrm>
            <a:off x="6518041" y="3759042"/>
            <a:ext cx="2493992" cy="933269"/>
          </a:xfrm>
          <a:prstGeom prst="callout1">
            <a:avLst>
              <a:gd name="adj1" fmla="val 53176"/>
              <a:gd name="adj2" fmla="val -1585"/>
              <a:gd name="adj3" fmla="val 45287"/>
              <a:gd name="adj4" fmla="val -108885"/>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Works. Adds a </a:t>
            </a:r>
            <a:r>
              <a:rPr lang="en-US" dirty="0" err="1" smtClean="0">
                <a:solidFill>
                  <a:schemeClr val="tx2"/>
                </a:solidFill>
              </a:rPr>
              <a:t>firstname</a:t>
            </a:r>
            <a:r>
              <a:rPr lang="en-US" dirty="0" smtClean="0">
                <a:solidFill>
                  <a:schemeClr val="tx2"/>
                </a:solidFill>
              </a:rPr>
              <a:t> to p</a:t>
            </a:r>
            <a:endParaRPr lang="en-US" dirty="0">
              <a:solidFill>
                <a:schemeClr val="tx2"/>
              </a:solidFill>
            </a:endParaRPr>
          </a:p>
        </p:txBody>
      </p:sp>
      <p:sp>
        <p:nvSpPr>
          <p:cNvPr id="8" name="Line Callout 1 (No Border) 7"/>
          <p:cNvSpPr/>
          <p:nvPr/>
        </p:nvSpPr>
        <p:spPr>
          <a:xfrm>
            <a:off x="6302016" y="4758148"/>
            <a:ext cx="2493992" cy="994467"/>
          </a:xfrm>
          <a:prstGeom prst="callout1">
            <a:avLst>
              <a:gd name="adj1" fmla="val 53176"/>
              <a:gd name="adj2" fmla="val -1585"/>
              <a:gd name="adj3" fmla="val -8215"/>
              <a:gd name="adj4" fmla="val -38333"/>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Does not work. Can't set property '</a:t>
            </a:r>
            <a:r>
              <a:rPr lang="en-US" dirty="0" err="1" smtClean="0">
                <a:solidFill>
                  <a:schemeClr val="tx2"/>
                </a:solidFill>
              </a:rPr>
              <a:t>firstname</a:t>
            </a:r>
            <a:r>
              <a:rPr lang="en-US" dirty="0" smtClean="0">
                <a:solidFill>
                  <a:schemeClr val="tx2"/>
                </a:solidFill>
              </a:rPr>
              <a:t>' of 'undefined'</a:t>
            </a:r>
            <a:endParaRPr lang="en-US" dirty="0">
              <a:solidFill>
                <a:schemeClr val="tx2"/>
              </a:solidFill>
            </a:endParaRPr>
          </a:p>
        </p:txBody>
      </p:sp>
      <p:sp>
        <p:nvSpPr>
          <p:cNvPr id="9" name="Line Callout 1 (No Border) 8"/>
          <p:cNvSpPr/>
          <p:nvPr/>
        </p:nvSpPr>
        <p:spPr>
          <a:xfrm>
            <a:off x="3533825" y="5201833"/>
            <a:ext cx="2493992" cy="1407553"/>
          </a:xfrm>
          <a:prstGeom prst="callout1">
            <a:avLst>
              <a:gd name="adj1" fmla="val 53176"/>
              <a:gd name="adj2" fmla="val -1585"/>
              <a:gd name="adj3" fmla="val -3316"/>
              <a:gd name="adj4" fmla="val -68394"/>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Works, but really bad idea. Sets </a:t>
            </a:r>
            <a:r>
              <a:rPr lang="en-US" dirty="0" err="1" smtClean="0">
                <a:solidFill>
                  <a:schemeClr val="tx2"/>
                </a:solidFill>
              </a:rPr>
              <a:t>firstname</a:t>
            </a:r>
            <a:r>
              <a:rPr lang="en-US" dirty="0" smtClean="0">
                <a:solidFill>
                  <a:schemeClr val="tx2"/>
                </a:solidFill>
              </a:rPr>
              <a:t> for all instances. Breaks encapsulation</a:t>
            </a:r>
            <a:endParaRPr lang="en-US" dirty="0">
              <a:solidFill>
                <a:schemeClr val="tx2"/>
              </a:solidFill>
            </a:endParaRPr>
          </a:p>
        </p:txBody>
      </p:sp>
    </p:spTree>
    <p:extLst>
      <p:ext uri="{BB962C8B-B14F-4D97-AF65-F5344CB8AC3E}">
        <p14:creationId xmlns:p14="http://schemas.microsoft.com/office/powerpoint/2010/main" val="3087593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31697" y="345697"/>
            <a:ext cx="6512303" cy="6512303"/>
          </a:xfrm>
          <a:prstGeom prst="rect">
            <a:avLst/>
          </a:prstGeom>
        </p:spPr>
      </p:pic>
      <p:sp>
        <p:nvSpPr>
          <p:cNvPr id="2" name="Title 1"/>
          <p:cNvSpPr>
            <a:spLocks noGrp="1"/>
          </p:cNvSpPr>
          <p:nvPr>
            <p:ph type="title"/>
          </p:nvPr>
        </p:nvSpPr>
        <p:spPr>
          <a:xfrm>
            <a:off x="181782" y="902670"/>
            <a:ext cx="2296909" cy="5308926"/>
          </a:xfrm>
        </p:spPr>
        <p:txBody>
          <a:bodyPr>
            <a:normAutofit fontScale="90000"/>
          </a:bodyPr>
          <a:lstStyle/>
          <a:p>
            <a:r>
              <a:rPr lang="en-US" dirty="0" smtClean="0"/>
              <a:t>So you can see why this isn't exactly like traditional inheritance</a:t>
            </a:r>
            <a:endParaRPr lang="en-US" dirty="0"/>
          </a:p>
        </p:txBody>
      </p:sp>
    </p:spTree>
    <p:extLst>
      <p:ext uri="{BB962C8B-B14F-4D97-AF65-F5344CB8AC3E}">
        <p14:creationId xmlns:p14="http://schemas.microsoft.com/office/powerpoint/2010/main" val="2078420372"/>
      </p:ext>
    </p:extLst>
  </p:cSld>
  <p:clrMapOvr>
    <a:masterClrMapping/>
  </p:clrMapOvr>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Overriding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7649706"/>
      </p:ext>
    </p:extLst>
  </p:cSld>
  <p:clrMapOvr>
    <a:masterClrMapping/>
  </p:clrMapOvr>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347" y="822008"/>
            <a:ext cx="3010290" cy="2098114"/>
          </a:xfrm>
        </p:spPr>
        <p:txBody>
          <a:bodyPr/>
          <a:lstStyle/>
          <a:p>
            <a:r>
              <a:rPr lang="en-US" dirty="0" smtClean="0"/>
              <a:t>Overriding is easy</a:t>
            </a:r>
            <a:endParaRPr lang="en-US" dirty="0"/>
          </a:p>
        </p:txBody>
      </p:sp>
      <p:pic>
        <p:nvPicPr>
          <p:cNvPr id="5" name="Picture 4"/>
          <p:cNvPicPr>
            <a:picLocks noChangeAspect="1"/>
          </p:cNvPicPr>
          <p:nvPr/>
        </p:nvPicPr>
        <p:blipFill>
          <a:blip r:embed="rId2"/>
          <a:stretch>
            <a:fillRect/>
          </a:stretch>
        </p:blipFill>
        <p:spPr>
          <a:xfrm>
            <a:off x="1" y="344150"/>
            <a:ext cx="5033886" cy="6513849"/>
          </a:xfrm>
          <a:prstGeom prst="rect">
            <a:avLst/>
          </a:prstGeom>
        </p:spPr>
      </p:pic>
      <p:sp>
        <p:nvSpPr>
          <p:cNvPr id="3" name="Content Placeholder 2"/>
          <p:cNvSpPr>
            <a:spLocks noGrp="1"/>
          </p:cNvSpPr>
          <p:nvPr>
            <p:ph idx="1"/>
          </p:nvPr>
        </p:nvSpPr>
        <p:spPr>
          <a:xfrm>
            <a:off x="5538805" y="397787"/>
            <a:ext cx="3366124" cy="5966803"/>
          </a:xfrm>
        </p:spPr>
        <p:txBody>
          <a:bodyPr>
            <a:noAutofit/>
          </a:bodyPr>
          <a:lstStyle/>
          <a:p>
            <a:pPr marL="0" indent="0">
              <a:buNone/>
            </a:pPr>
            <a:r>
              <a:rPr lang="en-US" sz="3600" dirty="0" smtClean="0"/>
              <a:t>To override, simply set a value (property) or a function (method) in either the constructor or on the object itself after instantiation</a:t>
            </a:r>
            <a:endParaRPr lang="en-US" sz="3600" dirty="0"/>
          </a:p>
        </p:txBody>
      </p:sp>
    </p:spTree>
    <p:extLst>
      <p:ext uri="{BB962C8B-B14F-4D97-AF65-F5344CB8AC3E}">
        <p14:creationId xmlns:p14="http://schemas.microsoft.com/office/powerpoint/2010/main" val="1622730907"/>
      </p:ext>
    </p:extLst>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Overridding</a:t>
            </a:r>
            <a:r>
              <a:rPr lang="en-US" dirty="0" smtClean="0"/>
              <a:t> </a:t>
            </a:r>
            <a:r>
              <a:rPr lang="en-US" smtClean="0"/>
              <a:t>is easy ...</a:t>
            </a:r>
            <a:endParaRPr lang="en-US"/>
          </a:p>
        </p:txBody>
      </p:sp>
      <p:sp>
        <p:nvSpPr>
          <p:cNvPr id="3" name="Content Placeholder 2"/>
          <p:cNvSpPr>
            <a:spLocks noGrp="1"/>
          </p:cNvSpPr>
          <p:nvPr>
            <p:ph idx="1"/>
          </p:nvPr>
        </p:nvSpPr>
        <p:spPr/>
        <p:txBody>
          <a:bodyPr>
            <a:normAutofit/>
          </a:bodyPr>
          <a:lstStyle/>
          <a:p>
            <a:pPr marL="0" indent="0">
              <a:buNone/>
            </a:pPr>
            <a:r>
              <a:rPr lang="en-US" sz="2000" dirty="0">
                <a:latin typeface="Courier"/>
                <a:cs typeface="Courier"/>
              </a:rPr>
              <a:t>function </a:t>
            </a:r>
            <a:r>
              <a:rPr lang="en-US" sz="2000" dirty="0" err="1" smtClean="0">
                <a:latin typeface="Courier"/>
                <a:cs typeface="Courier"/>
              </a:rPr>
              <a:t>SuperHero</a:t>
            </a:r>
            <a:r>
              <a:rPr lang="en-US" sz="2000" dirty="0" smtClean="0">
                <a:latin typeface="Courier"/>
                <a:cs typeface="Courier"/>
              </a:rPr>
              <a:t>(</a:t>
            </a:r>
            <a:r>
              <a:rPr lang="en-US" sz="2000" dirty="0">
                <a:latin typeface="Courier"/>
                <a:cs typeface="Courier"/>
              </a:rPr>
              <a:t>){ </a:t>
            </a:r>
            <a:r>
              <a:rPr lang="en-US" sz="2000" dirty="0" smtClean="0">
                <a:latin typeface="Courier"/>
                <a:cs typeface="Courier"/>
              </a:rPr>
              <a:t>}</a:t>
            </a:r>
            <a:endParaRPr lang="en-US" sz="2000" dirty="0">
              <a:latin typeface="Courier"/>
              <a:cs typeface="Courier"/>
            </a:endParaRPr>
          </a:p>
          <a:p>
            <a:pPr marL="0" indent="0">
              <a:buNone/>
            </a:pPr>
            <a:r>
              <a:rPr lang="en-US" sz="2000" dirty="0" err="1" smtClean="0">
                <a:latin typeface="Courier"/>
                <a:cs typeface="Courier"/>
              </a:rPr>
              <a:t>SuperHero.prototype.fly</a:t>
            </a:r>
            <a:r>
              <a:rPr lang="en-US" sz="2000" dirty="0" smtClean="0">
                <a:latin typeface="Courier"/>
                <a:cs typeface="Courier"/>
              </a:rPr>
              <a:t> </a:t>
            </a:r>
            <a:r>
              <a:rPr lang="en-US" sz="2000" dirty="0">
                <a:latin typeface="Courier"/>
                <a:cs typeface="Courier"/>
              </a:rPr>
              <a:t>= function(</a:t>
            </a:r>
            <a:r>
              <a:rPr lang="en-US" sz="2000" dirty="0" smtClean="0">
                <a:latin typeface="Courier"/>
                <a:cs typeface="Courier"/>
              </a:rPr>
              <a:t>) { </a:t>
            </a:r>
            <a:endParaRPr lang="en-US" sz="2000" dirty="0">
              <a:latin typeface="Courier"/>
              <a:cs typeface="Courier"/>
            </a:endParaRPr>
          </a:p>
          <a:p>
            <a:pPr marL="0" indent="0">
              <a:buNone/>
            </a:pPr>
            <a:r>
              <a:rPr lang="en-US" sz="2000" dirty="0">
                <a:latin typeface="Courier"/>
                <a:cs typeface="Courier"/>
              </a:rPr>
              <a:t>  </a:t>
            </a:r>
            <a:r>
              <a:rPr lang="en-US" sz="2000" dirty="0" smtClean="0">
                <a:latin typeface="Courier"/>
                <a:cs typeface="Courier"/>
              </a:rPr>
              <a:t>// Most heroes can fly</a:t>
            </a:r>
            <a:endParaRPr lang="en-US" sz="2000" dirty="0">
              <a:latin typeface="Courier"/>
              <a:cs typeface="Courier"/>
            </a:endParaRPr>
          </a:p>
          <a:p>
            <a:pPr marL="0" indent="0">
              <a:buNone/>
            </a:pPr>
            <a:r>
              <a:rPr lang="en-US" sz="2000" dirty="0">
                <a:latin typeface="Courier"/>
                <a:cs typeface="Courier"/>
              </a:rPr>
              <a:t>}</a:t>
            </a:r>
            <a:r>
              <a:rPr lang="en-US" sz="2000" dirty="0" smtClean="0">
                <a:latin typeface="Courier"/>
                <a:cs typeface="Courier"/>
              </a:rPr>
              <a:t>;</a:t>
            </a:r>
          </a:p>
          <a:p>
            <a:pPr marL="0" indent="0">
              <a:buNone/>
            </a:pPr>
            <a:r>
              <a:rPr lang="en-US" sz="2000" dirty="0" smtClean="0">
                <a:latin typeface="Courier"/>
                <a:cs typeface="Courier"/>
              </a:rPr>
              <a:t>function </a:t>
            </a:r>
            <a:r>
              <a:rPr lang="en-US" sz="2000" dirty="0" err="1" smtClean="0">
                <a:latin typeface="Courier"/>
                <a:cs typeface="Courier"/>
              </a:rPr>
              <a:t>HumanSuperHero</a:t>
            </a:r>
            <a:r>
              <a:rPr lang="en-US" sz="2000" dirty="0" smtClean="0">
                <a:latin typeface="Courier"/>
                <a:cs typeface="Courier"/>
              </a:rPr>
              <a:t>() { ... }</a:t>
            </a:r>
          </a:p>
          <a:p>
            <a:pPr marL="0" indent="0">
              <a:buNone/>
            </a:pPr>
            <a:r>
              <a:rPr lang="en-US" sz="2000" dirty="0" err="1" smtClean="0">
                <a:latin typeface="Courier"/>
                <a:cs typeface="Courier"/>
              </a:rPr>
              <a:t>HumanSuperHero.prototype</a:t>
            </a:r>
            <a:r>
              <a:rPr lang="en-US" sz="2000" dirty="0">
                <a:latin typeface="Courier"/>
                <a:cs typeface="Courier"/>
              </a:rPr>
              <a:t> </a:t>
            </a:r>
            <a:r>
              <a:rPr lang="en-US" sz="2000" dirty="0" smtClean="0">
                <a:latin typeface="Courier"/>
                <a:cs typeface="Courier"/>
              </a:rPr>
              <a:t>= new </a:t>
            </a:r>
            <a:r>
              <a:rPr lang="en-US" sz="2000" dirty="0" err="1" smtClean="0">
                <a:latin typeface="Courier"/>
                <a:cs typeface="Courier"/>
              </a:rPr>
              <a:t>SuperHero</a:t>
            </a:r>
            <a:r>
              <a:rPr lang="en-US" sz="2000" dirty="0" smtClean="0">
                <a:latin typeface="Courier"/>
                <a:cs typeface="Courier"/>
              </a:rPr>
              <a:t>();</a:t>
            </a:r>
            <a:endParaRPr lang="en-US" sz="2000" dirty="0">
              <a:latin typeface="Courier"/>
              <a:cs typeface="Courier"/>
            </a:endParaRPr>
          </a:p>
          <a:p>
            <a:pPr marL="0" indent="0">
              <a:buNone/>
            </a:pPr>
            <a:r>
              <a:rPr lang="en-US" sz="2000" dirty="0" err="1">
                <a:latin typeface="Courier"/>
                <a:cs typeface="Courier"/>
              </a:rPr>
              <a:t>var</a:t>
            </a:r>
            <a:r>
              <a:rPr lang="en-US" sz="2000" dirty="0">
                <a:latin typeface="Courier"/>
                <a:cs typeface="Courier"/>
              </a:rPr>
              <a:t> </a:t>
            </a:r>
            <a:r>
              <a:rPr lang="en-US" sz="2000" dirty="0" smtClean="0">
                <a:latin typeface="Courier"/>
                <a:cs typeface="Courier"/>
              </a:rPr>
              <a:t>batman = </a:t>
            </a:r>
            <a:r>
              <a:rPr lang="en-US" sz="2000" dirty="0">
                <a:latin typeface="Courier"/>
                <a:cs typeface="Courier"/>
              </a:rPr>
              <a:t>new </a:t>
            </a:r>
            <a:r>
              <a:rPr lang="en-US" sz="2000" dirty="0" err="1" smtClean="0">
                <a:latin typeface="Courier"/>
                <a:cs typeface="Courier"/>
              </a:rPr>
              <a:t>HumanSuperHero</a:t>
            </a:r>
            <a:r>
              <a:rPr lang="en-US" sz="2000" dirty="0" smtClean="0">
                <a:latin typeface="Courier"/>
                <a:cs typeface="Courier"/>
              </a:rPr>
              <a:t>(</a:t>
            </a:r>
            <a:r>
              <a:rPr lang="en-US" sz="2000" dirty="0">
                <a:latin typeface="Courier"/>
                <a:cs typeface="Courier"/>
              </a:rPr>
              <a:t>)</a:t>
            </a:r>
            <a:r>
              <a:rPr lang="en-US" sz="2000" dirty="0" smtClean="0">
                <a:latin typeface="Courier"/>
                <a:cs typeface="Courier"/>
              </a:rPr>
              <a:t>;</a:t>
            </a:r>
          </a:p>
          <a:p>
            <a:pPr marL="0" indent="0">
              <a:buNone/>
            </a:pPr>
            <a:r>
              <a:rPr lang="en-US" sz="2000" dirty="0" err="1" smtClean="0">
                <a:latin typeface="Courier"/>
                <a:cs typeface="Courier"/>
              </a:rPr>
              <a:t>batman.fly</a:t>
            </a:r>
            <a:r>
              <a:rPr lang="en-US" sz="2000" dirty="0" smtClean="0">
                <a:latin typeface="Courier"/>
                <a:cs typeface="Courier"/>
              </a:rPr>
              <a:t>(); </a:t>
            </a:r>
          </a:p>
          <a:p>
            <a:pPr marL="0" indent="0">
              <a:buNone/>
            </a:pPr>
            <a:r>
              <a:rPr lang="en-US" sz="2000" dirty="0" smtClean="0">
                <a:latin typeface="Courier"/>
                <a:cs typeface="Courier"/>
              </a:rPr>
              <a:t>/</a:t>
            </a:r>
            <a:r>
              <a:rPr lang="en-US" sz="2000" dirty="0">
                <a:latin typeface="Courier"/>
                <a:cs typeface="Courier"/>
              </a:rPr>
              <a:t>/ H</a:t>
            </a:r>
            <a:r>
              <a:rPr lang="en-US" sz="2000" dirty="0" smtClean="0">
                <a:latin typeface="Courier"/>
                <a:cs typeface="Courier"/>
              </a:rPr>
              <a:t>uman superheroes can't </a:t>
            </a:r>
            <a:r>
              <a:rPr lang="en-US" sz="2000" dirty="0">
                <a:latin typeface="Courier"/>
                <a:cs typeface="Courier"/>
              </a:rPr>
              <a:t>fly! Let's override </a:t>
            </a:r>
            <a:endParaRPr lang="en-US" sz="2000" dirty="0" smtClean="0">
              <a:latin typeface="Courier"/>
              <a:cs typeface="Courier"/>
            </a:endParaRPr>
          </a:p>
          <a:p>
            <a:pPr marL="0" indent="0">
              <a:buNone/>
            </a:pPr>
            <a:r>
              <a:rPr lang="en-US" sz="2000" dirty="0" err="1" smtClean="0">
                <a:latin typeface="Courier"/>
                <a:cs typeface="Courier"/>
              </a:rPr>
              <a:t>HumanSuperHero.prototype.fly</a:t>
            </a:r>
            <a:r>
              <a:rPr lang="en-US" sz="2000" dirty="0" smtClean="0">
                <a:latin typeface="Courier"/>
                <a:cs typeface="Courier"/>
              </a:rPr>
              <a:t> = function () {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console.warn</a:t>
            </a:r>
            <a:r>
              <a:rPr lang="en-US" sz="2000" dirty="0" smtClean="0">
                <a:latin typeface="Courier"/>
                <a:cs typeface="Courier"/>
              </a:rPr>
              <a:t>('This hero cannot fly');</a:t>
            </a:r>
          </a:p>
          <a:p>
            <a:pPr marL="0" indent="0">
              <a:buNone/>
            </a:pPr>
            <a:r>
              <a:rPr lang="en-US" sz="2000" dirty="0" smtClean="0">
                <a:latin typeface="Courier"/>
                <a:cs typeface="Courier"/>
              </a:rPr>
              <a:t>};</a:t>
            </a:r>
          </a:p>
          <a:p>
            <a:pPr marL="0" indent="0">
              <a:buNone/>
            </a:pPr>
            <a:r>
              <a:rPr lang="en-US" sz="2000" dirty="0" err="1" smtClean="0">
                <a:latin typeface="Courier"/>
                <a:cs typeface="Courier"/>
              </a:rPr>
              <a:t>batman.fly</a:t>
            </a:r>
            <a:r>
              <a:rPr lang="en-US" sz="2000" dirty="0" smtClean="0">
                <a:latin typeface="Courier"/>
                <a:cs typeface="Courier"/>
              </a:rPr>
              <a:t>();</a:t>
            </a:r>
            <a:endParaRPr lang="en-US" sz="2000" dirty="0">
              <a:latin typeface="Courier"/>
              <a:cs typeface="Courier"/>
            </a:endParaRPr>
          </a:p>
        </p:txBody>
      </p:sp>
      <p:sp>
        <p:nvSpPr>
          <p:cNvPr id="5" name="Line Callout 1 (No Border) 4"/>
          <p:cNvSpPr/>
          <p:nvPr/>
        </p:nvSpPr>
        <p:spPr>
          <a:xfrm>
            <a:off x="6319476" y="862987"/>
            <a:ext cx="2493992" cy="933269"/>
          </a:xfrm>
          <a:prstGeom prst="callout1">
            <a:avLst>
              <a:gd name="adj1" fmla="val 53176"/>
              <a:gd name="adj2" fmla="val -1585"/>
              <a:gd name="adj3" fmla="val 127681"/>
              <a:gd name="adj4" fmla="val -87118"/>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Most </a:t>
            </a:r>
            <a:r>
              <a:rPr lang="en-US" dirty="0" err="1" smtClean="0">
                <a:solidFill>
                  <a:schemeClr val="tx2"/>
                </a:solidFill>
              </a:rPr>
              <a:t>SuperHeroes</a:t>
            </a:r>
            <a:r>
              <a:rPr lang="en-US" dirty="0" smtClean="0">
                <a:solidFill>
                  <a:schemeClr val="tx2"/>
                </a:solidFill>
              </a:rPr>
              <a:t> can fly.</a:t>
            </a:r>
            <a:endParaRPr lang="en-US" dirty="0">
              <a:solidFill>
                <a:schemeClr val="tx2"/>
              </a:solidFill>
            </a:endParaRPr>
          </a:p>
        </p:txBody>
      </p:sp>
      <p:sp>
        <p:nvSpPr>
          <p:cNvPr id="6" name="Line Callout 1 (No Border) 5"/>
          <p:cNvSpPr/>
          <p:nvPr/>
        </p:nvSpPr>
        <p:spPr>
          <a:xfrm>
            <a:off x="6319476" y="2273823"/>
            <a:ext cx="2493992" cy="933269"/>
          </a:xfrm>
          <a:prstGeom prst="callout1">
            <a:avLst>
              <a:gd name="adj1" fmla="val 53176"/>
              <a:gd name="adj2" fmla="val -1585"/>
              <a:gd name="adj3" fmla="val 133273"/>
              <a:gd name="adj4" fmla="val -21549"/>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A </a:t>
            </a:r>
            <a:r>
              <a:rPr lang="en-US" dirty="0" err="1" smtClean="0">
                <a:solidFill>
                  <a:schemeClr val="tx2"/>
                </a:solidFill>
              </a:rPr>
              <a:t>HumanSuperHero</a:t>
            </a:r>
            <a:r>
              <a:rPr lang="en-US" dirty="0" smtClean="0">
                <a:solidFill>
                  <a:schemeClr val="tx2"/>
                </a:solidFill>
              </a:rPr>
              <a:t> is a </a:t>
            </a:r>
            <a:r>
              <a:rPr lang="en-US" dirty="0" err="1" smtClean="0">
                <a:solidFill>
                  <a:schemeClr val="tx2"/>
                </a:solidFill>
              </a:rPr>
              <a:t>SuperHero</a:t>
            </a:r>
            <a:endParaRPr lang="en-US" dirty="0">
              <a:solidFill>
                <a:schemeClr val="tx2"/>
              </a:solidFill>
            </a:endParaRPr>
          </a:p>
        </p:txBody>
      </p:sp>
      <p:sp>
        <p:nvSpPr>
          <p:cNvPr id="7" name="Line Callout 1 (No Border) 6"/>
          <p:cNvSpPr/>
          <p:nvPr/>
        </p:nvSpPr>
        <p:spPr>
          <a:xfrm>
            <a:off x="6319476" y="3826137"/>
            <a:ext cx="2493992" cy="696577"/>
          </a:xfrm>
          <a:prstGeom prst="callout1">
            <a:avLst>
              <a:gd name="adj1" fmla="val 53176"/>
              <a:gd name="adj2" fmla="val -1585"/>
              <a:gd name="adj3" fmla="val 84992"/>
              <a:gd name="adj4" fmla="val -132457"/>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Batman can fly?!? That's not right.</a:t>
            </a:r>
            <a:endParaRPr lang="en-US" dirty="0">
              <a:solidFill>
                <a:schemeClr val="tx2"/>
              </a:solidFill>
            </a:endParaRPr>
          </a:p>
        </p:txBody>
      </p:sp>
      <p:sp>
        <p:nvSpPr>
          <p:cNvPr id="8" name="Line Callout 1 (No Border) 7"/>
          <p:cNvSpPr/>
          <p:nvPr/>
        </p:nvSpPr>
        <p:spPr>
          <a:xfrm>
            <a:off x="6319476" y="5741090"/>
            <a:ext cx="2493992" cy="696577"/>
          </a:xfrm>
          <a:prstGeom prst="callout1">
            <a:avLst>
              <a:gd name="adj1" fmla="val 53176"/>
              <a:gd name="adj2" fmla="val -1585"/>
              <a:gd name="adj3" fmla="val 62517"/>
              <a:gd name="adj4" fmla="val -148500"/>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2"/>
                </a:solidFill>
              </a:rPr>
              <a:t>Better. Batman can't fly now.</a:t>
            </a:r>
            <a:endParaRPr lang="en-US" dirty="0">
              <a:solidFill>
                <a:schemeClr val="tx2"/>
              </a:solidFill>
            </a:endParaRPr>
          </a:p>
        </p:txBody>
      </p:sp>
    </p:spTree>
    <p:extLst>
      <p:ext uri="{BB962C8B-B14F-4D97-AF65-F5344CB8AC3E}">
        <p14:creationId xmlns:p14="http://schemas.microsoft.com/office/powerpoint/2010/main" val="42227268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dissolve">
                                      <p:cBhvr>
                                        <p:cTn id="29" dur="500"/>
                                        <p:tgtEl>
                                          <p:spTgt spid="3">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dissolv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dissolve">
                                      <p:cBhvr>
                                        <p:cTn id="45" dur="50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dissolve">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dissolve">
                                      <p:cBhvr>
                                        <p:cTn id="61" dur="500"/>
                                        <p:tgtEl>
                                          <p:spTgt spid="3">
                                            <p:txEl>
                                              <p:pRg st="8" end="8"/>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animEffect transition="in" filter="dissolve">
                                      <p:cBhvr>
                                        <p:cTn id="64" dur="500"/>
                                        <p:tgtEl>
                                          <p:spTgt spid="3">
                                            <p:txEl>
                                              <p:pRg st="9" end="9"/>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dissolve">
                                      <p:cBhvr>
                                        <p:cTn id="67" dur="500"/>
                                        <p:tgtEl>
                                          <p:spTgt spid="3">
                                            <p:txEl>
                                              <p:pRg st="10" end="10"/>
                                            </p:txEl>
                                          </p:spTgt>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Effect transition="in" filter="dissolve">
                                      <p:cBhvr>
                                        <p:cTn id="70" dur="500"/>
                                        <p:tgtEl>
                                          <p:spTgt spid="3">
                                            <p:txEl>
                                              <p:pRg st="11" end="1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animEffect transition="in" filter="dissolve">
                                      <p:cBhvr>
                                        <p:cTn id="75" dur="500"/>
                                        <p:tgtEl>
                                          <p:spTgt spid="3">
                                            <p:txEl>
                                              <p:pRg st="12" end="12"/>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3" presetClass="entr" presetSubtype="16" fill="hold" grpId="0" nodeType="click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p:cTn id="80" dur="500" fill="hold"/>
                                        <p:tgtEl>
                                          <p:spTgt spid="8"/>
                                        </p:tgtEl>
                                        <p:attrNameLst>
                                          <p:attrName>ppt_w</p:attrName>
                                        </p:attrNameLst>
                                      </p:cBhvr>
                                      <p:tavLst>
                                        <p:tav tm="0">
                                          <p:val>
                                            <p:fltVal val="0"/>
                                          </p:val>
                                        </p:tav>
                                        <p:tav tm="100000">
                                          <p:val>
                                            <p:strVal val="#ppt_w"/>
                                          </p:val>
                                        </p:tav>
                                      </p:tavLst>
                                    </p:anim>
                                    <p:anim calcmode="lin" valueType="num">
                                      <p:cBhvr>
                                        <p:cTn id="81"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event object is awesome!</a:t>
            </a:r>
            <a:endParaRPr lang="en-US" dirty="0"/>
          </a:p>
        </p:txBody>
      </p:sp>
      <p:sp>
        <p:nvSpPr>
          <p:cNvPr id="3" name="Content Placeholder 2"/>
          <p:cNvSpPr>
            <a:spLocks noGrp="1"/>
          </p:cNvSpPr>
          <p:nvPr>
            <p:ph idx="1"/>
          </p:nvPr>
        </p:nvSpPr>
        <p:spPr>
          <a:xfrm>
            <a:off x="457200" y="1521999"/>
            <a:ext cx="8229600" cy="1005149"/>
          </a:xfrm>
        </p:spPr>
        <p:txBody>
          <a:bodyPr>
            <a:normAutofit/>
          </a:bodyPr>
          <a:lstStyle/>
          <a:p>
            <a:r>
              <a:rPr lang="en-US" dirty="0" smtClean="0"/>
              <a:t>Contains information about the event itself</a:t>
            </a:r>
          </a:p>
          <a:p>
            <a:r>
              <a:rPr lang="en-US" dirty="0" smtClean="0"/>
              <a:t>Some example properties:</a:t>
            </a:r>
          </a:p>
        </p:txBody>
      </p:sp>
      <p:sp>
        <p:nvSpPr>
          <p:cNvPr id="4" name="Content Placeholder 2"/>
          <p:cNvSpPr txBox="1">
            <a:spLocks/>
          </p:cNvSpPr>
          <p:nvPr/>
        </p:nvSpPr>
        <p:spPr>
          <a:xfrm>
            <a:off x="609600" y="2527148"/>
            <a:ext cx="8229600" cy="1794670"/>
          </a:xfrm>
          <a:prstGeom prst="rect">
            <a:avLst/>
          </a:prstGeom>
        </p:spPr>
        <p:txBody>
          <a:bodyPr vert="horz" lIns="91440" tIns="45720" rIns="91440" bIns="45720" numCol="3"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err="1"/>
              <a:t>clientX</a:t>
            </a:r>
            <a:endParaRPr lang="en-US" dirty="0"/>
          </a:p>
          <a:p>
            <a:r>
              <a:rPr lang="en-US" dirty="0" err="1" smtClean="0"/>
              <a:t>clientY</a:t>
            </a:r>
            <a:endParaRPr lang="en-US" dirty="0" smtClean="0"/>
          </a:p>
          <a:p>
            <a:r>
              <a:rPr lang="en-US" dirty="0" err="1" smtClean="0"/>
              <a:t>screenX</a:t>
            </a:r>
            <a:endParaRPr lang="en-US" dirty="0" smtClean="0"/>
          </a:p>
          <a:p>
            <a:r>
              <a:rPr lang="en-US" dirty="0" err="1" smtClean="0"/>
              <a:t>screenY</a:t>
            </a:r>
            <a:endParaRPr lang="en-US" dirty="0" smtClean="0"/>
          </a:p>
          <a:p>
            <a:r>
              <a:rPr lang="en-US" dirty="0" err="1" smtClean="0"/>
              <a:t>ctrlKey</a:t>
            </a:r>
            <a:endParaRPr lang="en-US" dirty="0" smtClean="0"/>
          </a:p>
          <a:p>
            <a:r>
              <a:rPr lang="en-US" dirty="0" err="1" smtClean="0"/>
              <a:t>shiftKey</a:t>
            </a:r>
            <a:endParaRPr lang="en-US" dirty="0" smtClean="0"/>
          </a:p>
          <a:p>
            <a:r>
              <a:rPr lang="en-US" dirty="0" err="1" smtClean="0"/>
              <a:t>altKey</a:t>
            </a:r>
            <a:endParaRPr lang="en-US" dirty="0" smtClean="0"/>
          </a:p>
          <a:p>
            <a:r>
              <a:rPr lang="en-US" dirty="0" err="1" smtClean="0"/>
              <a:t>metaKey</a:t>
            </a:r>
            <a:endParaRPr lang="en-US" dirty="0" smtClean="0"/>
          </a:p>
          <a:p>
            <a:r>
              <a:rPr lang="en-US" dirty="0" smtClean="0"/>
              <a:t>code</a:t>
            </a:r>
          </a:p>
          <a:p>
            <a:r>
              <a:rPr lang="en-US" dirty="0" smtClean="0"/>
              <a:t>key</a:t>
            </a:r>
          </a:p>
          <a:p>
            <a:r>
              <a:rPr lang="en-US" dirty="0" smtClean="0"/>
              <a:t>target</a:t>
            </a:r>
          </a:p>
          <a:p>
            <a:r>
              <a:rPr lang="en-US" dirty="0" err="1" smtClean="0"/>
              <a:t>isTrusted</a:t>
            </a:r>
            <a:endParaRPr lang="en-US" dirty="0"/>
          </a:p>
        </p:txBody>
      </p:sp>
      <p:sp>
        <p:nvSpPr>
          <p:cNvPr id="5" name="Content Placeholder 2"/>
          <p:cNvSpPr txBox="1">
            <a:spLocks/>
          </p:cNvSpPr>
          <p:nvPr/>
        </p:nvSpPr>
        <p:spPr>
          <a:xfrm>
            <a:off x="457200" y="4541650"/>
            <a:ext cx="8229600" cy="57777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Some methods:</a:t>
            </a:r>
          </a:p>
        </p:txBody>
      </p:sp>
      <p:sp>
        <p:nvSpPr>
          <p:cNvPr id="6" name="Content Placeholder 2"/>
          <p:cNvSpPr txBox="1">
            <a:spLocks/>
          </p:cNvSpPr>
          <p:nvPr/>
        </p:nvSpPr>
        <p:spPr>
          <a:xfrm>
            <a:off x="457200" y="5008924"/>
            <a:ext cx="8229600" cy="1109959"/>
          </a:xfrm>
          <a:prstGeom prst="rect">
            <a:avLst/>
          </a:prstGeom>
        </p:spPr>
        <p:txBody>
          <a:bodyPr vert="horz" lIns="91440" tIns="45720" rIns="91440" bIns="45720" numCol="3"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err="1" smtClean="0"/>
              <a:t>preventDefault</a:t>
            </a:r>
            <a:r>
              <a:rPr lang="en-US" dirty="0" smtClean="0"/>
              <a:t>()</a:t>
            </a:r>
          </a:p>
          <a:p>
            <a:r>
              <a:rPr lang="en-US" dirty="0" err="1" smtClean="0"/>
              <a:t>stopPropogation</a:t>
            </a:r>
            <a:r>
              <a:rPr lang="en-US" dirty="0" smtClean="0"/>
              <a:t>()</a:t>
            </a:r>
          </a:p>
          <a:p>
            <a:endParaRPr lang="en-US" dirty="0"/>
          </a:p>
        </p:txBody>
      </p:sp>
      <p:sp>
        <p:nvSpPr>
          <p:cNvPr id="7" name="Content Placeholder 2"/>
          <p:cNvSpPr txBox="1">
            <a:spLocks/>
          </p:cNvSpPr>
          <p:nvPr/>
        </p:nvSpPr>
        <p:spPr>
          <a:xfrm>
            <a:off x="457200" y="6099373"/>
            <a:ext cx="8229600" cy="57777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And many more ...</a:t>
            </a:r>
          </a:p>
        </p:txBody>
      </p:sp>
    </p:spTree>
    <p:extLst>
      <p:ext uri="{BB962C8B-B14F-4D97-AF65-F5344CB8AC3E}">
        <p14:creationId xmlns:p14="http://schemas.microsoft.com/office/powerpoint/2010/main" val="1726974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Protected</a:t>
            </a:r>
            <a:endParaRPr lang="en-US" dirty="0"/>
          </a:p>
        </p:txBody>
      </p:sp>
      <p:sp>
        <p:nvSpPr>
          <p:cNvPr id="3" name="Content Placeholder 2"/>
          <p:cNvSpPr>
            <a:spLocks noGrp="1"/>
          </p:cNvSpPr>
          <p:nvPr>
            <p:ph idx="1"/>
          </p:nvPr>
        </p:nvSpPr>
        <p:spPr/>
        <p:txBody>
          <a:bodyPr/>
          <a:lstStyle/>
          <a:p>
            <a:r>
              <a:rPr lang="en-US" dirty="0" smtClean="0"/>
              <a:t>Means if something inherits from this class, these variables are seen by the child objects, but nothing else.</a:t>
            </a:r>
          </a:p>
          <a:p>
            <a:r>
              <a:rPr lang="en-US" dirty="0" smtClean="0"/>
              <a:t>Make it private then assign it as a prototype?</a:t>
            </a:r>
            <a:endParaRPr lang="en-US" dirty="0"/>
          </a:p>
        </p:txBody>
      </p:sp>
    </p:spTree>
    <p:extLst>
      <p:ext uri="{BB962C8B-B14F-4D97-AF65-F5344CB8AC3E}">
        <p14:creationId xmlns:p14="http://schemas.microsoft.com/office/powerpoint/2010/main" val="694354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ES2015 Classes</a:t>
            </a:r>
            <a:endParaRPr lang="en-US" dirty="0"/>
          </a:p>
        </p:txBody>
      </p:sp>
      <p:sp>
        <p:nvSpPr>
          <p:cNvPr id="5" name="Text Placeholder 4"/>
          <p:cNvSpPr>
            <a:spLocks noGrp="1"/>
          </p:cNvSpPr>
          <p:nvPr>
            <p:ph type="body" idx="1"/>
          </p:nvPr>
        </p:nvSpPr>
        <p:spPr/>
        <p:txBody>
          <a:bodyPr/>
          <a:lstStyle/>
          <a:p>
            <a:endParaRPr lang="en-US"/>
          </a:p>
        </p:txBody>
      </p:sp>
      <p:pic>
        <p:nvPicPr>
          <p:cNvPr id="6" name="Picture 5" descr="ES2015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254" y="5030652"/>
            <a:ext cx="1827347" cy="1827347"/>
          </a:xfrm>
          <a:prstGeom prst="rect">
            <a:avLst/>
          </a:prstGeom>
        </p:spPr>
      </p:pic>
    </p:spTree>
    <p:extLst>
      <p:ext uri="{BB962C8B-B14F-4D97-AF65-F5344CB8AC3E}">
        <p14:creationId xmlns:p14="http://schemas.microsoft.com/office/powerpoint/2010/main" val="3314775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ES2015 Added some new keywords</a:t>
            </a:r>
            <a:endParaRPr lang="en-US" dirty="0"/>
          </a:p>
        </p:txBody>
      </p:sp>
      <p:sp>
        <p:nvSpPr>
          <p:cNvPr id="3" name="Content Placeholder 2"/>
          <p:cNvSpPr>
            <a:spLocks noGrp="1"/>
          </p:cNvSpPr>
          <p:nvPr>
            <p:ph idx="1"/>
          </p:nvPr>
        </p:nvSpPr>
        <p:spPr/>
        <p:txBody>
          <a:bodyPr/>
          <a:lstStyle/>
          <a:p>
            <a:r>
              <a:rPr lang="en-US" dirty="0" smtClean="0"/>
              <a:t>extends - Assigns a prototype</a:t>
            </a:r>
          </a:p>
          <a:p>
            <a:r>
              <a:rPr lang="en-US" dirty="0" smtClean="0"/>
              <a:t>super - Refers to the prototype</a:t>
            </a:r>
          </a:p>
          <a:p>
            <a:endParaRPr lang="en-US" dirty="0"/>
          </a:p>
          <a:p>
            <a:r>
              <a:rPr lang="en-US" dirty="0" smtClean="0"/>
              <a:t>Don't be tricked!</a:t>
            </a:r>
          </a:p>
          <a:p>
            <a:r>
              <a:rPr lang="en-US" dirty="0" smtClean="0"/>
              <a:t>These don't add any new capabilities. They're only more direct ways of working with prototypes.</a:t>
            </a:r>
            <a:endParaRPr lang="en-US" dirty="0"/>
          </a:p>
        </p:txBody>
      </p:sp>
      <p:pic>
        <p:nvPicPr>
          <p:cNvPr id="4" name="Picture 3" descr="ES2015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571" y="5025571"/>
            <a:ext cx="1832429" cy="1832429"/>
          </a:xfrm>
          <a:prstGeom prst="rect">
            <a:avLst/>
          </a:prstGeom>
        </p:spPr>
      </p:pic>
    </p:spTree>
    <p:extLst>
      <p:ext uri="{BB962C8B-B14F-4D97-AF65-F5344CB8AC3E}">
        <p14:creationId xmlns:p14="http://schemas.microsoft.com/office/powerpoint/2010/main" val="974969713"/>
      </p:ext>
    </p:extLst>
  </p:cSld>
  <p:clrMapOvr>
    <a:masterClrMapping/>
  </p:clrMapOvr>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extends</a:t>
            </a:r>
            <a:r>
              <a:rPr lang="en-US" dirty="0" smtClean="0"/>
              <a:t> registers a prototype</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latin typeface="Courier"/>
                <a:cs typeface="Courier"/>
              </a:rPr>
              <a:t>class Employee </a:t>
            </a:r>
            <a:r>
              <a:rPr lang="en-US" sz="2000" dirty="0" smtClean="0">
                <a:solidFill>
                  <a:schemeClr val="accent5">
                    <a:lumMod val="60000"/>
                    <a:lumOff val="40000"/>
                  </a:schemeClr>
                </a:solidFill>
                <a:latin typeface="Courier"/>
                <a:cs typeface="Courier"/>
              </a:rPr>
              <a:t>extends</a:t>
            </a:r>
            <a:r>
              <a:rPr lang="en-US" sz="2000" dirty="0" smtClean="0">
                <a:latin typeface="Courier"/>
                <a:cs typeface="Courier"/>
              </a:rPr>
              <a:t> Person {</a:t>
            </a:r>
          </a:p>
          <a:p>
            <a:pPr marL="0" indent="0">
              <a:buNone/>
            </a:pPr>
            <a:r>
              <a:rPr lang="en-US" sz="2000" dirty="0">
                <a:latin typeface="Courier"/>
                <a:cs typeface="Courier"/>
              </a:rPr>
              <a:t> </a:t>
            </a:r>
            <a:r>
              <a:rPr lang="en-US" sz="2000" dirty="0" smtClean="0">
                <a:latin typeface="Courier"/>
                <a:cs typeface="Courier"/>
              </a:rPr>
              <a:t> constructor(first, last, salary) {</a:t>
            </a:r>
          </a:p>
          <a:p>
            <a:pPr marL="0" indent="0">
              <a:buNone/>
            </a:pPr>
            <a:r>
              <a:rPr lang="en-US" sz="2000" dirty="0">
                <a:latin typeface="Courier"/>
                <a:cs typeface="Courier"/>
              </a:rPr>
              <a:t> </a:t>
            </a:r>
            <a:r>
              <a:rPr lang="en-US" sz="2000" dirty="0" smtClean="0">
                <a:latin typeface="Courier"/>
                <a:cs typeface="Courier"/>
              </a:rPr>
              <a:t>   </a:t>
            </a:r>
            <a:r>
              <a:rPr lang="en-US" sz="2000" dirty="0" smtClean="0">
                <a:solidFill>
                  <a:srgbClr val="C74444"/>
                </a:solidFill>
                <a:latin typeface="Courier"/>
                <a:cs typeface="Courier"/>
              </a:rPr>
              <a:t>super</a:t>
            </a:r>
            <a:r>
              <a:rPr lang="en-US" sz="2000" dirty="0" smtClean="0">
                <a:latin typeface="Courier"/>
                <a:cs typeface="Courier"/>
              </a:rPr>
              <a:t>(first, last);</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this._salary</a:t>
            </a:r>
            <a:r>
              <a:rPr lang="en-US" sz="2000" dirty="0" smtClean="0">
                <a:latin typeface="Courier"/>
                <a:cs typeface="Courier"/>
              </a:rPr>
              <a:t> = salary;</a:t>
            </a:r>
          </a:p>
          <a:p>
            <a:pPr marL="0" indent="0">
              <a:buNone/>
            </a:pPr>
            <a:r>
              <a:rPr lang="en-US" sz="2000" dirty="0">
                <a:latin typeface="Courier"/>
                <a:cs typeface="Courier"/>
              </a:rPr>
              <a:t> </a:t>
            </a:r>
            <a:r>
              <a:rPr lang="en-US" sz="2000" dirty="0" smtClean="0">
                <a:latin typeface="Courier"/>
                <a:cs typeface="Courier"/>
              </a:rPr>
              <a:t> }</a:t>
            </a:r>
          </a:p>
          <a:p>
            <a:pPr marL="0" indent="0">
              <a:buNone/>
            </a:pPr>
            <a:r>
              <a:rPr lang="en-US" sz="2000" dirty="0" smtClean="0">
                <a:latin typeface="Courier"/>
                <a:cs typeface="Courier"/>
              </a:rPr>
              <a:t>}</a:t>
            </a:r>
          </a:p>
          <a:p>
            <a:pPr marL="0" indent="0">
              <a:buNone/>
            </a:pPr>
            <a:r>
              <a:rPr lang="en-US" sz="2000" dirty="0" err="1" smtClean="0">
                <a:latin typeface="Courier"/>
                <a:cs typeface="Courier"/>
              </a:rPr>
              <a:t>const</a:t>
            </a:r>
            <a:r>
              <a:rPr lang="en-US" sz="2000" dirty="0" smtClean="0">
                <a:latin typeface="Courier"/>
                <a:cs typeface="Courier"/>
              </a:rPr>
              <a:t> e = new Employee("Chris","Lee",75000);</a:t>
            </a:r>
          </a:p>
          <a:p>
            <a:pPr marL="0" indent="0">
              <a:buNone/>
            </a:pPr>
            <a:r>
              <a:rPr lang="en-US" sz="2000" dirty="0" err="1" smtClean="0">
                <a:latin typeface="Courier"/>
                <a:cs typeface="Courier"/>
              </a:rPr>
              <a:t>console.log</a:t>
            </a:r>
            <a:r>
              <a:rPr lang="en-US" sz="2000" dirty="0" smtClean="0">
                <a:latin typeface="Courier"/>
                <a:cs typeface="Courier"/>
              </a:rPr>
              <a:t>(</a:t>
            </a:r>
            <a:r>
              <a:rPr lang="en-US" sz="2000" dirty="0" err="1" smtClean="0">
                <a:latin typeface="Courier"/>
                <a:cs typeface="Courier"/>
              </a:rPr>
              <a:t>e.doStuff</a:t>
            </a:r>
            <a:r>
              <a:rPr lang="en-US" sz="2000" dirty="0" smtClean="0">
                <a:latin typeface="Courier"/>
                <a:cs typeface="Courier"/>
              </a:rPr>
              <a:t>()); // Chris Lee doing stuff</a:t>
            </a:r>
            <a:endParaRPr lang="en-US" sz="2000" dirty="0">
              <a:latin typeface="Courier"/>
              <a:cs typeface="Courier"/>
            </a:endParaRPr>
          </a:p>
        </p:txBody>
      </p:sp>
      <p:pic>
        <p:nvPicPr>
          <p:cNvPr id="4" name="Picture 3" descr="ES2015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571" y="5025571"/>
            <a:ext cx="1832429" cy="1832429"/>
          </a:xfrm>
          <a:prstGeom prst="rect">
            <a:avLst/>
          </a:prstGeom>
        </p:spPr>
      </p:pic>
    </p:spTree>
    <p:extLst>
      <p:ext uri="{BB962C8B-B14F-4D97-AF65-F5344CB8AC3E}">
        <p14:creationId xmlns:p14="http://schemas.microsoft.com/office/powerpoint/2010/main" val="1459721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super() - call the same method on the superclass</a:t>
            </a:r>
          </a:p>
          <a:p>
            <a:r>
              <a:rPr lang="en-US" dirty="0" err="1" smtClean="0"/>
              <a:t>super.methodName</a:t>
            </a:r>
            <a:r>
              <a:rPr lang="en-US" dirty="0" smtClean="0"/>
              <a:t>() - call another method on the superclass</a:t>
            </a:r>
            <a:endParaRPr lang="en-US" dirty="0"/>
          </a:p>
        </p:txBody>
      </p:sp>
      <p:pic>
        <p:nvPicPr>
          <p:cNvPr id="4" name="Picture 3" descr="ES2015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1571" y="5025571"/>
            <a:ext cx="1832429" cy="1832429"/>
          </a:xfrm>
          <a:prstGeom prst="rect">
            <a:avLst/>
          </a:prstGeom>
        </p:spPr>
      </p:pic>
    </p:spTree>
    <p:extLst>
      <p:ext uri="{BB962C8B-B14F-4D97-AF65-F5344CB8AC3E}">
        <p14:creationId xmlns:p14="http://schemas.microsoft.com/office/powerpoint/2010/main" val="3242038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 be OO, we need certain things</a:t>
            </a:r>
            <a:endParaRPr lang="en-US" dirty="0"/>
          </a:p>
        </p:txBody>
      </p:sp>
      <p:sp>
        <p:nvSpPr>
          <p:cNvPr id="3" name="Content Placeholder 2"/>
          <p:cNvSpPr>
            <a:spLocks noGrp="1"/>
          </p:cNvSpPr>
          <p:nvPr>
            <p:ph idx="1"/>
          </p:nvPr>
        </p:nvSpPr>
        <p:spPr/>
        <p:txBody>
          <a:bodyPr numCol="2">
            <a:normAutofit/>
          </a:bodyPr>
          <a:lstStyle/>
          <a:p>
            <a:pPr>
              <a:buFont typeface="Wingdings" charset="2"/>
              <a:buChar char="✔"/>
            </a:pPr>
            <a:r>
              <a:rPr lang="en-US" dirty="0" smtClean="0"/>
              <a:t>Objects</a:t>
            </a:r>
          </a:p>
          <a:p>
            <a:pPr>
              <a:buFont typeface="Wingdings" charset="2"/>
              <a:buChar char="✔"/>
            </a:pPr>
            <a:r>
              <a:rPr lang="en-US" dirty="0" smtClean="0"/>
              <a:t>Classes</a:t>
            </a:r>
          </a:p>
          <a:p>
            <a:pPr>
              <a:buFont typeface="Wingdings" charset="2"/>
              <a:buChar char="✔"/>
            </a:pPr>
            <a:r>
              <a:rPr lang="en-US" dirty="0" smtClean="0"/>
              <a:t>Properties</a:t>
            </a:r>
          </a:p>
          <a:p>
            <a:pPr>
              <a:buFont typeface="Wingdings" charset="2"/>
              <a:buChar char="✔"/>
            </a:pPr>
            <a:r>
              <a:rPr lang="en-US" dirty="0" smtClean="0"/>
              <a:t>Methods</a:t>
            </a:r>
          </a:p>
          <a:p>
            <a:pPr>
              <a:buFont typeface="Wingdings" charset="2"/>
              <a:buChar char="✔"/>
            </a:pPr>
            <a:r>
              <a:rPr lang="en-US" dirty="0"/>
              <a:t>Constructors</a:t>
            </a:r>
          </a:p>
          <a:p>
            <a:pPr>
              <a:buFont typeface="Wingdings" charset="2"/>
              <a:buChar char="✔"/>
            </a:pPr>
            <a:r>
              <a:rPr lang="en-US" dirty="0"/>
              <a:t>Encapsulation</a:t>
            </a:r>
          </a:p>
          <a:p>
            <a:pPr>
              <a:buFont typeface="Wingdings" charset="2"/>
              <a:buChar char="✔"/>
            </a:pPr>
            <a:r>
              <a:rPr lang="en-US" dirty="0"/>
              <a:t>Private members</a:t>
            </a:r>
          </a:p>
          <a:p>
            <a:pPr>
              <a:buFont typeface="Wingdings" charset="2"/>
              <a:buChar char="✔"/>
            </a:pPr>
            <a:r>
              <a:rPr lang="en-US" dirty="0"/>
              <a:t>Public </a:t>
            </a:r>
            <a:r>
              <a:rPr lang="en-US" dirty="0" smtClean="0"/>
              <a:t>members</a:t>
            </a:r>
          </a:p>
          <a:p>
            <a:pPr>
              <a:buFont typeface="Wingdings" charset="2"/>
              <a:buChar char="✔"/>
            </a:pPr>
            <a:r>
              <a:rPr lang="en-US" dirty="0" smtClean="0"/>
              <a:t>Static members</a:t>
            </a:r>
            <a:endParaRPr lang="en-US" dirty="0"/>
          </a:p>
          <a:p>
            <a:pPr>
              <a:buFont typeface="Wingdings" charset="2"/>
              <a:buChar char="✔"/>
            </a:pPr>
            <a:r>
              <a:rPr lang="en-US" dirty="0"/>
              <a:t>Accessor functions</a:t>
            </a:r>
          </a:p>
          <a:p>
            <a:pPr>
              <a:buFont typeface="Wingdings" charset="2"/>
              <a:buChar char="✔"/>
            </a:pPr>
            <a:r>
              <a:rPr lang="en-US" dirty="0" smtClean="0"/>
              <a:t>Overloading</a:t>
            </a:r>
          </a:p>
          <a:p>
            <a:pPr>
              <a:buFont typeface="Lucida Grande"/>
              <a:buChar char="?"/>
            </a:pPr>
            <a:r>
              <a:rPr lang="en-US" dirty="0" smtClean="0"/>
              <a:t>Inheritance</a:t>
            </a:r>
          </a:p>
          <a:p>
            <a:pPr>
              <a:buFont typeface="Wingdings" charset="2"/>
              <a:buChar char="✔"/>
            </a:pPr>
            <a:r>
              <a:rPr lang="en-US" dirty="0" smtClean="0"/>
              <a:t>Overriding</a:t>
            </a:r>
          </a:p>
          <a:p>
            <a:pPr>
              <a:buFont typeface="Wingdings" charset="2"/>
              <a:buChar char="✖"/>
            </a:pPr>
            <a:r>
              <a:rPr lang="en-US" dirty="0" smtClean="0"/>
              <a:t>Interfaces</a:t>
            </a:r>
          </a:p>
          <a:p>
            <a:pPr>
              <a:buFont typeface="Wingdings" charset="2"/>
              <a:buChar char=""/>
            </a:pPr>
            <a:r>
              <a:rPr lang="en-US" dirty="0" smtClean="0"/>
              <a:t>Namespaces</a:t>
            </a:r>
          </a:p>
          <a:p>
            <a:endParaRPr lang="en-US" dirty="0"/>
          </a:p>
        </p:txBody>
      </p:sp>
    </p:spTree>
    <p:extLst>
      <p:ext uri="{BB962C8B-B14F-4D97-AF65-F5344CB8AC3E}">
        <p14:creationId xmlns:p14="http://schemas.microsoft.com/office/powerpoint/2010/main" val="688370509"/>
      </p:ext>
    </p:extLst>
  </p:cSld>
  <p:clrMapOvr>
    <a:masterClrMapping/>
  </p:clrMapOvr>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tl</a:t>
            </a:r>
            <a:r>
              <a:rPr lang="en-US" smtClean="0"/>
              <a:t>;dr</a:t>
            </a:r>
            <a:endParaRPr lang="en-US" dirty="0"/>
          </a:p>
        </p:txBody>
      </p:sp>
      <p:sp>
        <p:nvSpPr>
          <p:cNvPr id="3" name="Content Placeholder 2"/>
          <p:cNvSpPr>
            <a:spLocks noGrp="1"/>
          </p:cNvSpPr>
          <p:nvPr>
            <p:ph idx="1"/>
          </p:nvPr>
        </p:nvSpPr>
        <p:spPr/>
        <p:txBody>
          <a:bodyPr/>
          <a:lstStyle/>
          <a:p>
            <a:r>
              <a:rPr lang="en-US" dirty="0" smtClean="0"/>
              <a:t>JavaScript doesn't handle traditional inheritance but it does have prototypal inheritance and that can be used to mimic it.</a:t>
            </a:r>
          </a:p>
          <a:p>
            <a:r>
              <a:rPr lang="en-US" dirty="0" smtClean="0"/>
              <a:t>Overriding can be done simply by setting the value in the object itself; you get it for free.</a:t>
            </a:r>
          </a:p>
          <a:p>
            <a:endParaRPr lang="en-US" dirty="0"/>
          </a:p>
        </p:txBody>
      </p:sp>
    </p:spTree>
    <p:extLst>
      <p:ext uri="{BB962C8B-B14F-4D97-AF65-F5344CB8AC3E}">
        <p14:creationId xmlns:p14="http://schemas.microsoft.com/office/powerpoint/2010/main" val="1547922057"/>
      </p:ext>
    </p:extLst>
  </p:cSld>
  <p:clrMapOvr>
    <a:masterClrMapping/>
  </p:clrMapOvr>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Study</a:t>
            </a:r>
            <a:endParaRPr lang="en-US" dirty="0"/>
          </a:p>
        </p:txBody>
      </p:sp>
      <p:sp>
        <p:nvSpPr>
          <p:cNvPr id="3" name="Content Placeholder 2"/>
          <p:cNvSpPr>
            <a:spLocks noGrp="1"/>
          </p:cNvSpPr>
          <p:nvPr>
            <p:ph idx="1"/>
          </p:nvPr>
        </p:nvSpPr>
        <p:spPr/>
        <p:txBody>
          <a:bodyPr/>
          <a:lstStyle/>
          <a:p>
            <a:r>
              <a:rPr lang="en-US" dirty="0" smtClean="0"/>
              <a:t>Two articles on importance of JavaScript</a:t>
            </a:r>
          </a:p>
          <a:p>
            <a:pPr lvl="1"/>
            <a:r>
              <a:rPr lang="en-US" dirty="0"/>
              <a:t>http://</a:t>
            </a:r>
            <a:r>
              <a:rPr lang="en-US" dirty="0" err="1"/>
              <a:t>freshbrewedcode.com</a:t>
            </a:r>
            <a:r>
              <a:rPr lang="en-US" dirty="0"/>
              <a:t>/</a:t>
            </a:r>
            <a:r>
              <a:rPr lang="en-US" dirty="0" err="1"/>
              <a:t>jimcowart</a:t>
            </a:r>
            <a:r>
              <a:rPr lang="en-US" dirty="0"/>
              <a:t>/2012/09/01/is-javascript-tragically-important-2</a:t>
            </a:r>
            <a:r>
              <a:rPr lang="en-US" dirty="0" smtClean="0"/>
              <a:t>/</a:t>
            </a:r>
          </a:p>
          <a:p>
            <a:pPr lvl="1"/>
            <a:r>
              <a:rPr lang="en-US" dirty="0"/>
              <a:t>http://</a:t>
            </a:r>
            <a:r>
              <a:rPr lang="en-US" dirty="0" err="1"/>
              <a:t>www.simple-talk.com</a:t>
            </a:r>
            <a:r>
              <a:rPr lang="en-US" dirty="0"/>
              <a:t>/opinion/opinion-pieces/a-sudden-move-one-developer%E2%80%99s-journey-from-c-to-javascript/?</a:t>
            </a:r>
            <a:r>
              <a:rPr lang="en-US" dirty="0" err="1"/>
              <a:t>utm_source</a:t>
            </a:r>
            <a:r>
              <a:rPr lang="en-US" dirty="0"/>
              <a:t>=</a:t>
            </a:r>
            <a:r>
              <a:rPr lang="en-US" dirty="0" err="1"/>
              <a:t>simpletalk&amp;utm_medium</a:t>
            </a:r>
            <a:r>
              <a:rPr lang="en-US" dirty="0"/>
              <a:t>=</a:t>
            </a:r>
            <a:r>
              <a:rPr lang="en-US" dirty="0" err="1"/>
              <a:t>email-main&amp;utm_content</a:t>
            </a:r>
            <a:r>
              <a:rPr lang="en-US" dirty="0"/>
              <a:t>=suddenmove-20121224&amp;utm_campaign=</a:t>
            </a:r>
            <a:r>
              <a:rPr lang="en-US" dirty="0" smtClean="0"/>
              <a:t>opinion</a:t>
            </a:r>
          </a:p>
          <a:p>
            <a:endParaRPr lang="en-US" dirty="0"/>
          </a:p>
          <a:p>
            <a:endParaRPr lang="en-US" dirty="0" smtClean="0"/>
          </a:p>
          <a:p>
            <a:endParaRPr lang="en-US" dirty="0"/>
          </a:p>
        </p:txBody>
      </p:sp>
    </p:spTree>
    <p:extLst>
      <p:ext uri="{BB962C8B-B14F-4D97-AF65-F5344CB8AC3E}">
        <p14:creationId xmlns:p14="http://schemas.microsoft.com/office/powerpoint/2010/main" val="200059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OO JavaScript – Design Patterns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14678058"/>
      </p:ext>
    </p:extLst>
  </p:cSld>
  <p:clrMapOvr>
    <a:masterClrMapping/>
  </p:clrMapOvr>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a:latin typeface="Calibri" charset="0"/>
              </a:rPr>
              <a:t>A design pattern is …</a:t>
            </a:r>
          </a:p>
        </p:txBody>
      </p:sp>
      <p:sp>
        <p:nvSpPr>
          <p:cNvPr id="15362" name="Rectangle 3"/>
          <p:cNvSpPr>
            <a:spLocks noGrp="1" noChangeArrowheads="1"/>
          </p:cNvSpPr>
          <p:nvPr>
            <p:ph idx="1"/>
          </p:nvPr>
        </p:nvSpPr>
        <p:spPr>
          <a:xfrm>
            <a:off x="457200" y="1765841"/>
            <a:ext cx="8229600" cy="2227949"/>
          </a:xfrm>
        </p:spPr>
        <p:txBody>
          <a:bodyPr/>
          <a:lstStyle/>
          <a:p>
            <a:pPr eaLnBrk="1" hangingPunct="1"/>
            <a:r>
              <a:rPr lang="en-US" dirty="0">
                <a:latin typeface="Calibri" charset="0"/>
              </a:rPr>
              <a:t>… a battle-tested solution to a known design problem.</a:t>
            </a:r>
          </a:p>
          <a:p>
            <a:pPr eaLnBrk="1" hangingPunct="1"/>
            <a:r>
              <a:rPr lang="en-US" dirty="0">
                <a:latin typeface="Calibri" charset="0"/>
              </a:rPr>
              <a:t>Allows for fast, reliable solutions.</a:t>
            </a:r>
          </a:p>
          <a:p>
            <a:pPr eaLnBrk="1" hangingPunct="1"/>
            <a:r>
              <a:rPr lang="en-US" dirty="0">
                <a:latin typeface="Calibri" charset="0"/>
              </a:rPr>
              <a:t>Allows quicker, more precise __________.</a:t>
            </a:r>
          </a:p>
          <a:p>
            <a:pPr eaLnBrk="1" hangingPunct="1"/>
            <a:r>
              <a:rPr lang="en-US" dirty="0">
                <a:latin typeface="Calibri" charset="0"/>
              </a:rPr>
              <a:t>Allows a higher level of __________.</a:t>
            </a:r>
          </a:p>
        </p:txBody>
      </p:sp>
      <p:pic>
        <p:nvPicPr>
          <p:cNvPr id="4" name="Picture 3" descr="GangOfFourFla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20308"/>
            <a:ext cx="9144000" cy="2637692"/>
          </a:xfrm>
          <a:prstGeom prst="rect">
            <a:avLst/>
          </a:prstGeom>
        </p:spPr>
      </p:pic>
    </p:spTree>
    <p:extLst>
      <p:ext uri="{BB962C8B-B14F-4D97-AF65-F5344CB8AC3E}">
        <p14:creationId xmlns:p14="http://schemas.microsoft.com/office/powerpoint/2010/main" val="1396228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tl</a:t>
            </a:r>
            <a:r>
              <a:rPr lang="en-US" smtClean="0"/>
              <a:t>;dr</a:t>
            </a:r>
            <a:endParaRPr lang="en-US" dirty="0"/>
          </a:p>
        </p:txBody>
      </p:sp>
      <p:sp>
        <p:nvSpPr>
          <p:cNvPr id="3" name="Content Placeholder 2"/>
          <p:cNvSpPr>
            <a:spLocks noGrp="1"/>
          </p:cNvSpPr>
          <p:nvPr>
            <p:ph idx="1"/>
          </p:nvPr>
        </p:nvSpPr>
        <p:spPr/>
        <p:txBody>
          <a:bodyPr/>
          <a:lstStyle/>
          <a:p>
            <a:r>
              <a:rPr lang="en-US" dirty="0" smtClean="0"/>
              <a:t>Event handling can be done in four ways:</a:t>
            </a:r>
          </a:p>
          <a:p>
            <a:pPr marL="457200" indent="-457200">
              <a:buFont typeface="+mj-lt"/>
              <a:buAutoNum type="arabicPeriod"/>
            </a:pPr>
            <a:r>
              <a:rPr lang="en-US" dirty="0" smtClean="0"/>
              <a:t>In the HTML element itself (&lt;div </a:t>
            </a:r>
            <a:r>
              <a:rPr lang="en-US" dirty="0" err="1" smtClean="0"/>
              <a:t>onclick</a:t>
            </a:r>
            <a:r>
              <a:rPr lang="en-US" dirty="0" smtClean="0"/>
              <a:t>="handler()"&gt;)</a:t>
            </a:r>
          </a:p>
          <a:p>
            <a:pPr marL="457200" indent="-457200">
              <a:buFont typeface="+mj-lt"/>
              <a:buAutoNum type="arabicPeriod"/>
            </a:pPr>
            <a:r>
              <a:rPr lang="en-US" dirty="0" smtClean="0"/>
              <a:t>DOM Level 0: </a:t>
            </a:r>
            <a:r>
              <a:rPr lang="en-US" dirty="0" err="1" smtClean="0"/>
              <a:t>theDiv.onclick</a:t>
            </a:r>
            <a:r>
              <a:rPr lang="en-US" dirty="0" smtClean="0"/>
              <a:t> = handler;</a:t>
            </a:r>
          </a:p>
          <a:p>
            <a:pPr marL="457200" indent="-457200">
              <a:buFont typeface="+mj-lt"/>
              <a:buAutoNum type="arabicPeriod"/>
            </a:pPr>
            <a:r>
              <a:rPr lang="en-US" dirty="0" smtClean="0"/>
              <a:t>DOM Level 2: </a:t>
            </a:r>
            <a:r>
              <a:rPr lang="en-US" dirty="0" err="1" smtClean="0"/>
              <a:t>theDiv.addEventListener</a:t>
            </a:r>
            <a:r>
              <a:rPr lang="en-US" dirty="0" smtClean="0"/>
              <a:t>('click', handler);</a:t>
            </a:r>
          </a:p>
          <a:p>
            <a:pPr marL="457200" indent="-457200">
              <a:buFont typeface="+mj-lt"/>
              <a:buAutoNum type="arabicPeriod"/>
            </a:pPr>
            <a:r>
              <a:rPr lang="en-US" dirty="0" smtClean="0"/>
              <a:t>... and that other one we're trying to forget</a:t>
            </a:r>
          </a:p>
          <a:p>
            <a:r>
              <a:rPr lang="en-US" dirty="0" smtClean="0"/>
              <a:t>The event object has lots of good information about the event.</a:t>
            </a:r>
            <a:endParaRPr lang="en-US" dirty="0"/>
          </a:p>
        </p:txBody>
      </p:sp>
    </p:spTree>
    <p:extLst>
      <p:ext uri="{BB962C8B-B14F-4D97-AF65-F5344CB8AC3E}">
        <p14:creationId xmlns:p14="http://schemas.microsoft.com/office/powerpoint/2010/main" val="656399835"/>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87517" y="345698"/>
            <a:ext cx="6456483" cy="6512302"/>
          </a:xfrm>
          <a:prstGeom prst="rect">
            <a:avLst/>
          </a:prstGeom>
        </p:spPr>
      </p:pic>
      <p:sp>
        <p:nvSpPr>
          <p:cNvPr id="17410" name="Rectangle 3"/>
          <p:cNvSpPr>
            <a:spLocks noGrp="1" noChangeArrowheads="1"/>
          </p:cNvSpPr>
          <p:nvPr>
            <p:ph idx="1"/>
          </p:nvPr>
        </p:nvSpPr>
        <p:spPr>
          <a:xfrm>
            <a:off x="55222" y="4766782"/>
            <a:ext cx="2503442" cy="1710217"/>
          </a:xfrm>
        </p:spPr>
        <p:txBody>
          <a:bodyPr/>
          <a:lstStyle/>
          <a:p>
            <a:pPr marL="0" indent="0" algn="r" eaLnBrk="1" hangingPunct="1">
              <a:buNone/>
            </a:pPr>
            <a:r>
              <a:rPr lang="en-US" dirty="0" smtClean="0">
                <a:latin typeface="Calibri" charset="0"/>
              </a:rPr>
              <a:t>How should they join the drawer sides?</a:t>
            </a:r>
          </a:p>
          <a:p>
            <a:pPr marL="0" indent="0" algn="r" eaLnBrk="1" hangingPunct="1">
              <a:buNone/>
            </a:pPr>
            <a:endParaRPr lang="en-US" dirty="0">
              <a:latin typeface="Calibri" charset="0"/>
            </a:endParaRPr>
          </a:p>
          <a:p>
            <a:pPr marL="0" indent="0" algn="r" eaLnBrk="1" hangingPunct="1">
              <a:buNone/>
            </a:pPr>
            <a:endParaRPr lang="en-US" dirty="0">
              <a:latin typeface="Calibri" charset="0"/>
            </a:endParaRPr>
          </a:p>
        </p:txBody>
      </p:sp>
      <p:sp>
        <p:nvSpPr>
          <p:cNvPr id="17409" name="Rectangle 2"/>
          <p:cNvSpPr>
            <a:spLocks noGrp="1" noChangeArrowheads="1"/>
          </p:cNvSpPr>
          <p:nvPr>
            <p:ph type="title"/>
          </p:nvPr>
        </p:nvSpPr>
        <p:spPr>
          <a:xfrm>
            <a:off x="55221" y="533399"/>
            <a:ext cx="2374586" cy="3957314"/>
          </a:xfrm>
        </p:spPr>
        <p:txBody>
          <a:bodyPr>
            <a:normAutofit/>
          </a:bodyPr>
          <a:lstStyle/>
          <a:p>
            <a:pPr algn="r" eaLnBrk="1" hangingPunct="1"/>
            <a:r>
              <a:rPr lang="en-US" dirty="0">
                <a:latin typeface="Calibri" charset="0"/>
              </a:rPr>
              <a:t>An </a:t>
            </a:r>
            <a:r>
              <a:rPr lang="en-US" dirty="0" smtClean="0">
                <a:latin typeface="Calibri" charset="0"/>
              </a:rPr>
              <a:t>example: Two carpenters making a drawer</a:t>
            </a:r>
            <a:endParaRPr lang="en-US" dirty="0">
              <a:latin typeface="Calibri" charset="0"/>
            </a:endParaRPr>
          </a:p>
        </p:txBody>
      </p:sp>
    </p:spTree>
    <p:extLst>
      <p:ext uri="{BB962C8B-B14F-4D97-AF65-F5344CB8AC3E}">
        <p14:creationId xmlns:p14="http://schemas.microsoft.com/office/powerpoint/2010/main" val="252483592"/>
      </p:ext>
    </p:extLst>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8254" b="23247"/>
          <a:stretch/>
        </p:blipFill>
        <p:spPr>
          <a:xfrm>
            <a:off x="0" y="2179151"/>
            <a:ext cx="8389286" cy="4678849"/>
          </a:xfrm>
          <a:prstGeom prst="rect">
            <a:avLst/>
          </a:prstGeom>
        </p:spPr>
      </p:pic>
      <p:sp>
        <p:nvSpPr>
          <p:cNvPr id="19457" name="Rectangle 2"/>
          <p:cNvSpPr>
            <a:spLocks noGrp="1" noChangeArrowheads="1"/>
          </p:cNvSpPr>
          <p:nvPr>
            <p:ph type="title"/>
          </p:nvPr>
        </p:nvSpPr>
        <p:spPr>
          <a:xfrm>
            <a:off x="2245733" y="389410"/>
            <a:ext cx="3497454" cy="990600"/>
          </a:xfrm>
        </p:spPr>
        <p:txBody>
          <a:bodyPr/>
          <a:lstStyle/>
          <a:p>
            <a:pPr eaLnBrk="1" hangingPunct="1"/>
            <a:r>
              <a:rPr lang="en-US" dirty="0">
                <a:latin typeface="Calibri" charset="0"/>
              </a:rPr>
              <a:t>Two solutions</a:t>
            </a:r>
          </a:p>
        </p:txBody>
      </p:sp>
      <p:sp>
        <p:nvSpPr>
          <p:cNvPr id="4" name="Rounded Rectangular Callout 3"/>
          <p:cNvSpPr/>
          <p:nvPr/>
        </p:nvSpPr>
        <p:spPr>
          <a:xfrm>
            <a:off x="5743187" y="533400"/>
            <a:ext cx="3219728" cy="3662840"/>
          </a:xfrm>
          <a:prstGeom prst="wedgeRoundRectCallout">
            <a:avLst>
              <a:gd name="adj1" fmla="val -59138"/>
              <a:gd name="adj2" fmla="val 4258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000" dirty="0">
                <a:latin typeface="Calibri" charset="0"/>
              </a:rPr>
              <a:t>Maybe we could make the joint by cutting straight down into the wood, and then cut back up 45 degrees, and then going straight back down, and then back up the other way 45 degrees, and then going straight back down, and then </a:t>
            </a:r>
            <a:r>
              <a:rPr lang="en-US" altLang="ja-JP" sz="2000" dirty="0" smtClean="0">
                <a:latin typeface="Calibri" charset="0"/>
              </a:rPr>
              <a:t>…</a:t>
            </a:r>
            <a:endParaRPr lang="en-US" sz="2000" dirty="0">
              <a:latin typeface="Calibri" charset="0"/>
            </a:endParaRPr>
          </a:p>
        </p:txBody>
      </p:sp>
      <p:sp>
        <p:nvSpPr>
          <p:cNvPr id="5" name="Rounded Rectangular Callout 4"/>
          <p:cNvSpPr/>
          <p:nvPr/>
        </p:nvSpPr>
        <p:spPr>
          <a:xfrm>
            <a:off x="202484" y="1361938"/>
            <a:ext cx="2521848" cy="1840456"/>
          </a:xfrm>
          <a:prstGeom prst="wedgeRoundRectCallout">
            <a:avLst>
              <a:gd name="adj1" fmla="val 20773"/>
              <a:gd name="adj2" fmla="val 69500"/>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altLang="ja-JP" dirty="0">
                <a:latin typeface="Calibri" charset="0"/>
              </a:rPr>
              <a:t>We could cut each at 45 degrees and nail or glue the facing pieces together</a:t>
            </a:r>
            <a:r>
              <a:rPr lang="en-US" altLang="ja-JP" dirty="0" smtClean="0">
                <a:latin typeface="Calibri" charset="0"/>
              </a:rPr>
              <a:t>.</a:t>
            </a:r>
            <a:endParaRPr lang="en-US" altLang="ja-JP" dirty="0">
              <a:latin typeface="Calibri" charset="0"/>
            </a:endParaRPr>
          </a:p>
        </p:txBody>
      </p:sp>
    </p:spTree>
    <p:extLst>
      <p:ext uri="{BB962C8B-B14F-4D97-AF65-F5344CB8AC3E}">
        <p14:creationId xmlns:p14="http://schemas.microsoft.com/office/powerpoint/2010/main" val="1532948191"/>
      </p:ext>
    </p:extLst>
  </p:cSld>
  <p:clrMapOvr>
    <a:masterClrMapping/>
  </p:clrMapOvr>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1300" y="342037"/>
            <a:ext cx="7632700" cy="3810000"/>
          </a:xfrm>
          <a:prstGeom prst="rect">
            <a:avLst/>
          </a:prstGeom>
        </p:spPr>
      </p:pic>
      <p:sp>
        <p:nvSpPr>
          <p:cNvPr id="21505" name="Rectangle 2"/>
          <p:cNvSpPr>
            <a:spLocks noGrp="1" noChangeArrowheads="1"/>
          </p:cNvSpPr>
          <p:nvPr>
            <p:ph type="title"/>
          </p:nvPr>
        </p:nvSpPr>
        <p:spPr>
          <a:xfrm>
            <a:off x="4436090" y="4152037"/>
            <a:ext cx="4250710" cy="2277530"/>
          </a:xfrm>
        </p:spPr>
        <p:txBody>
          <a:bodyPr>
            <a:normAutofit/>
          </a:bodyPr>
          <a:lstStyle/>
          <a:p>
            <a:pPr eaLnBrk="1" hangingPunct="1"/>
            <a:r>
              <a:rPr lang="en-US" sz="5400" dirty="0">
                <a:latin typeface="Calibri" charset="0"/>
              </a:rPr>
              <a:t>Miter Joint</a:t>
            </a:r>
          </a:p>
        </p:txBody>
      </p:sp>
      <p:sp>
        <p:nvSpPr>
          <p:cNvPr id="21506" name="Rectangle 3"/>
          <p:cNvSpPr>
            <a:spLocks noGrp="1" noChangeArrowheads="1"/>
          </p:cNvSpPr>
          <p:nvPr>
            <p:ph idx="1"/>
          </p:nvPr>
        </p:nvSpPr>
        <p:spPr>
          <a:xfrm>
            <a:off x="457200" y="3844305"/>
            <a:ext cx="6894967" cy="2585263"/>
          </a:xfrm>
        </p:spPr>
        <p:txBody>
          <a:bodyPr>
            <a:normAutofit fontScale="85000" lnSpcReduction="20000"/>
          </a:bodyPr>
          <a:lstStyle/>
          <a:p>
            <a:pPr eaLnBrk="1" hangingPunct="1"/>
            <a:r>
              <a:rPr lang="en-US" sz="4800" dirty="0">
                <a:latin typeface="Calibri" charset="0"/>
              </a:rPr>
              <a:t>Easy</a:t>
            </a:r>
          </a:p>
          <a:p>
            <a:pPr eaLnBrk="1" hangingPunct="1"/>
            <a:r>
              <a:rPr lang="en-US" sz="4800" dirty="0">
                <a:latin typeface="Calibri" charset="0"/>
              </a:rPr>
              <a:t>Quick</a:t>
            </a:r>
          </a:p>
          <a:p>
            <a:pPr eaLnBrk="1" hangingPunct="1"/>
            <a:r>
              <a:rPr lang="en-US" sz="4800" dirty="0">
                <a:latin typeface="Calibri" charset="0"/>
              </a:rPr>
              <a:t>Cheap</a:t>
            </a:r>
          </a:p>
          <a:p>
            <a:pPr eaLnBrk="1" hangingPunct="1"/>
            <a:r>
              <a:rPr lang="en-US" sz="4800" dirty="0">
                <a:latin typeface="Calibri" charset="0"/>
              </a:rPr>
              <a:t>Invisible</a:t>
            </a:r>
          </a:p>
        </p:txBody>
      </p:sp>
    </p:spTree>
    <p:extLst>
      <p:ext uri="{BB962C8B-B14F-4D97-AF65-F5344CB8AC3E}">
        <p14:creationId xmlns:p14="http://schemas.microsoft.com/office/powerpoint/2010/main" val="3714187674"/>
      </p:ext>
    </p:extLst>
  </p:cSld>
  <p:clrMapOvr>
    <a:masterClrMapping/>
  </p:clrMapOvr>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826481"/>
            <a:ext cx="7613155" cy="5009456"/>
          </a:xfrm>
          <a:prstGeom prst="rect">
            <a:avLst/>
          </a:prstGeom>
        </p:spPr>
      </p:pic>
      <p:sp>
        <p:nvSpPr>
          <p:cNvPr id="22529" name="Rectangle 2"/>
          <p:cNvSpPr>
            <a:spLocks noGrp="1" noChangeArrowheads="1"/>
          </p:cNvSpPr>
          <p:nvPr>
            <p:ph type="title"/>
          </p:nvPr>
        </p:nvSpPr>
        <p:spPr>
          <a:xfrm>
            <a:off x="457200" y="533400"/>
            <a:ext cx="4083269" cy="990600"/>
          </a:xfrm>
        </p:spPr>
        <p:txBody>
          <a:bodyPr>
            <a:normAutofit/>
          </a:bodyPr>
          <a:lstStyle/>
          <a:p>
            <a:pPr eaLnBrk="1" hangingPunct="1"/>
            <a:r>
              <a:rPr lang="en-US" sz="4800" dirty="0">
                <a:latin typeface="Calibri" charset="0"/>
              </a:rPr>
              <a:t>Dovetail joint</a:t>
            </a:r>
          </a:p>
        </p:txBody>
      </p:sp>
      <p:sp>
        <p:nvSpPr>
          <p:cNvPr id="22530" name="Rectangle 3"/>
          <p:cNvSpPr>
            <a:spLocks noGrp="1" noChangeArrowheads="1"/>
          </p:cNvSpPr>
          <p:nvPr>
            <p:ph idx="1"/>
          </p:nvPr>
        </p:nvSpPr>
        <p:spPr>
          <a:xfrm>
            <a:off x="4800600" y="533400"/>
            <a:ext cx="4343400" cy="4525963"/>
          </a:xfrm>
        </p:spPr>
        <p:txBody>
          <a:bodyPr/>
          <a:lstStyle/>
          <a:p>
            <a:pPr eaLnBrk="1" hangingPunct="1"/>
            <a:r>
              <a:rPr lang="en-US" dirty="0">
                <a:latin typeface="Calibri" charset="0"/>
              </a:rPr>
              <a:t>Very complicated!</a:t>
            </a:r>
          </a:p>
          <a:p>
            <a:pPr eaLnBrk="1" hangingPunct="1"/>
            <a:r>
              <a:rPr lang="en-US" dirty="0">
                <a:latin typeface="Calibri" charset="0"/>
              </a:rPr>
              <a:t>Time consuming</a:t>
            </a:r>
          </a:p>
          <a:p>
            <a:pPr eaLnBrk="1" hangingPunct="1"/>
            <a:r>
              <a:rPr lang="en-US" dirty="0">
                <a:latin typeface="Calibri" charset="0"/>
              </a:rPr>
              <a:t>Extremely strong</a:t>
            </a:r>
          </a:p>
          <a:p>
            <a:pPr eaLnBrk="1" hangingPunct="1"/>
            <a:r>
              <a:rPr lang="en-US" dirty="0">
                <a:latin typeface="Calibri" charset="0"/>
              </a:rPr>
              <a:t>Requires no glue or nails</a:t>
            </a:r>
          </a:p>
          <a:p>
            <a:pPr eaLnBrk="1" hangingPunct="1"/>
            <a:r>
              <a:rPr lang="en-US" dirty="0">
                <a:latin typeface="Calibri" charset="0"/>
              </a:rPr>
              <a:t>Looks beautiful</a:t>
            </a:r>
          </a:p>
          <a:p>
            <a:pPr eaLnBrk="1" hangingPunct="1"/>
            <a:endParaRPr lang="en-US" dirty="0">
              <a:latin typeface="Calibri" charset="0"/>
            </a:endParaRPr>
          </a:p>
        </p:txBody>
      </p:sp>
    </p:spTree>
    <p:extLst>
      <p:ext uri="{BB962C8B-B14F-4D97-AF65-F5344CB8AC3E}">
        <p14:creationId xmlns:p14="http://schemas.microsoft.com/office/powerpoint/2010/main" val="3867409394"/>
      </p:ext>
    </p:extLst>
  </p:cSld>
  <p:clrMapOvr>
    <a:masterClrMapping/>
  </p:clrMapOvr>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Design Patterns</a:t>
            </a:r>
            <a:endParaRPr lang="en-US" dirty="0"/>
          </a:p>
        </p:txBody>
      </p:sp>
      <p:sp>
        <p:nvSpPr>
          <p:cNvPr id="3" name="Content Placeholder 2"/>
          <p:cNvSpPr>
            <a:spLocks noGrp="1"/>
          </p:cNvSpPr>
          <p:nvPr>
            <p:ph idx="1"/>
          </p:nvPr>
        </p:nvSpPr>
        <p:spPr/>
        <p:txBody>
          <a:bodyPr/>
          <a:lstStyle/>
          <a:p>
            <a:r>
              <a:rPr lang="en-US" dirty="0" smtClean="0"/>
              <a:t>We'll cover several well-used JavaScript design patterns</a:t>
            </a:r>
          </a:p>
          <a:p>
            <a:r>
              <a:rPr lang="en-US" dirty="0" smtClean="0"/>
              <a:t>Most are unique to the JavaScript community</a:t>
            </a:r>
          </a:p>
          <a:p>
            <a:r>
              <a:rPr lang="en-US" dirty="0"/>
              <a:t>Since JavaScript makes it so easy to pollute the global namespace and since libraries are so popular, the biggest deal in all of these patterns is ..</a:t>
            </a:r>
            <a:r>
              <a:rPr lang="en-US" dirty="0" smtClean="0"/>
              <a:t>.</a:t>
            </a:r>
          </a:p>
          <a:p>
            <a:endParaRPr lang="en-US" dirty="0"/>
          </a:p>
          <a:p>
            <a:pPr marL="0" indent="0" algn="ctr">
              <a:buNone/>
            </a:pPr>
            <a:r>
              <a:rPr lang="en-US" sz="4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Encapsulation</a:t>
            </a:r>
            <a:endParaRPr lang="en-US"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endParaRPr lang="en-US" dirty="0"/>
          </a:p>
        </p:txBody>
      </p:sp>
    </p:spTree>
    <p:extLst>
      <p:ext uri="{BB962C8B-B14F-4D97-AF65-F5344CB8AC3E}">
        <p14:creationId xmlns:p14="http://schemas.microsoft.com/office/powerpoint/2010/main" val="641855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2000"/>
                                        <p:tgtEl>
                                          <p:spTgt spid="3">
                                            <p:txEl>
                                              <p:pRg st="4" end="4"/>
                                            </p:txEl>
                                          </p:spTgt>
                                        </p:tgtEl>
                                      </p:cBhvr>
                                    </p:animEffect>
                                    <p:anim calcmode="lin" valueType="num">
                                      <p:cBhvr>
                                        <p:cTn id="8" dur="2000" fill="hold"/>
                                        <p:tgtEl>
                                          <p:spTgt spid="3">
                                            <p:txEl>
                                              <p:pRg st="4" end="4"/>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Immediately Invoked Function Expression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13384112"/>
      </p:ext>
    </p:extLst>
  </p:cSld>
  <p:clrMapOvr>
    <a:masterClrMapping/>
  </p:clrMapOvr>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130" r="9892"/>
          <a:stretch/>
        </p:blipFill>
        <p:spPr>
          <a:xfrm>
            <a:off x="0" y="345460"/>
            <a:ext cx="9144000" cy="6512540"/>
          </a:xfrm>
          <a:prstGeom prst="rect">
            <a:avLst/>
          </a:prstGeom>
        </p:spPr>
      </p:pic>
      <p:sp>
        <p:nvSpPr>
          <p:cNvPr id="4" name="Title 3"/>
          <p:cNvSpPr>
            <a:spLocks noGrp="1"/>
          </p:cNvSpPr>
          <p:nvPr>
            <p:ph type="title"/>
          </p:nvPr>
        </p:nvSpPr>
        <p:spPr>
          <a:xfrm>
            <a:off x="3460638" y="2226952"/>
            <a:ext cx="2926816" cy="2687066"/>
          </a:xfrm>
        </p:spPr>
        <p:txBody>
          <a:bodyPr>
            <a:normAutofit fontScale="90000"/>
          </a:bodyPr>
          <a:lstStyle/>
          <a:p>
            <a:r>
              <a:rPr lang="en-US" dirty="0"/>
              <a:t>Immediately Invoked Function Expression  (</a:t>
            </a:r>
            <a:r>
              <a:rPr lang="en-US" dirty="0" smtClean="0"/>
              <a:t>IIFE)</a:t>
            </a:r>
            <a:endParaRPr lang="en-US" dirty="0"/>
          </a:p>
        </p:txBody>
      </p:sp>
      <p:sp>
        <p:nvSpPr>
          <p:cNvPr id="5" name="Content Placeholder 4"/>
          <p:cNvSpPr>
            <a:spLocks noGrp="1"/>
          </p:cNvSpPr>
          <p:nvPr>
            <p:ph idx="1"/>
          </p:nvPr>
        </p:nvSpPr>
        <p:spPr>
          <a:xfrm>
            <a:off x="678092" y="5484560"/>
            <a:ext cx="8229600" cy="1253019"/>
          </a:xfrm>
        </p:spPr>
        <p:txBody>
          <a:bodyPr/>
          <a:lstStyle/>
          <a:p>
            <a:r>
              <a:rPr lang="en-US" dirty="0">
                <a:solidFill>
                  <a:schemeClr val="bg1"/>
                </a:solidFill>
              </a:rPr>
              <a:t>Guaranteed to </a:t>
            </a:r>
            <a:r>
              <a:rPr lang="en-US" dirty="0" smtClean="0">
                <a:solidFill>
                  <a:schemeClr val="bg1"/>
                </a:solidFill>
              </a:rPr>
              <a:t>run automatically and </a:t>
            </a:r>
            <a:r>
              <a:rPr lang="en-US" dirty="0">
                <a:solidFill>
                  <a:schemeClr val="bg1"/>
                </a:solidFill>
              </a:rPr>
              <a:t>only </a:t>
            </a:r>
            <a:r>
              <a:rPr lang="en-US" dirty="0" smtClean="0">
                <a:solidFill>
                  <a:schemeClr val="bg1"/>
                </a:solidFill>
              </a:rPr>
              <a:t>once</a:t>
            </a:r>
          </a:p>
          <a:p>
            <a:r>
              <a:rPr lang="en-US" dirty="0" smtClean="0">
                <a:solidFill>
                  <a:schemeClr val="bg1"/>
                </a:solidFill>
              </a:rPr>
              <a:t>A JavaScript black hole</a:t>
            </a:r>
          </a:p>
        </p:txBody>
      </p:sp>
    </p:spTree>
    <p:extLst>
      <p:ext uri="{BB962C8B-B14F-4D97-AF65-F5344CB8AC3E}">
        <p14:creationId xmlns:p14="http://schemas.microsoft.com/office/powerpoint/2010/main" val="41182618"/>
      </p:ext>
    </p:extLst>
  </p:cSld>
  <p:clrMapOvr>
    <a:masterClrMapping/>
  </p:clrMapOvr>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2607" y="533400"/>
            <a:ext cx="6464192" cy="990600"/>
          </a:xfrm>
        </p:spPr>
        <p:txBody>
          <a:bodyPr/>
          <a:lstStyle/>
          <a:p>
            <a:r>
              <a:rPr lang="en-US" dirty="0" smtClean="0"/>
              <a:t>Quiz: What do these do?</a:t>
            </a:r>
            <a:endParaRPr lang="en-US" dirty="0"/>
          </a:p>
        </p:txBody>
      </p:sp>
      <p:sp>
        <p:nvSpPr>
          <p:cNvPr id="3" name="Content Placeholder 2"/>
          <p:cNvSpPr>
            <a:spLocks noGrp="1"/>
          </p:cNvSpPr>
          <p:nvPr>
            <p:ph idx="1"/>
          </p:nvPr>
        </p:nvSpPr>
        <p:spPr>
          <a:xfrm>
            <a:off x="5291922" y="1600200"/>
            <a:ext cx="3394878" cy="4876800"/>
          </a:xfrm>
        </p:spPr>
        <p:txBody>
          <a:bodyPr/>
          <a:lstStyle/>
          <a:p>
            <a:pPr marL="0" indent="0">
              <a:buNone/>
            </a:pPr>
            <a:r>
              <a:rPr lang="en-US" dirty="0" err="1" smtClean="0">
                <a:latin typeface="Courier"/>
                <a:cs typeface="Courier"/>
              </a:rPr>
              <a:t>var</a:t>
            </a:r>
            <a:r>
              <a:rPr lang="en-US" dirty="0" smtClean="0">
                <a:latin typeface="Courier"/>
                <a:cs typeface="Courier"/>
              </a:rPr>
              <a:t> x = foo;</a:t>
            </a:r>
          </a:p>
          <a:p>
            <a:r>
              <a:rPr lang="en-US" dirty="0" smtClean="0"/>
              <a:t>Sets x equal to foo – even if foo is a function</a:t>
            </a:r>
          </a:p>
          <a:p>
            <a:pPr marL="0" indent="0">
              <a:buNone/>
            </a:pPr>
            <a:r>
              <a:rPr lang="en-US" dirty="0" smtClean="0">
                <a:latin typeface="Courier"/>
                <a:cs typeface="Courier"/>
              </a:rPr>
              <a:t>foo();</a:t>
            </a:r>
          </a:p>
          <a:p>
            <a:r>
              <a:rPr lang="en-US" dirty="0" smtClean="0"/>
              <a:t>Runs the foo function</a:t>
            </a:r>
          </a:p>
          <a:p>
            <a:r>
              <a:rPr lang="en-US" dirty="0" smtClean="0"/>
              <a:t>So if you take a function and put </a:t>
            </a:r>
            <a:r>
              <a:rPr lang="en-US" u="sng" dirty="0" err="1" smtClean="0"/>
              <a:t>parens</a:t>
            </a:r>
            <a:r>
              <a:rPr lang="en-US" dirty="0" smtClean="0"/>
              <a:t> after it, you're telling JavaScript to run that function</a:t>
            </a:r>
          </a:p>
          <a:p>
            <a:endParaRPr lang="en-US" dirty="0" smtClean="0"/>
          </a:p>
        </p:txBody>
      </p:sp>
      <p:pic>
        <p:nvPicPr>
          <p:cNvPr id="4" name="Picture 3"/>
          <p:cNvPicPr>
            <a:picLocks noChangeAspect="1"/>
          </p:cNvPicPr>
          <p:nvPr/>
        </p:nvPicPr>
        <p:blipFill>
          <a:blip r:embed="rId2"/>
          <a:stretch>
            <a:fillRect/>
          </a:stretch>
        </p:blipFill>
        <p:spPr>
          <a:xfrm>
            <a:off x="0" y="2197100"/>
            <a:ext cx="5473700" cy="4660900"/>
          </a:xfrm>
          <a:prstGeom prst="rect">
            <a:avLst/>
          </a:prstGeom>
        </p:spPr>
      </p:pic>
    </p:spTree>
    <p:extLst>
      <p:ext uri="{BB962C8B-B14F-4D97-AF65-F5344CB8AC3E}">
        <p14:creationId xmlns:p14="http://schemas.microsoft.com/office/powerpoint/2010/main" val="8556953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ackgroundRemoval t="9924" b="100000" l="25200" r="80000">
                        <a14:foregroundMark x1="65400" y1="54198" x2="63000" y2="52163"/>
                        <a14:foregroundMark x1="70400" y1="62595" x2="71600" y2="68957"/>
                        <a14:foregroundMark x1="75600" y1="82697" x2="75800" y2="76590"/>
                        <a14:foregroundMark x1="68600" y1="98473" x2="41600" y2="98473"/>
                      </a14:backgroundRemoval>
                    </a14:imgEffect>
                  </a14:imgLayer>
                </a14:imgProps>
              </a:ext>
            </a:extLst>
          </a:blip>
          <a:srcRect l="25251" t="8344"/>
          <a:stretch/>
        </p:blipFill>
        <p:spPr>
          <a:xfrm>
            <a:off x="0" y="938633"/>
            <a:ext cx="6141778" cy="5919367"/>
          </a:xfrm>
          <a:prstGeom prst="rect">
            <a:avLst/>
          </a:prstGeom>
        </p:spPr>
      </p:pic>
      <p:sp>
        <p:nvSpPr>
          <p:cNvPr id="2" name="Title 1"/>
          <p:cNvSpPr>
            <a:spLocks noGrp="1"/>
          </p:cNvSpPr>
          <p:nvPr>
            <p:ph type="title"/>
          </p:nvPr>
        </p:nvSpPr>
        <p:spPr>
          <a:xfrm>
            <a:off x="457201" y="422970"/>
            <a:ext cx="6187962" cy="1012586"/>
          </a:xfrm>
        </p:spPr>
        <p:txBody>
          <a:bodyPr>
            <a:normAutofit/>
          </a:bodyPr>
          <a:lstStyle/>
          <a:p>
            <a:pPr algn="ctr"/>
            <a:r>
              <a:rPr lang="en-US" dirty="0" smtClean="0"/>
              <a:t>Quiz: What is this?</a:t>
            </a:r>
            <a:endParaRPr lang="en-US" dirty="0"/>
          </a:p>
        </p:txBody>
      </p:sp>
      <p:sp>
        <p:nvSpPr>
          <p:cNvPr id="3" name="Content Placeholder 2"/>
          <p:cNvSpPr>
            <a:spLocks noGrp="1"/>
          </p:cNvSpPr>
          <p:nvPr>
            <p:ph idx="1"/>
          </p:nvPr>
        </p:nvSpPr>
        <p:spPr>
          <a:xfrm>
            <a:off x="4436244" y="1435556"/>
            <a:ext cx="4250556" cy="5041444"/>
          </a:xfrm>
        </p:spPr>
        <p:txBody>
          <a:bodyPr/>
          <a:lstStyle/>
          <a:p>
            <a:pPr marL="0" indent="0">
              <a:buNone/>
            </a:pPr>
            <a:r>
              <a:rPr lang="en-US" dirty="0" smtClean="0">
                <a:latin typeface="Courier"/>
                <a:cs typeface="Courier"/>
              </a:rPr>
              <a:t>function () {</a:t>
            </a:r>
          </a:p>
          <a:p>
            <a:pPr marL="0" indent="0">
              <a:buNone/>
            </a:pPr>
            <a:r>
              <a:rPr lang="en-US" dirty="0">
                <a:latin typeface="Courier"/>
                <a:cs typeface="Courier"/>
              </a:rPr>
              <a:t> </a:t>
            </a:r>
            <a:r>
              <a:rPr lang="en-US" dirty="0" smtClean="0">
                <a:latin typeface="Courier"/>
                <a:cs typeface="Courier"/>
              </a:rPr>
              <a:t> // Do stuff here</a:t>
            </a:r>
          </a:p>
          <a:p>
            <a:pPr marL="0" indent="0">
              <a:buNone/>
            </a:pPr>
            <a:r>
              <a:rPr lang="en-US" dirty="0" smtClean="0">
                <a:latin typeface="Courier"/>
                <a:cs typeface="Courier"/>
              </a:rPr>
              <a:t>}</a:t>
            </a:r>
          </a:p>
          <a:p>
            <a:r>
              <a:rPr lang="en-US" dirty="0" smtClean="0"/>
              <a:t>An anonymous function, of course</a:t>
            </a:r>
          </a:p>
          <a:p>
            <a:r>
              <a:rPr lang="en-US" dirty="0" smtClean="0"/>
              <a:t>How about this?</a:t>
            </a:r>
          </a:p>
          <a:p>
            <a:pPr marL="0" indent="0">
              <a:buNone/>
            </a:pPr>
            <a:r>
              <a:rPr lang="en-US" dirty="0" smtClean="0">
                <a:latin typeface="Courier"/>
                <a:cs typeface="Courier"/>
              </a:rPr>
              <a:t>(function </a:t>
            </a:r>
            <a:r>
              <a:rPr lang="en-US" dirty="0">
                <a:latin typeface="Courier"/>
                <a:cs typeface="Courier"/>
              </a:rPr>
              <a:t>() {</a:t>
            </a:r>
          </a:p>
          <a:p>
            <a:pPr marL="0" indent="0">
              <a:buNone/>
            </a:pPr>
            <a:r>
              <a:rPr lang="en-US" dirty="0">
                <a:latin typeface="Courier"/>
                <a:cs typeface="Courier"/>
              </a:rPr>
              <a:t>  // Do stuff here</a:t>
            </a:r>
          </a:p>
          <a:p>
            <a:pPr marL="0" indent="0">
              <a:buNone/>
            </a:pPr>
            <a:r>
              <a:rPr lang="en-US" dirty="0" smtClean="0">
                <a:latin typeface="Courier"/>
                <a:cs typeface="Courier"/>
              </a:rPr>
              <a:t>})</a:t>
            </a:r>
            <a:endParaRPr lang="en-US" dirty="0">
              <a:latin typeface="Courier"/>
              <a:cs typeface="Courier"/>
            </a:endParaRPr>
          </a:p>
          <a:p>
            <a:r>
              <a:rPr lang="en-US" dirty="0" smtClean="0"/>
              <a:t>Same thing</a:t>
            </a:r>
            <a:endParaRPr lang="en-US" dirty="0"/>
          </a:p>
        </p:txBody>
      </p:sp>
    </p:spTree>
    <p:extLst>
      <p:ext uri="{BB962C8B-B14F-4D97-AF65-F5344CB8AC3E}">
        <p14:creationId xmlns:p14="http://schemas.microsoft.com/office/powerpoint/2010/main" val="1172499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0" y="1689100"/>
            <a:ext cx="3810000" cy="5168900"/>
          </a:xfrm>
          <a:prstGeom prst="rect">
            <a:avLst/>
          </a:prstGeom>
        </p:spPr>
      </p:pic>
      <p:sp>
        <p:nvSpPr>
          <p:cNvPr id="2" name="Title 1"/>
          <p:cNvSpPr>
            <a:spLocks noGrp="1"/>
          </p:cNvSpPr>
          <p:nvPr>
            <p:ph type="title"/>
          </p:nvPr>
        </p:nvSpPr>
        <p:spPr/>
        <p:txBody>
          <a:bodyPr>
            <a:normAutofit/>
          </a:bodyPr>
          <a:lstStyle/>
          <a:p>
            <a:pPr algn="ctr"/>
            <a:r>
              <a:rPr lang="en-US" dirty="0" smtClean="0"/>
              <a:t>The payoff!  The </a:t>
            </a:r>
            <a:r>
              <a:rPr lang="en-US" dirty="0" err="1" smtClean="0"/>
              <a:t>iife</a:t>
            </a:r>
            <a:endParaRPr lang="en-US" dirty="0"/>
          </a:p>
        </p:txBody>
      </p:sp>
      <p:sp>
        <p:nvSpPr>
          <p:cNvPr id="3" name="Content Placeholder 2"/>
          <p:cNvSpPr>
            <a:spLocks noGrp="1"/>
          </p:cNvSpPr>
          <p:nvPr>
            <p:ph idx="1"/>
          </p:nvPr>
        </p:nvSpPr>
        <p:spPr>
          <a:xfrm>
            <a:off x="457200" y="1993450"/>
            <a:ext cx="4876800" cy="4483549"/>
          </a:xfrm>
        </p:spPr>
        <p:txBody>
          <a:bodyPr/>
          <a:lstStyle/>
          <a:p>
            <a:r>
              <a:rPr lang="en-US" dirty="0" smtClean="0"/>
              <a:t>If you combine the anonymous function with parentheses, you have your </a:t>
            </a:r>
            <a:r>
              <a:rPr lang="en-US" dirty="0" err="1" smtClean="0"/>
              <a:t>iife</a:t>
            </a:r>
            <a:r>
              <a:rPr lang="en-US" dirty="0" smtClean="0"/>
              <a:t>:</a:t>
            </a:r>
          </a:p>
          <a:p>
            <a:pPr marL="0" indent="0">
              <a:buNone/>
            </a:pPr>
            <a:endParaRPr lang="en-US" dirty="0" smtClean="0">
              <a:latin typeface="Courier"/>
              <a:cs typeface="Courier"/>
            </a:endParaRPr>
          </a:p>
          <a:p>
            <a:pPr marL="0" indent="0">
              <a:buNone/>
            </a:pPr>
            <a:r>
              <a:rPr lang="en-US" dirty="0" smtClean="0">
                <a:solidFill>
                  <a:srgbClr val="C74444"/>
                </a:solidFill>
                <a:latin typeface="Courier"/>
                <a:cs typeface="Courier"/>
              </a:rPr>
              <a:t>(function () {</a:t>
            </a:r>
          </a:p>
          <a:p>
            <a:pPr marL="0" indent="0">
              <a:buNone/>
            </a:pPr>
            <a:r>
              <a:rPr lang="en-US" dirty="0">
                <a:latin typeface="Courier"/>
                <a:cs typeface="Courier"/>
              </a:rPr>
              <a:t> </a:t>
            </a:r>
            <a:r>
              <a:rPr lang="en-US" dirty="0" smtClean="0">
                <a:latin typeface="Courier"/>
                <a:cs typeface="Courier"/>
              </a:rPr>
              <a:t> // do stuff here</a:t>
            </a:r>
          </a:p>
          <a:p>
            <a:pPr marL="0" indent="0">
              <a:buNone/>
            </a:pPr>
            <a:r>
              <a:rPr lang="en-US" dirty="0" smtClean="0">
                <a:solidFill>
                  <a:schemeClr val="accent5">
                    <a:lumMod val="60000"/>
                    <a:lumOff val="40000"/>
                  </a:schemeClr>
                </a:solidFill>
                <a:latin typeface="Courier"/>
                <a:cs typeface="Courier"/>
              </a:rPr>
              <a:t>})()</a:t>
            </a:r>
          </a:p>
          <a:p>
            <a:pPr marL="0" indent="0">
              <a:buNone/>
            </a:pPr>
            <a:endParaRPr lang="en-US" dirty="0" smtClean="0">
              <a:latin typeface="Courier"/>
              <a:cs typeface="Courier"/>
            </a:endParaRPr>
          </a:p>
          <a:p>
            <a:r>
              <a:rPr lang="en-US" dirty="0" smtClean="0"/>
              <a:t>This says to define this function and then run it.</a:t>
            </a:r>
          </a:p>
          <a:p>
            <a:endParaRPr lang="en-US" dirty="0"/>
          </a:p>
        </p:txBody>
      </p:sp>
    </p:spTree>
    <p:extLst>
      <p:ext uri="{BB962C8B-B14F-4D97-AF65-F5344CB8AC3E}">
        <p14:creationId xmlns:p14="http://schemas.microsoft.com/office/powerpoint/2010/main" val="24797847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Study</a:t>
            </a:r>
            <a:endParaRPr lang="en-US" dirty="0"/>
          </a:p>
        </p:txBody>
      </p:sp>
      <p:sp>
        <p:nvSpPr>
          <p:cNvPr id="3" name="Content Placeholder 2"/>
          <p:cNvSpPr>
            <a:spLocks noGrp="1"/>
          </p:cNvSpPr>
          <p:nvPr>
            <p:ph idx="1"/>
          </p:nvPr>
        </p:nvSpPr>
        <p:spPr/>
        <p:txBody>
          <a:bodyPr/>
          <a:lstStyle/>
          <a:p>
            <a:endParaRPr lang="en-US" dirty="0"/>
          </a:p>
          <a:p>
            <a:endParaRPr lang="en-US" dirty="0" smtClean="0"/>
          </a:p>
          <a:p>
            <a:endParaRPr lang="en-US" dirty="0"/>
          </a:p>
        </p:txBody>
      </p:sp>
    </p:spTree>
    <p:extLst>
      <p:ext uri="{BB962C8B-B14F-4D97-AF65-F5344CB8AC3E}">
        <p14:creationId xmlns:p14="http://schemas.microsoft.com/office/powerpoint/2010/main" val="36379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You can encapsulate some parts and expose others</a:t>
            </a:r>
            <a:endParaRPr lang="en-US" dirty="0"/>
          </a:p>
        </p:txBody>
      </p:sp>
      <p:sp>
        <p:nvSpPr>
          <p:cNvPr id="3" name="Content Placeholder 2"/>
          <p:cNvSpPr>
            <a:spLocks noGrp="1"/>
          </p:cNvSpPr>
          <p:nvPr>
            <p:ph idx="1"/>
          </p:nvPr>
        </p:nvSpPr>
        <p:spPr/>
        <p:txBody>
          <a:bodyPr/>
          <a:lstStyle/>
          <a:p>
            <a:pPr marL="0" indent="0">
              <a:buNone/>
            </a:pPr>
            <a:r>
              <a:rPr lang="en-US" dirty="0" smtClean="0">
                <a:latin typeface="Courier"/>
                <a:cs typeface="Courier"/>
              </a:rPr>
              <a:t>(function () {</a:t>
            </a:r>
          </a:p>
          <a:p>
            <a:pPr marL="0" indent="0">
              <a:buNone/>
            </a:pPr>
            <a:r>
              <a:rPr lang="en-US" dirty="0">
                <a:latin typeface="Courier"/>
                <a:cs typeface="Courier"/>
              </a:rPr>
              <a:t> </a:t>
            </a:r>
            <a:r>
              <a:rPr lang="en-US" dirty="0" smtClean="0">
                <a:latin typeface="Courier"/>
                <a:cs typeface="Courier"/>
              </a:rPr>
              <a:t> Car = function (make) {</a:t>
            </a:r>
          </a:p>
          <a:p>
            <a:pPr marL="0" indent="0">
              <a:buNone/>
            </a:pPr>
            <a:r>
              <a:rPr lang="en-US" dirty="0" smtClean="0">
                <a:latin typeface="Courier"/>
                <a:cs typeface="Courier"/>
              </a:rPr>
              <a:t>    </a:t>
            </a:r>
            <a:r>
              <a:rPr lang="en-US" dirty="0" err="1" smtClean="0">
                <a:latin typeface="Courier"/>
                <a:cs typeface="Courier"/>
              </a:rPr>
              <a:t>this.make</a:t>
            </a:r>
            <a:r>
              <a:rPr lang="en-US" dirty="0" smtClean="0">
                <a:latin typeface="Courier"/>
                <a:cs typeface="Courier"/>
              </a:rPr>
              <a:t>=make;</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this.go</a:t>
            </a:r>
            <a:r>
              <a:rPr lang="en-US" dirty="0" smtClean="0">
                <a:latin typeface="Courier"/>
                <a:cs typeface="Courier"/>
              </a:rPr>
              <a:t> = function () {</a:t>
            </a:r>
          </a:p>
          <a:p>
            <a:pPr marL="0" indent="0">
              <a:buNone/>
            </a:pPr>
            <a:r>
              <a:rPr lang="en-US" dirty="0" smtClean="0">
                <a:latin typeface="Courier"/>
                <a:cs typeface="Courier"/>
              </a:rPr>
              <a:t>      // Do stuff to make it 'go'</a:t>
            </a:r>
          </a:p>
          <a:p>
            <a:pPr marL="0" indent="0">
              <a:buNone/>
            </a:pPr>
            <a:r>
              <a:rPr lang="en-US" dirty="0" smtClean="0">
                <a:latin typeface="Courier"/>
                <a:cs typeface="Courier"/>
              </a:rPr>
              <a:t>    }</a:t>
            </a:r>
          </a:p>
          <a:p>
            <a:pPr marL="0" indent="0">
              <a:buNone/>
            </a:pPr>
            <a:r>
              <a:rPr lang="en-US" dirty="0" smtClean="0">
                <a:latin typeface="Courier"/>
                <a:cs typeface="Courier"/>
              </a:rPr>
              <a:t>  };</a:t>
            </a:r>
          </a:p>
          <a:p>
            <a:pPr marL="0" indent="0">
              <a:buNone/>
            </a:pPr>
            <a:r>
              <a:rPr lang="en-US" dirty="0" smtClean="0">
                <a:latin typeface="Courier"/>
                <a:cs typeface="Courier"/>
              </a:rPr>
              <a:t>})();</a:t>
            </a:r>
          </a:p>
          <a:p>
            <a:pPr marL="0" indent="0">
              <a:buNone/>
            </a:pPr>
            <a:r>
              <a:rPr lang="en-US" dirty="0" err="1" smtClean="0">
                <a:latin typeface="Courier"/>
                <a:cs typeface="Courier"/>
              </a:rPr>
              <a:t>var</a:t>
            </a:r>
            <a:r>
              <a:rPr lang="en-US" dirty="0" smtClean="0">
                <a:latin typeface="Courier"/>
                <a:cs typeface="Courier"/>
              </a:rPr>
              <a:t> c = new Car('</a:t>
            </a:r>
            <a:r>
              <a:rPr lang="en-US" dirty="0" err="1" smtClean="0">
                <a:latin typeface="Courier"/>
                <a:cs typeface="Courier"/>
              </a:rPr>
              <a:t>chevy</a:t>
            </a:r>
            <a:r>
              <a:rPr lang="en-US" dirty="0" smtClean="0">
                <a:latin typeface="Courier"/>
                <a:cs typeface="Courier"/>
              </a:rPr>
              <a:t>');</a:t>
            </a:r>
          </a:p>
          <a:p>
            <a:pPr marL="0" indent="0">
              <a:buNone/>
            </a:pPr>
            <a:r>
              <a:rPr lang="en-US" dirty="0" err="1" smtClean="0">
                <a:latin typeface="Courier"/>
                <a:cs typeface="Courier"/>
              </a:rPr>
              <a:t>c.go</a:t>
            </a:r>
            <a:r>
              <a:rPr lang="en-US" dirty="0" smtClean="0">
                <a:latin typeface="Courier"/>
                <a:cs typeface="Courier"/>
              </a:rPr>
              <a:t>();</a:t>
            </a:r>
          </a:p>
          <a:p>
            <a:pPr marL="0" indent="0">
              <a:buNone/>
            </a:pPr>
            <a:r>
              <a:rPr lang="en-US" dirty="0" err="1" smtClean="0">
                <a:latin typeface="Courier"/>
                <a:cs typeface="Courier"/>
              </a:rPr>
              <a:t>var</a:t>
            </a:r>
            <a:r>
              <a:rPr lang="en-US" dirty="0" smtClean="0">
                <a:latin typeface="Courier"/>
                <a:cs typeface="Courier"/>
              </a:rPr>
              <a:t> p = new Car('</a:t>
            </a:r>
            <a:r>
              <a:rPr lang="en-US" dirty="0" err="1" smtClean="0">
                <a:latin typeface="Courier"/>
                <a:cs typeface="Courier"/>
              </a:rPr>
              <a:t>porsche</a:t>
            </a:r>
            <a:r>
              <a:rPr lang="en-US" dirty="0" smtClean="0">
                <a:latin typeface="Courier"/>
                <a:cs typeface="Courier"/>
              </a:rPr>
              <a:t>');</a:t>
            </a:r>
            <a:endParaRPr lang="en-US" dirty="0">
              <a:latin typeface="Courier"/>
              <a:cs typeface="Courier"/>
            </a:endParaRPr>
          </a:p>
        </p:txBody>
      </p:sp>
    </p:spTree>
    <p:extLst>
      <p:ext uri="{BB962C8B-B14F-4D97-AF65-F5344CB8AC3E}">
        <p14:creationId xmlns:p14="http://schemas.microsoft.com/office/powerpoint/2010/main" val="3219657369"/>
      </p:ext>
    </p:extLst>
  </p:cSld>
  <p:clrMapOvr>
    <a:masterClrMapping/>
  </p:clrMapOvr>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Factory Function Pattern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88536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352823"/>
            <a:ext cx="9144000" cy="6505177"/>
          </a:xfrm>
          <a:prstGeom prst="rect">
            <a:avLst/>
          </a:prstGeom>
        </p:spPr>
      </p:pic>
      <p:sp>
        <p:nvSpPr>
          <p:cNvPr id="2" name="Title 1"/>
          <p:cNvSpPr>
            <a:spLocks noGrp="1"/>
          </p:cNvSpPr>
          <p:nvPr>
            <p:ph type="title"/>
          </p:nvPr>
        </p:nvSpPr>
        <p:spPr>
          <a:xfrm>
            <a:off x="0" y="409912"/>
            <a:ext cx="8229600" cy="990600"/>
          </a:xfrm>
        </p:spPr>
        <p:txBody>
          <a:bodyPr/>
          <a:lstStyle/>
          <a:p>
            <a:r>
              <a:rPr lang="en-US" dirty="0" smtClean="0"/>
              <a:t>The Factory Function Pattern</a:t>
            </a:r>
            <a:endParaRPr lang="en-US" dirty="0"/>
          </a:p>
        </p:txBody>
      </p:sp>
      <p:sp>
        <p:nvSpPr>
          <p:cNvPr id="3" name="Content Placeholder 2"/>
          <p:cNvSpPr>
            <a:spLocks noGrp="1"/>
          </p:cNvSpPr>
          <p:nvPr>
            <p:ph idx="1"/>
          </p:nvPr>
        </p:nvSpPr>
        <p:spPr>
          <a:xfrm>
            <a:off x="139685" y="1194454"/>
            <a:ext cx="5804907" cy="2633678"/>
          </a:xfrm>
        </p:spPr>
        <p:txBody>
          <a:bodyPr/>
          <a:lstStyle/>
          <a:p>
            <a:r>
              <a:rPr lang="en-US" dirty="0" smtClean="0"/>
              <a:t>Used to abstractly create an object rather than instantiating it with 'new'.</a:t>
            </a:r>
          </a:p>
          <a:p>
            <a:r>
              <a:rPr lang="en-US" dirty="0" smtClean="0"/>
              <a:t>Great way to create an object in a controlled way.</a:t>
            </a:r>
          </a:p>
        </p:txBody>
      </p:sp>
    </p:spTree>
    <p:extLst>
      <p:ext uri="{BB962C8B-B14F-4D97-AF65-F5344CB8AC3E}">
        <p14:creationId xmlns:p14="http://schemas.microsoft.com/office/powerpoint/2010/main" val="1097184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the 'return'</a:t>
            </a:r>
            <a:endParaRPr lang="en-US" dirty="0"/>
          </a:p>
        </p:txBody>
      </p:sp>
      <p:sp>
        <p:nvSpPr>
          <p:cNvPr id="3" name="Content Placeholder 2"/>
          <p:cNvSpPr>
            <a:spLocks noGrp="1"/>
          </p:cNvSpPr>
          <p:nvPr>
            <p:ph idx="1"/>
          </p:nvPr>
        </p:nvSpPr>
        <p:spPr/>
        <p:txBody>
          <a:bodyPr>
            <a:normAutofit/>
          </a:bodyPr>
          <a:lstStyle/>
          <a:p>
            <a:pPr marL="0" indent="0">
              <a:buNone/>
            </a:pPr>
            <a:r>
              <a:rPr lang="en-US" dirty="0" err="1">
                <a:latin typeface="Courier"/>
                <a:cs typeface="Courier"/>
              </a:rPr>
              <a:t>var</a:t>
            </a:r>
            <a:r>
              <a:rPr lang="en-US" dirty="0">
                <a:latin typeface="Courier"/>
                <a:cs typeface="Courier"/>
              </a:rPr>
              <a:t> </a:t>
            </a:r>
            <a:r>
              <a:rPr lang="en-US" dirty="0" err="1" smtClean="0">
                <a:latin typeface="Courier"/>
                <a:cs typeface="Courier"/>
              </a:rPr>
              <a:t>makePerson</a:t>
            </a:r>
            <a:r>
              <a:rPr lang="en-US" dirty="0" smtClean="0">
                <a:latin typeface="Courier"/>
                <a:cs typeface="Courier"/>
              </a:rPr>
              <a:t> = function</a:t>
            </a:r>
            <a:r>
              <a:rPr lang="en-US" dirty="0">
                <a:latin typeface="Courier"/>
                <a:cs typeface="Courier"/>
              </a:rPr>
              <a:t>(name){  </a:t>
            </a:r>
          </a:p>
          <a:p>
            <a:pPr marL="0" indent="0">
              <a:buNone/>
            </a:pPr>
            <a:r>
              <a:rPr lang="en-US" dirty="0">
                <a:latin typeface="Courier"/>
                <a:cs typeface="Courier"/>
              </a:rPr>
              <a:t>  </a:t>
            </a:r>
            <a:r>
              <a:rPr lang="en-US" dirty="0" smtClean="0">
                <a:solidFill>
                  <a:srgbClr val="C74444"/>
                </a:solidFill>
                <a:latin typeface="Courier"/>
                <a:cs typeface="Courier"/>
              </a:rPr>
              <a:t>return </a:t>
            </a:r>
            <a:r>
              <a:rPr lang="en-US" dirty="0">
                <a:solidFill>
                  <a:srgbClr val="C74444"/>
                </a:solidFill>
                <a:latin typeface="Courier"/>
                <a:cs typeface="Courier"/>
              </a:rPr>
              <a:t>{  </a:t>
            </a:r>
          </a:p>
          <a:p>
            <a:pPr marL="0" indent="0">
              <a:buNone/>
            </a:pPr>
            <a:r>
              <a:rPr lang="en-US" dirty="0">
                <a:latin typeface="Courier"/>
                <a:cs typeface="Courier"/>
              </a:rPr>
              <a:t>  </a:t>
            </a:r>
            <a:r>
              <a:rPr lang="en-US" dirty="0" smtClean="0">
                <a:latin typeface="Courier"/>
                <a:cs typeface="Courier"/>
              </a:rPr>
              <a:t>  name: </a:t>
            </a:r>
            <a:r>
              <a:rPr lang="en-US" dirty="0">
                <a:latin typeface="Courier"/>
                <a:cs typeface="Courier"/>
              </a:rPr>
              <a:t>name,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getName</a:t>
            </a:r>
            <a:r>
              <a:rPr lang="en-US" dirty="0" smtClean="0">
                <a:latin typeface="Courier"/>
                <a:cs typeface="Courier"/>
              </a:rPr>
              <a:t>: </a:t>
            </a:r>
            <a:r>
              <a:rPr lang="en-US" dirty="0">
                <a:latin typeface="Courier"/>
                <a:cs typeface="Courier"/>
              </a:rPr>
              <a:t>function(){  </a:t>
            </a:r>
          </a:p>
          <a:p>
            <a:pPr marL="0" indent="0">
              <a:buNone/>
            </a:pPr>
            <a:r>
              <a:rPr lang="en-US" dirty="0">
                <a:latin typeface="Courier"/>
                <a:cs typeface="Courier"/>
              </a:rPr>
              <a:t>  </a:t>
            </a:r>
            <a:r>
              <a:rPr lang="en-US" dirty="0" smtClean="0">
                <a:latin typeface="Courier"/>
                <a:cs typeface="Courier"/>
              </a:rPr>
              <a:t>    </a:t>
            </a:r>
            <a:r>
              <a:rPr lang="en-US" dirty="0">
                <a:latin typeface="Courier"/>
                <a:cs typeface="Courier"/>
              </a:rPr>
              <a:t>return </a:t>
            </a:r>
            <a:r>
              <a:rPr lang="en-US" dirty="0" err="1">
                <a:latin typeface="Courier"/>
                <a:cs typeface="Courier"/>
              </a:rPr>
              <a:t>this.name</a:t>
            </a:r>
            <a:r>
              <a:rPr lang="en-US" dirty="0">
                <a:latin typeface="Courier"/>
                <a:cs typeface="Courier"/>
              </a:rPr>
              <a:t>;  </a:t>
            </a:r>
          </a:p>
          <a:p>
            <a:pPr marL="0" indent="0">
              <a:buNone/>
            </a:pPr>
            <a:r>
              <a:rPr lang="en-US" dirty="0">
                <a:latin typeface="Courier"/>
                <a:cs typeface="Courier"/>
              </a:rPr>
              <a:t>  </a:t>
            </a:r>
            <a:r>
              <a:rPr lang="en-US" dirty="0" smtClean="0">
                <a:latin typeface="Courier"/>
                <a:cs typeface="Courier"/>
              </a:rPr>
              <a:t>  </a:t>
            </a:r>
            <a:r>
              <a:rPr lang="en-US" dirty="0">
                <a:solidFill>
                  <a:srgbClr val="C74444"/>
                </a:solidFill>
                <a:latin typeface="Courier"/>
                <a:cs typeface="Courier"/>
              </a:rPr>
              <a:t>}</a:t>
            </a:r>
            <a:r>
              <a:rPr lang="en-US" dirty="0">
                <a:latin typeface="Courier"/>
                <a:cs typeface="Courier"/>
              </a:rPr>
              <a:t>;  </a:t>
            </a:r>
          </a:p>
          <a:p>
            <a:pPr marL="0" indent="0">
              <a:buNone/>
            </a:pPr>
            <a:r>
              <a:rPr lang="en-US" dirty="0">
                <a:latin typeface="Courier"/>
                <a:cs typeface="Courier"/>
              </a:rPr>
              <a:t>};  </a:t>
            </a:r>
          </a:p>
          <a:p>
            <a:pPr marL="0" indent="0">
              <a:buNone/>
            </a:pPr>
            <a:r>
              <a:rPr lang="en-US" dirty="0" err="1">
                <a:latin typeface="Courier"/>
                <a:cs typeface="Courier"/>
              </a:rPr>
              <a:t>var</a:t>
            </a:r>
            <a:r>
              <a:rPr lang="en-US" dirty="0">
                <a:latin typeface="Courier"/>
                <a:cs typeface="Courier"/>
              </a:rPr>
              <a:t> </a:t>
            </a:r>
            <a:r>
              <a:rPr lang="en-US" dirty="0" smtClean="0">
                <a:latin typeface="Courier"/>
                <a:cs typeface="Courier"/>
              </a:rPr>
              <a:t>p1 </a:t>
            </a:r>
            <a:r>
              <a:rPr lang="en-US" dirty="0">
                <a:latin typeface="Courier"/>
                <a:cs typeface="Courier"/>
              </a:rPr>
              <a:t>= </a:t>
            </a:r>
            <a:r>
              <a:rPr lang="en-US" dirty="0" err="1" smtClean="0">
                <a:latin typeface="Courier"/>
                <a:cs typeface="Courier"/>
              </a:rPr>
              <a:t>makePerson</a:t>
            </a:r>
            <a:r>
              <a:rPr lang="en-US" dirty="0" smtClean="0">
                <a:latin typeface="Courier"/>
                <a:cs typeface="Courier"/>
              </a:rPr>
              <a:t>("Maggie"</a:t>
            </a:r>
            <a:r>
              <a:rPr lang="en-US" dirty="0">
                <a:latin typeface="Courier"/>
                <a:cs typeface="Courier"/>
              </a:rPr>
              <a:t>);  </a:t>
            </a:r>
          </a:p>
          <a:p>
            <a:pPr marL="0" indent="0">
              <a:buNone/>
            </a:pPr>
            <a:r>
              <a:rPr lang="en-US" dirty="0" err="1">
                <a:latin typeface="Courier"/>
                <a:cs typeface="Courier"/>
              </a:rPr>
              <a:t>var</a:t>
            </a:r>
            <a:r>
              <a:rPr lang="en-US" dirty="0">
                <a:latin typeface="Courier"/>
                <a:cs typeface="Courier"/>
              </a:rPr>
              <a:t> </a:t>
            </a:r>
            <a:r>
              <a:rPr lang="en-US" dirty="0" smtClean="0">
                <a:latin typeface="Courier"/>
                <a:cs typeface="Courier"/>
              </a:rPr>
              <a:t>p2 = </a:t>
            </a:r>
            <a:r>
              <a:rPr lang="en-US" dirty="0" err="1" smtClean="0">
                <a:latin typeface="Courier"/>
                <a:cs typeface="Courier"/>
              </a:rPr>
              <a:t>makePerson</a:t>
            </a:r>
            <a:r>
              <a:rPr lang="en-US" dirty="0" smtClean="0">
                <a:latin typeface="Courier"/>
                <a:cs typeface="Courier"/>
              </a:rPr>
              <a:t>("Lisa"</a:t>
            </a:r>
            <a:r>
              <a:rPr lang="en-US" dirty="0">
                <a:latin typeface="Courier"/>
                <a:cs typeface="Courier"/>
              </a:rPr>
              <a:t>);  </a:t>
            </a:r>
          </a:p>
          <a:p>
            <a:pPr marL="0" indent="0">
              <a:buNone/>
            </a:pPr>
            <a:r>
              <a:rPr lang="en-US" dirty="0" err="1">
                <a:latin typeface="Courier"/>
                <a:cs typeface="Courier"/>
              </a:rPr>
              <a:t>console.log</a:t>
            </a:r>
            <a:r>
              <a:rPr lang="en-US" dirty="0" smtClean="0">
                <a:latin typeface="Courier"/>
                <a:cs typeface="Courier"/>
              </a:rPr>
              <a:t>(p1.getName(</a:t>
            </a:r>
            <a:r>
              <a:rPr lang="en-US" dirty="0">
                <a:latin typeface="Courier"/>
                <a:cs typeface="Courier"/>
              </a:rPr>
              <a:t>)); // prints </a:t>
            </a:r>
            <a:r>
              <a:rPr lang="en-US" dirty="0" smtClean="0">
                <a:latin typeface="Courier"/>
                <a:cs typeface="Courier"/>
              </a:rPr>
              <a:t>Maggie</a:t>
            </a:r>
            <a:endParaRPr lang="en-US" dirty="0">
              <a:latin typeface="Courier"/>
              <a:cs typeface="Courier"/>
            </a:endParaRPr>
          </a:p>
        </p:txBody>
      </p:sp>
    </p:spTree>
    <p:extLst>
      <p:ext uri="{BB962C8B-B14F-4D97-AF65-F5344CB8AC3E}">
        <p14:creationId xmlns:p14="http://schemas.microsoft.com/office/powerpoint/2010/main" val="1065289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class Pattern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95341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normAutofit fontScale="92500" lnSpcReduction="20000"/>
          </a:bodyPr>
          <a:lstStyle/>
          <a:p>
            <a:r>
              <a:rPr lang="en-US" dirty="0"/>
              <a:t>Some of the benefits of this pattern are:</a:t>
            </a:r>
          </a:p>
          <a:p>
            <a:endParaRPr lang="en-US" dirty="0"/>
          </a:p>
          <a:p>
            <a:r>
              <a:rPr lang="en-US" dirty="0"/>
              <a:t>* It’s great for when you have many of an item and each needs its own state.</a:t>
            </a:r>
          </a:p>
          <a:p>
            <a:r>
              <a:rPr lang="en-US" dirty="0"/>
              <a:t>* It’s a familiar OOP pattern / workflow for many developers.</a:t>
            </a:r>
          </a:p>
          <a:p>
            <a:r>
              <a:rPr lang="en-US" dirty="0"/>
              <a:t>* It has a constructor function that’s immediately fired on instantiation.</a:t>
            </a:r>
          </a:p>
          <a:p>
            <a:endParaRPr lang="en-US" dirty="0"/>
          </a:p>
          <a:p>
            <a:r>
              <a:rPr lang="en-US" dirty="0"/>
              <a:t>But the drawbacks are:</a:t>
            </a:r>
          </a:p>
          <a:p>
            <a:endParaRPr lang="en-US" dirty="0"/>
          </a:p>
          <a:p>
            <a:r>
              <a:rPr lang="en-US" dirty="0"/>
              <a:t>* You have to remember to instantiate before you can use it. If you don’t, it will cause errors.</a:t>
            </a:r>
          </a:p>
          <a:p>
            <a:r>
              <a:rPr lang="en-US" dirty="0"/>
              <a:t>* You have to keep a handle to the instance that’s returned from the constructor.</a:t>
            </a:r>
          </a:p>
          <a:p>
            <a:endParaRPr lang="en-US" dirty="0"/>
          </a:p>
          <a:p>
            <a:endParaRPr lang="en-US" dirty="0"/>
          </a:p>
        </p:txBody>
      </p:sp>
    </p:spTree>
    <p:extLst>
      <p:ext uri="{BB962C8B-B14F-4D97-AF65-F5344CB8AC3E}">
        <p14:creationId xmlns:p14="http://schemas.microsoft.com/office/powerpoint/2010/main" val="2748752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err="1"/>
              <a:t>window.NR</a:t>
            </a:r>
            <a:r>
              <a:rPr lang="en-US" dirty="0"/>
              <a:t> = </a:t>
            </a:r>
            <a:r>
              <a:rPr lang="en-US" dirty="0" err="1"/>
              <a:t>window.NR</a:t>
            </a:r>
            <a:r>
              <a:rPr lang="en-US" dirty="0"/>
              <a:t> || {};</a:t>
            </a:r>
          </a:p>
          <a:p>
            <a:r>
              <a:rPr lang="en-US" dirty="0" err="1"/>
              <a:t>window.NR.MyClass</a:t>
            </a:r>
            <a:r>
              <a:rPr lang="en-US" dirty="0"/>
              <a:t> = (function () </a:t>
            </a:r>
            <a:r>
              <a:rPr lang="en-US" dirty="0" smtClean="0"/>
              <a:t>{ </a:t>
            </a:r>
            <a:endParaRPr lang="en-US" dirty="0"/>
          </a:p>
          <a:p>
            <a:r>
              <a:rPr lang="en-US" dirty="0"/>
              <a:t>  </a:t>
            </a:r>
            <a:r>
              <a:rPr lang="en-US" dirty="0" err="1"/>
              <a:t>var</a:t>
            </a:r>
            <a:r>
              <a:rPr lang="en-US" dirty="0"/>
              <a:t> </a:t>
            </a:r>
            <a:r>
              <a:rPr lang="en-US" dirty="0" err="1"/>
              <a:t>MyClass</a:t>
            </a:r>
            <a:r>
              <a:rPr lang="en-US" dirty="0"/>
              <a:t> = function(</a:t>
            </a:r>
            <a:r>
              <a:rPr lang="en-US" dirty="0" err="1"/>
              <a:t>val</a:t>
            </a:r>
            <a:r>
              <a:rPr lang="en-US" dirty="0"/>
              <a:t>) {</a:t>
            </a:r>
          </a:p>
          <a:p>
            <a:r>
              <a:rPr lang="en-US" dirty="0"/>
              <a:t>    </a:t>
            </a:r>
            <a:r>
              <a:rPr lang="en-US" dirty="0" err="1"/>
              <a:t>this.instanceVar</a:t>
            </a:r>
            <a:r>
              <a:rPr lang="en-US" dirty="0"/>
              <a:t> = </a:t>
            </a:r>
            <a:r>
              <a:rPr lang="en-US" dirty="0" err="1"/>
              <a:t>MyClass.staticVar</a:t>
            </a:r>
            <a:r>
              <a:rPr lang="en-US" dirty="0"/>
              <a:t> + </a:t>
            </a:r>
            <a:r>
              <a:rPr lang="en-US" dirty="0" err="1"/>
              <a:t>val</a:t>
            </a:r>
            <a:r>
              <a:rPr lang="en-US" dirty="0"/>
              <a:t>;</a:t>
            </a:r>
          </a:p>
          <a:p>
            <a:r>
              <a:rPr lang="en-US" dirty="0"/>
              <a:t>  };</a:t>
            </a:r>
          </a:p>
          <a:p>
            <a:r>
              <a:rPr lang="en-US" dirty="0"/>
              <a:t> </a:t>
            </a:r>
          </a:p>
          <a:p>
            <a:r>
              <a:rPr lang="en-US" dirty="0"/>
              <a:t>  </a:t>
            </a:r>
            <a:r>
              <a:rPr lang="en-US" dirty="0" err="1"/>
              <a:t>MyClass.staticVar</a:t>
            </a:r>
            <a:r>
              <a:rPr lang="en-US" dirty="0"/>
              <a:t> = "prefix-";</a:t>
            </a:r>
          </a:p>
          <a:p>
            <a:r>
              <a:rPr lang="en-US" dirty="0"/>
              <a:t>  </a:t>
            </a:r>
            <a:r>
              <a:rPr lang="en-US" dirty="0" err="1"/>
              <a:t>var</a:t>
            </a:r>
            <a:r>
              <a:rPr lang="en-US" dirty="0"/>
              <a:t> </a:t>
            </a:r>
            <a:r>
              <a:rPr lang="en-US" dirty="0" err="1"/>
              <a:t>instanceVar</a:t>
            </a:r>
            <a:r>
              <a:rPr lang="en-US" dirty="0"/>
              <a:t> = "";</a:t>
            </a:r>
          </a:p>
          <a:p>
            <a:r>
              <a:rPr lang="en-US" dirty="0"/>
              <a:t> </a:t>
            </a:r>
          </a:p>
          <a:p>
            <a:r>
              <a:rPr lang="en-US" dirty="0"/>
              <a:t>  </a:t>
            </a:r>
            <a:r>
              <a:rPr lang="en-US" dirty="0" err="1"/>
              <a:t>MyClass.prototype.exampleFunction</a:t>
            </a:r>
            <a:r>
              <a:rPr lang="en-US" dirty="0"/>
              <a:t> = function () {</a:t>
            </a:r>
          </a:p>
          <a:p>
            <a:r>
              <a:rPr lang="en-US" dirty="0"/>
              <a:t>    alert('</a:t>
            </a:r>
            <a:r>
              <a:rPr lang="en-US" dirty="0" err="1"/>
              <a:t>i</a:t>
            </a:r>
            <a:r>
              <a:rPr lang="en-US" dirty="0"/>
              <a:t> am an additional function');</a:t>
            </a:r>
          </a:p>
          <a:p>
            <a:r>
              <a:rPr lang="en-US" dirty="0"/>
              <a:t>  };</a:t>
            </a:r>
          </a:p>
          <a:p>
            <a:r>
              <a:rPr lang="en-US" dirty="0"/>
              <a:t> </a:t>
            </a:r>
          </a:p>
          <a:p>
            <a:r>
              <a:rPr lang="en-US" dirty="0"/>
              <a:t>  return </a:t>
            </a:r>
            <a:r>
              <a:rPr lang="en-US" dirty="0" err="1"/>
              <a:t>MyClass</a:t>
            </a:r>
            <a:r>
              <a:rPr lang="en-US" dirty="0"/>
              <a:t>;</a:t>
            </a:r>
          </a:p>
          <a:p>
            <a:r>
              <a:rPr lang="en-US" dirty="0"/>
              <a:t>}());</a:t>
            </a:r>
          </a:p>
        </p:txBody>
      </p:sp>
    </p:spTree>
    <p:extLst>
      <p:ext uri="{BB962C8B-B14F-4D97-AF65-F5344CB8AC3E}">
        <p14:creationId xmlns:p14="http://schemas.microsoft.com/office/powerpoint/2010/main" val="3014320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it like this ...</a:t>
            </a:r>
            <a:endParaRPr lang="en-US" dirty="0"/>
          </a:p>
        </p:txBody>
      </p:sp>
      <p:sp>
        <p:nvSpPr>
          <p:cNvPr id="3" name="Content Placeholder 2"/>
          <p:cNvSpPr>
            <a:spLocks noGrp="1"/>
          </p:cNvSpPr>
          <p:nvPr>
            <p:ph idx="1"/>
          </p:nvPr>
        </p:nvSpPr>
        <p:spPr/>
        <p:txBody>
          <a:bodyPr/>
          <a:lstStyle/>
          <a:p>
            <a:r>
              <a:rPr lang="en-US" dirty="0" err="1"/>
              <a:t>var</a:t>
            </a:r>
            <a:r>
              <a:rPr lang="en-US" dirty="0"/>
              <a:t> instance1 = new </a:t>
            </a:r>
            <a:r>
              <a:rPr lang="en-US" dirty="0" err="1"/>
              <a:t>NR.MyClass</a:t>
            </a:r>
            <a:r>
              <a:rPr lang="en-US" dirty="0"/>
              <a:t>('class 1');</a:t>
            </a:r>
          </a:p>
          <a:p>
            <a:r>
              <a:rPr lang="en-US" dirty="0" err="1"/>
              <a:t>console.log</a:t>
            </a:r>
            <a:r>
              <a:rPr lang="en-US" dirty="0"/>
              <a:t>(instance1.instanceVar);</a:t>
            </a:r>
          </a:p>
          <a:p>
            <a:r>
              <a:rPr lang="en-US" dirty="0"/>
              <a:t> </a:t>
            </a:r>
          </a:p>
          <a:p>
            <a:r>
              <a:rPr lang="en-US" dirty="0" err="1"/>
              <a:t>NR.MyClass.staticVar</a:t>
            </a:r>
            <a:r>
              <a:rPr lang="en-US" dirty="0"/>
              <a:t> = 'PREFIX-';</a:t>
            </a:r>
          </a:p>
          <a:p>
            <a:r>
              <a:rPr lang="en-US" dirty="0"/>
              <a:t> </a:t>
            </a:r>
          </a:p>
          <a:p>
            <a:r>
              <a:rPr lang="en-US" dirty="0" err="1"/>
              <a:t>var</a:t>
            </a:r>
            <a:r>
              <a:rPr lang="en-US" dirty="0"/>
              <a:t> instance2 = new </a:t>
            </a:r>
            <a:r>
              <a:rPr lang="en-US" dirty="0" err="1"/>
              <a:t>NR.MyClass</a:t>
            </a:r>
            <a:r>
              <a:rPr lang="en-US" dirty="0"/>
              <a:t>('class 2');</a:t>
            </a:r>
          </a:p>
          <a:p>
            <a:r>
              <a:rPr lang="en-US" dirty="0" err="1"/>
              <a:t>console.log</a:t>
            </a:r>
            <a:r>
              <a:rPr lang="en-US" dirty="0"/>
              <a:t>(instance2.instanceVar);</a:t>
            </a:r>
          </a:p>
          <a:p>
            <a:r>
              <a:rPr lang="en-US" dirty="0"/>
              <a:t> </a:t>
            </a:r>
          </a:p>
          <a:p>
            <a:r>
              <a:rPr lang="en-US" dirty="0"/>
              <a:t>// Outputs</a:t>
            </a:r>
          </a:p>
          <a:p>
            <a:r>
              <a:rPr lang="en-US" dirty="0"/>
              <a:t>// "prefix-class 1"</a:t>
            </a:r>
          </a:p>
          <a:p>
            <a:r>
              <a:rPr lang="en-US" dirty="0"/>
              <a:t>// "PREFIX-class 2"</a:t>
            </a:r>
          </a:p>
        </p:txBody>
      </p:sp>
    </p:spTree>
    <p:extLst>
      <p:ext uri="{BB962C8B-B14F-4D97-AF65-F5344CB8AC3E}">
        <p14:creationId xmlns:p14="http://schemas.microsoft.com/office/powerpoint/2010/main" val="3676117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Prototype Pattern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698353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68443" y="656889"/>
            <a:ext cx="3518356" cy="2042209"/>
          </a:xfrm>
        </p:spPr>
        <p:txBody>
          <a:bodyPr/>
          <a:lstStyle/>
          <a:p>
            <a:r>
              <a:rPr lang="en-US" dirty="0" smtClean="0"/>
              <a:t>The prototype pattern</a:t>
            </a:r>
            <a:endParaRPr lang="en-US" dirty="0"/>
          </a:p>
        </p:txBody>
      </p:sp>
      <p:sp>
        <p:nvSpPr>
          <p:cNvPr id="5" name="Content Placeholder 4"/>
          <p:cNvSpPr>
            <a:spLocks noGrp="1"/>
          </p:cNvSpPr>
          <p:nvPr>
            <p:ph idx="1"/>
          </p:nvPr>
        </p:nvSpPr>
        <p:spPr>
          <a:xfrm>
            <a:off x="5027490" y="3245972"/>
            <a:ext cx="3659309" cy="3231027"/>
          </a:xfrm>
        </p:spPr>
        <p:txBody>
          <a:bodyPr>
            <a:normAutofit/>
          </a:bodyPr>
          <a:lstStyle/>
          <a:p>
            <a:r>
              <a:rPr lang="en-US" dirty="0" smtClean="0"/>
              <a:t>Don't get too excited.  This is simply saving memory and controlling behavior by sharing properties via the prototype.</a:t>
            </a:r>
          </a:p>
          <a:p>
            <a:pPr marL="0" indent="0">
              <a:buNone/>
            </a:pPr>
            <a:endParaRPr lang="en-US" dirty="0"/>
          </a:p>
          <a:p>
            <a:endParaRPr lang="en-US" dirty="0"/>
          </a:p>
        </p:txBody>
      </p:sp>
      <p:pic>
        <p:nvPicPr>
          <p:cNvPr id="2" name="Picture 1"/>
          <p:cNvPicPr>
            <a:picLocks noChangeAspect="1"/>
          </p:cNvPicPr>
          <p:nvPr/>
        </p:nvPicPr>
        <p:blipFill>
          <a:blip r:embed="rId3"/>
          <a:stretch>
            <a:fillRect/>
          </a:stretch>
        </p:blipFill>
        <p:spPr>
          <a:xfrm>
            <a:off x="0" y="374631"/>
            <a:ext cx="5027491" cy="6483368"/>
          </a:xfrm>
          <a:prstGeom prst="rect">
            <a:avLst/>
          </a:prstGeom>
        </p:spPr>
      </p:pic>
    </p:spTree>
    <p:extLst>
      <p:ext uri="{BB962C8B-B14F-4D97-AF65-F5344CB8AC3E}">
        <p14:creationId xmlns:p14="http://schemas.microsoft.com/office/powerpoint/2010/main" val="2793923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json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39580316"/>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68194" y="4621983"/>
            <a:ext cx="3192794" cy="2011092"/>
          </a:xfrm>
        </p:spPr>
        <p:txBody>
          <a:bodyPr/>
          <a:lstStyle/>
          <a:p>
            <a:pPr marL="457200" indent="-457200">
              <a:buFont typeface="+mj-lt"/>
              <a:buAutoNum type="arabicPeriod"/>
            </a:pPr>
            <a:r>
              <a:rPr lang="en-US" dirty="0" smtClean="0"/>
              <a:t>Object literal</a:t>
            </a:r>
          </a:p>
          <a:p>
            <a:pPr marL="457200" indent="-457200">
              <a:buFont typeface="+mj-lt"/>
              <a:buAutoNum type="arabicPeriod"/>
            </a:pPr>
            <a:r>
              <a:rPr lang="en-US" dirty="0" smtClean="0"/>
              <a:t>Constructed</a:t>
            </a:r>
            <a:endParaRPr lang="en-US" dirty="0"/>
          </a:p>
        </p:txBody>
      </p:sp>
      <p:pic>
        <p:nvPicPr>
          <p:cNvPr id="5" name="Picture 4"/>
          <p:cNvPicPr>
            <a:picLocks noChangeAspect="1"/>
          </p:cNvPicPr>
          <p:nvPr/>
        </p:nvPicPr>
        <p:blipFill>
          <a:blip r:embed="rId2"/>
          <a:stretch>
            <a:fillRect/>
          </a:stretch>
        </p:blipFill>
        <p:spPr>
          <a:xfrm>
            <a:off x="-1" y="3438308"/>
            <a:ext cx="5300523" cy="3419692"/>
          </a:xfrm>
          <a:prstGeom prst="rect">
            <a:avLst/>
          </a:prstGeom>
        </p:spPr>
      </p:pic>
      <p:pic>
        <p:nvPicPr>
          <p:cNvPr id="6" name="Picture 5"/>
          <p:cNvPicPr>
            <a:picLocks noChangeAspect="1"/>
          </p:cNvPicPr>
          <p:nvPr/>
        </p:nvPicPr>
        <p:blipFill>
          <a:blip r:embed="rId3"/>
          <a:stretch>
            <a:fillRect/>
          </a:stretch>
        </p:blipFill>
        <p:spPr>
          <a:xfrm>
            <a:off x="1989776" y="356866"/>
            <a:ext cx="7154224" cy="3577112"/>
          </a:xfrm>
          <a:prstGeom prst="rect">
            <a:avLst/>
          </a:prstGeom>
        </p:spPr>
      </p:pic>
      <p:sp>
        <p:nvSpPr>
          <p:cNvPr id="2" name="Title 1"/>
          <p:cNvSpPr>
            <a:spLocks noGrp="1"/>
          </p:cNvSpPr>
          <p:nvPr>
            <p:ph type="title"/>
          </p:nvPr>
        </p:nvSpPr>
        <p:spPr>
          <a:xfrm>
            <a:off x="457200" y="846776"/>
            <a:ext cx="1959444" cy="1993450"/>
          </a:xfrm>
        </p:spPr>
        <p:txBody>
          <a:bodyPr/>
          <a:lstStyle/>
          <a:p>
            <a:r>
              <a:rPr lang="en-US" dirty="0" smtClean="0"/>
              <a:t>Two forms ...</a:t>
            </a:r>
            <a:endParaRPr lang="en-US" dirty="0"/>
          </a:p>
        </p:txBody>
      </p:sp>
    </p:spTree>
    <p:extLst>
      <p:ext uri="{BB962C8B-B14F-4D97-AF65-F5344CB8AC3E}">
        <p14:creationId xmlns:p14="http://schemas.microsoft.com/office/powerpoint/2010/main" val="1386011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literal format</a:t>
            </a:r>
            <a:endParaRPr lang="en-US" dirty="0"/>
          </a:p>
        </p:txBody>
      </p:sp>
      <p:sp>
        <p:nvSpPr>
          <p:cNvPr id="3" name="Content Placeholder 2"/>
          <p:cNvSpPr>
            <a:spLocks noGrp="1"/>
          </p:cNvSpPr>
          <p:nvPr>
            <p:ph idx="1"/>
          </p:nvPr>
        </p:nvSpPr>
        <p:spPr/>
        <p:txBody>
          <a:bodyPr/>
          <a:lstStyle/>
          <a:p>
            <a:r>
              <a:rPr lang="en-US" dirty="0" smtClean="0"/>
              <a:t>If Person is the constructor function ...</a:t>
            </a:r>
          </a:p>
          <a:p>
            <a:pPr marL="0" indent="0">
              <a:buNone/>
            </a:pPr>
            <a:r>
              <a:rPr lang="en-US" dirty="0" err="1" smtClean="0">
                <a:latin typeface="Courier"/>
                <a:cs typeface="Courier"/>
              </a:rPr>
              <a:t>Person.prototype</a:t>
            </a:r>
            <a:r>
              <a:rPr lang="en-US" dirty="0" smtClean="0">
                <a:latin typeface="Courier"/>
                <a:cs typeface="Courier"/>
              </a:rPr>
              <a:t> </a:t>
            </a:r>
            <a:r>
              <a:rPr lang="en-US" dirty="0">
                <a:latin typeface="Courier"/>
                <a:cs typeface="Courier"/>
              </a:rPr>
              <a:t>= </a:t>
            </a:r>
            <a:r>
              <a:rPr lang="en-US" dirty="0" smtClean="0">
                <a:latin typeface="Courier"/>
                <a:cs typeface="Courier"/>
              </a:rPr>
              <a:t>{</a:t>
            </a:r>
            <a:endParaRPr lang="en-US" dirty="0">
              <a:latin typeface="Courier"/>
              <a:cs typeface="Courier"/>
            </a:endParaRPr>
          </a:p>
          <a:p>
            <a:pPr marL="0" indent="0">
              <a:buNone/>
            </a:pPr>
            <a:r>
              <a:rPr lang="en-US" dirty="0">
                <a:latin typeface="Courier"/>
                <a:cs typeface="Courier"/>
              </a:rPr>
              <a:t>    </a:t>
            </a:r>
            <a:r>
              <a:rPr lang="en-US" dirty="0" err="1" smtClean="0">
                <a:latin typeface="Courier"/>
                <a:cs typeface="Courier"/>
              </a:rPr>
              <a:t>doSomething</a:t>
            </a:r>
            <a:r>
              <a:rPr lang="en-US" dirty="0" smtClean="0">
                <a:latin typeface="Courier"/>
                <a:cs typeface="Courier"/>
              </a:rPr>
              <a:t>: </a:t>
            </a:r>
            <a:r>
              <a:rPr lang="en-US" dirty="0">
                <a:latin typeface="Courier"/>
                <a:cs typeface="Courier"/>
              </a:rPr>
              <a:t>function </a:t>
            </a:r>
            <a:r>
              <a:rPr lang="en-US" dirty="0" smtClean="0">
                <a:latin typeface="Courier"/>
                <a:cs typeface="Courier"/>
              </a:rPr>
              <a:t>() </a:t>
            </a:r>
            <a:r>
              <a:rPr lang="en-US" dirty="0">
                <a:latin typeface="Courier"/>
                <a:cs typeface="Courier"/>
              </a:rPr>
              <a:t>{</a:t>
            </a:r>
          </a:p>
          <a:p>
            <a:pPr marL="0" indent="0">
              <a:buNone/>
            </a:pPr>
            <a:r>
              <a:rPr lang="en-US" dirty="0">
                <a:latin typeface="Courier"/>
                <a:cs typeface="Courier"/>
              </a:rPr>
              <a:t>        </a:t>
            </a:r>
            <a:r>
              <a:rPr lang="en-US" dirty="0" err="1" smtClean="0">
                <a:latin typeface="Courier"/>
                <a:cs typeface="Courier"/>
              </a:rPr>
              <a:t>console.log</a:t>
            </a:r>
            <a:r>
              <a:rPr lang="en-US" dirty="0" smtClean="0">
                <a:latin typeface="Courier"/>
                <a:cs typeface="Courier"/>
              </a:rPr>
              <a:t>('do something');</a:t>
            </a:r>
            <a:endParaRPr lang="en-US" dirty="0">
              <a:latin typeface="Courier"/>
              <a:cs typeface="Courier"/>
            </a:endParaRPr>
          </a:p>
          <a:p>
            <a:pPr marL="0" indent="0">
              <a:buNone/>
            </a:pPr>
            <a:r>
              <a:rPr lang="en-US" dirty="0">
                <a:latin typeface="Courier"/>
                <a:cs typeface="Courier"/>
              </a:rPr>
              <a:t>    }</a:t>
            </a:r>
            <a:r>
              <a:rPr lang="en-US" dirty="0" smtClean="0">
                <a:latin typeface="Courier"/>
                <a:cs typeface="Courier"/>
              </a:rPr>
              <a:t>,</a:t>
            </a:r>
            <a:endParaRPr lang="en-US" dirty="0">
              <a:latin typeface="Courier"/>
              <a:cs typeface="Courier"/>
            </a:endParaRPr>
          </a:p>
          <a:p>
            <a:pPr marL="0" indent="0">
              <a:buNone/>
            </a:pPr>
            <a:r>
              <a:rPr lang="en-US" dirty="0">
                <a:latin typeface="Courier"/>
                <a:cs typeface="Courier"/>
              </a:rPr>
              <a:t>    </a:t>
            </a:r>
            <a:r>
              <a:rPr lang="en-US" dirty="0" err="1" smtClean="0">
                <a:latin typeface="Courier"/>
                <a:cs typeface="Courier"/>
              </a:rPr>
              <a:t>doSomethingElse</a:t>
            </a:r>
            <a:r>
              <a:rPr lang="en-US" dirty="0" smtClean="0">
                <a:latin typeface="Courier"/>
                <a:cs typeface="Courier"/>
              </a:rPr>
              <a:t>: </a:t>
            </a:r>
            <a:r>
              <a:rPr lang="en-US" dirty="0">
                <a:latin typeface="Courier"/>
                <a:cs typeface="Courier"/>
              </a:rPr>
              <a:t>function </a:t>
            </a:r>
            <a:r>
              <a:rPr lang="en-US" dirty="0" smtClean="0">
                <a:latin typeface="Courier"/>
                <a:cs typeface="Courier"/>
              </a:rPr>
              <a:t>() </a:t>
            </a:r>
            <a:r>
              <a:rPr lang="en-US" dirty="0">
                <a:latin typeface="Courier"/>
                <a:cs typeface="Courier"/>
              </a:rPr>
              <a:t>{</a:t>
            </a:r>
          </a:p>
          <a:p>
            <a:pPr marL="0" indent="0">
              <a:buNone/>
            </a:pPr>
            <a:r>
              <a:rPr lang="en-US" dirty="0">
                <a:latin typeface="Courier"/>
                <a:cs typeface="Courier"/>
              </a:rPr>
              <a:t>        </a:t>
            </a:r>
            <a:r>
              <a:rPr lang="en-US" dirty="0" err="1" smtClean="0">
                <a:latin typeface="Courier"/>
                <a:cs typeface="Courier"/>
              </a:rPr>
              <a:t>console.log</a:t>
            </a:r>
            <a:r>
              <a:rPr lang="en-US" dirty="0" smtClean="0">
                <a:latin typeface="Courier"/>
                <a:cs typeface="Courier"/>
              </a:rPr>
              <a:t>('do something else');</a:t>
            </a:r>
            <a:endParaRPr lang="en-US" dirty="0">
              <a:latin typeface="Courier"/>
              <a:cs typeface="Courier"/>
            </a:endParaRPr>
          </a:p>
          <a:p>
            <a:pPr marL="0" indent="0">
              <a:buNone/>
            </a:pPr>
            <a:r>
              <a:rPr lang="en-US" dirty="0">
                <a:latin typeface="Courier"/>
                <a:cs typeface="Courier"/>
              </a:rPr>
              <a:t>    }</a:t>
            </a:r>
          </a:p>
          <a:p>
            <a:pPr marL="0" indent="0">
              <a:buNone/>
            </a:pPr>
            <a:r>
              <a:rPr lang="en-US" dirty="0" smtClean="0">
                <a:latin typeface="Courier"/>
                <a:cs typeface="Courier"/>
              </a:rPr>
              <a:t>};</a:t>
            </a:r>
            <a:endParaRPr lang="en-US" dirty="0">
              <a:latin typeface="Courier"/>
              <a:cs typeface="Courier"/>
            </a:endParaRPr>
          </a:p>
          <a:p>
            <a:endParaRPr lang="en-US" dirty="0"/>
          </a:p>
        </p:txBody>
      </p:sp>
    </p:spTree>
    <p:extLst>
      <p:ext uri="{BB962C8B-B14F-4D97-AF65-F5344CB8AC3E}">
        <p14:creationId xmlns:p14="http://schemas.microsoft.com/office/powerpoint/2010/main" val="745182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Constructed format</a:t>
            </a:r>
            <a:endParaRPr lang="en-US"/>
          </a:p>
        </p:txBody>
      </p:sp>
      <p:sp>
        <p:nvSpPr>
          <p:cNvPr id="3" name="Content Placeholder 2"/>
          <p:cNvSpPr>
            <a:spLocks noGrp="1"/>
          </p:cNvSpPr>
          <p:nvPr>
            <p:ph idx="1"/>
          </p:nvPr>
        </p:nvSpPr>
        <p:spPr/>
        <p:txBody>
          <a:bodyPr>
            <a:normAutofit fontScale="70000" lnSpcReduction="20000"/>
          </a:bodyPr>
          <a:lstStyle/>
          <a:p>
            <a:pPr marL="0" indent="0">
              <a:buNone/>
            </a:pPr>
            <a:r>
              <a:rPr lang="en-US" dirty="0">
                <a:latin typeface="Courier"/>
                <a:cs typeface="Courier"/>
              </a:rPr>
              <a:t>// build our blueprint object</a:t>
            </a:r>
          </a:p>
          <a:p>
            <a:pPr marL="0" indent="0">
              <a:buNone/>
            </a:pPr>
            <a:r>
              <a:rPr lang="en-US" dirty="0" err="1">
                <a:latin typeface="Courier"/>
                <a:cs typeface="Courier"/>
              </a:rPr>
              <a:t>var</a:t>
            </a:r>
            <a:r>
              <a:rPr lang="en-US" dirty="0">
                <a:latin typeface="Courier"/>
                <a:cs typeface="Courier"/>
              </a:rPr>
              <a:t> </a:t>
            </a:r>
            <a:r>
              <a:rPr lang="en-US" dirty="0" err="1">
                <a:latin typeface="Courier"/>
                <a:cs typeface="Courier"/>
              </a:rPr>
              <a:t>MyBluePrint</a:t>
            </a:r>
            <a:r>
              <a:rPr lang="en-US" dirty="0">
                <a:latin typeface="Courier"/>
                <a:cs typeface="Courier"/>
              </a:rPr>
              <a:t> = function </a:t>
            </a:r>
            <a:r>
              <a:rPr lang="en-US" dirty="0" err="1">
                <a:latin typeface="Courier"/>
                <a:cs typeface="Courier"/>
              </a:rPr>
              <a:t>MyBluePrintObject</a:t>
            </a:r>
            <a:r>
              <a:rPr lang="en-US" dirty="0">
                <a:latin typeface="Courier"/>
                <a:cs typeface="Courier"/>
              </a:rPr>
              <a:t>() </a:t>
            </a:r>
            <a:r>
              <a:rPr lang="en-US" dirty="0" smtClean="0">
                <a:latin typeface="Courier"/>
                <a:cs typeface="Courier"/>
              </a:rPr>
              <a:t>{</a:t>
            </a:r>
            <a:endParaRPr lang="en-US" dirty="0">
              <a:latin typeface="Courier"/>
              <a:cs typeface="Courier"/>
            </a:endParaRPr>
          </a:p>
          <a:p>
            <a:pPr marL="0" indent="0">
              <a:buNone/>
            </a:pPr>
            <a:r>
              <a:rPr lang="en-US" dirty="0">
                <a:latin typeface="Courier"/>
                <a:cs typeface="Courier"/>
              </a:rPr>
              <a:t>  </a:t>
            </a:r>
            <a:r>
              <a:rPr lang="en-US" dirty="0" err="1">
                <a:latin typeface="Courier"/>
                <a:cs typeface="Courier"/>
              </a:rPr>
              <a:t>this.someFunction</a:t>
            </a:r>
            <a:r>
              <a:rPr lang="en-US" dirty="0">
                <a:latin typeface="Courier"/>
                <a:cs typeface="Courier"/>
              </a:rPr>
              <a:t> = function </a:t>
            </a:r>
            <a:r>
              <a:rPr lang="en-US" dirty="0" err="1">
                <a:latin typeface="Courier"/>
                <a:cs typeface="Courier"/>
              </a:rPr>
              <a:t>someFunction</a:t>
            </a:r>
            <a:r>
              <a:rPr lang="en-US" dirty="0">
                <a:latin typeface="Courier"/>
                <a:cs typeface="Courier"/>
              </a:rPr>
              <a:t>() {</a:t>
            </a:r>
          </a:p>
          <a:p>
            <a:pPr marL="0" indent="0">
              <a:buNone/>
            </a:pPr>
            <a:r>
              <a:rPr lang="en-US" dirty="0">
                <a:latin typeface="Courier"/>
                <a:cs typeface="Courier"/>
              </a:rPr>
              <a:t>    alert( 'some function' );</a:t>
            </a:r>
          </a:p>
          <a:p>
            <a:pPr marL="0" indent="0">
              <a:buNone/>
            </a:pPr>
            <a:r>
              <a:rPr lang="en-US" dirty="0">
                <a:latin typeface="Courier"/>
                <a:cs typeface="Courier"/>
              </a:rPr>
              <a:t>  }</a:t>
            </a:r>
            <a:r>
              <a:rPr lang="en-US" dirty="0" smtClean="0">
                <a:latin typeface="Courier"/>
                <a:cs typeface="Courier"/>
              </a:rPr>
              <a:t>;</a:t>
            </a:r>
            <a:endParaRPr lang="en-US" dirty="0">
              <a:latin typeface="Courier"/>
              <a:cs typeface="Courier"/>
            </a:endParaRPr>
          </a:p>
          <a:p>
            <a:pPr marL="0" indent="0">
              <a:buNone/>
            </a:pPr>
            <a:r>
              <a:rPr lang="en-US" dirty="0">
                <a:latin typeface="Courier"/>
                <a:cs typeface="Courier"/>
              </a:rPr>
              <a:t>  </a:t>
            </a:r>
            <a:r>
              <a:rPr lang="en-US" dirty="0" err="1">
                <a:latin typeface="Courier"/>
                <a:cs typeface="Courier"/>
              </a:rPr>
              <a:t>this.someOtherFunction</a:t>
            </a:r>
            <a:r>
              <a:rPr lang="en-US" dirty="0">
                <a:latin typeface="Courier"/>
                <a:cs typeface="Courier"/>
              </a:rPr>
              <a:t> = function </a:t>
            </a:r>
            <a:r>
              <a:rPr lang="en-US" dirty="0" err="1">
                <a:latin typeface="Courier"/>
                <a:cs typeface="Courier"/>
              </a:rPr>
              <a:t>someOtherFunction</a:t>
            </a:r>
            <a:r>
              <a:rPr lang="en-US" dirty="0">
                <a:latin typeface="Courier"/>
                <a:cs typeface="Courier"/>
              </a:rPr>
              <a:t>() {</a:t>
            </a:r>
          </a:p>
          <a:p>
            <a:pPr marL="0" indent="0">
              <a:buNone/>
            </a:pPr>
            <a:r>
              <a:rPr lang="en-US" dirty="0">
                <a:latin typeface="Courier"/>
                <a:cs typeface="Courier"/>
              </a:rPr>
              <a:t>    alert( 'some other function' );</a:t>
            </a:r>
          </a:p>
          <a:p>
            <a:pPr marL="0" indent="0">
              <a:buNone/>
            </a:pPr>
            <a:r>
              <a:rPr lang="en-US" dirty="0">
                <a:latin typeface="Courier"/>
                <a:cs typeface="Courier"/>
              </a:rPr>
              <a:t>  }</a:t>
            </a:r>
            <a:r>
              <a:rPr lang="en-US" dirty="0" smtClean="0">
                <a:latin typeface="Courier"/>
                <a:cs typeface="Courier"/>
              </a:rPr>
              <a:t>;</a:t>
            </a:r>
            <a:endParaRPr lang="en-US" dirty="0">
              <a:latin typeface="Courier"/>
              <a:cs typeface="Courier"/>
            </a:endParaRPr>
          </a:p>
          <a:p>
            <a:pPr marL="0" indent="0">
              <a:buNone/>
            </a:pPr>
            <a:r>
              <a:rPr lang="en-US" dirty="0">
                <a:latin typeface="Courier"/>
                <a:cs typeface="Courier"/>
              </a:rPr>
              <a:t>  </a:t>
            </a:r>
            <a:r>
              <a:rPr lang="en-US" dirty="0" err="1">
                <a:latin typeface="Courier"/>
                <a:cs typeface="Courier"/>
              </a:rPr>
              <a:t>this.showMyName</a:t>
            </a:r>
            <a:r>
              <a:rPr lang="en-US" dirty="0">
                <a:latin typeface="Courier"/>
                <a:cs typeface="Courier"/>
              </a:rPr>
              <a:t> = function </a:t>
            </a:r>
            <a:r>
              <a:rPr lang="en-US" dirty="0" err="1">
                <a:latin typeface="Courier"/>
                <a:cs typeface="Courier"/>
              </a:rPr>
              <a:t>showMyName</a:t>
            </a:r>
            <a:r>
              <a:rPr lang="en-US" dirty="0">
                <a:latin typeface="Courier"/>
                <a:cs typeface="Courier"/>
              </a:rPr>
              <a:t>() {</a:t>
            </a:r>
          </a:p>
          <a:p>
            <a:pPr marL="0" indent="0">
              <a:buNone/>
            </a:pPr>
            <a:r>
              <a:rPr lang="en-US" dirty="0">
                <a:latin typeface="Courier"/>
                <a:cs typeface="Courier"/>
              </a:rPr>
              <a:t>    alert( </a:t>
            </a:r>
            <a:r>
              <a:rPr lang="en-US" dirty="0" err="1">
                <a:latin typeface="Courier"/>
                <a:cs typeface="Courier"/>
              </a:rPr>
              <a:t>this.name</a:t>
            </a:r>
            <a:r>
              <a:rPr lang="en-US" dirty="0">
                <a:latin typeface="Courier"/>
                <a:cs typeface="Courier"/>
              </a:rPr>
              <a:t> );</a:t>
            </a:r>
          </a:p>
          <a:p>
            <a:pPr marL="0" indent="0">
              <a:buNone/>
            </a:pPr>
            <a:r>
              <a:rPr lang="en-US" dirty="0">
                <a:latin typeface="Courier"/>
                <a:cs typeface="Courier"/>
              </a:rPr>
              <a:t>  }</a:t>
            </a:r>
            <a:r>
              <a:rPr lang="en-US" dirty="0" smtClean="0">
                <a:latin typeface="Courier"/>
                <a:cs typeface="Courier"/>
              </a:rPr>
              <a:t>;</a:t>
            </a:r>
            <a:endParaRPr lang="en-US" dirty="0">
              <a:latin typeface="Courier"/>
              <a:cs typeface="Courier"/>
            </a:endParaRPr>
          </a:p>
          <a:p>
            <a:pPr marL="0" indent="0">
              <a:buNone/>
            </a:pPr>
            <a:r>
              <a:rPr lang="en-US" dirty="0">
                <a:latin typeface="Courier"/>
                <a:cs typeface="Courier"/>
              </a:rPr>
              <a:t>}</a:t>
            </a:r>
            <a:r>
              <a:rPr lang="en-US" dirty="0" smtClean="0">
                <a:latin typeface="Courier"/>
                <a:cs typeface="Courier"/>
              </a:rPr>
              <a:t>;</a:t>
            </a:r>
            <a:endParaRPr lang="en-US" dirty="0">
              <a:latin typeface="Courier"/>
              <a:cs typeface="Courier"/>
            </a:endParaRPr>
          </a:p>
          <a:p>
            <a:pPr marL="0" indent="0">
              <a:buNone/>
            </a:pPr>
            <a:r>
              <a:rPr lang="en-US" dirty="0">
                <a:latin typeface="Courier"/>
                <a:cs typeface="Courier"/>
              </a:rPr>
              <a:t>function </a:t>
            </a:r>
            <a:r>
              <a:rPr lang="en-US" dirty="0" err="1">
                <a:latin typeface="Courier"/>
                <a:cs typeface="Courier"/>
              </a:rPr>
              <a:t>MyObject</a:t>
            </a:r>
            <a:r>
              <a:rPr lang="en-US" dirty="0">
                <a:latin typeface="Courier"/>
                <a:cs typeface="Courier"/>
              </a:rPr>
              <a:t>() {</a:t>
            </a:r>
          </a:p>
          <a:p>
            <a:pPr marL="0" indent="0">
              <a:buNone/>
            </a:pPr>
            <a:r>
              <a:rPr lang="en-US" dirty="0">
                <a:latin typeface="Courier"/>
                <a:cs typeface="Courier"/>
              </a:rPr>
              <a:t>  </a:t>
            </a:r>
            <a:r>
              <a:rPr lang="en-US" dirty="0" err="1">
                <a:latin typeface="Courier"/>
                <a:cs typeface="Courier"/>
              </a:rPr>
              <a:t>this.name</a:t>
            </a:r>
            <a:r>
              <a:rPr lang="en-US" dirty="0">
                <a:latin typeface="Courier"/>
                <a:cs typeface="Courier"/>
              </a:rPr>
              <a:t> = 'testing';</a:t>
            </a:r>
          </a:p>
          <a:p>
            <a:pPr marL="0" indent="0">
              <a:buNone/>
            </a:pPr>
            <a:r>
              <a:rPr lang="en-US" dirty="0">
                <a:latin typeface="Courier"/>
                <a:cs typeface="Courier"/>
              </a:rPr>
              <a:t>}</a:t>
            </a:r>
          </a:p>
          <a:p>
            <a:pPr marL="0" indent="0">
              <a:buNone/>
            </a:pPr>
            <a:r>
              <a:rPr lang="en-US" dirty="0" err="1">
                <a:latin typeface="Courier"/>
                <a:cs typeface="Courier"/>
              </a:rPr>
              <a:t>MyObject.prototype</a:t>
            </a:r>
            <a:r>
              <a:rPr lang="en-US" dirty="0">
                <a:latin typeface="Courier"/>
                <a:cs typeface="Courier"/>
              </a:rPr>
              <a:t> = </a:t>
            </a:r>
            <a:r>
              <a:rPr lang="en-US" b="1" u="sng" dirty="0">
                <a:solidFill>
                  <a:srgbClr val="D09A08"/>
                </a:solidFill>
                <a:latin typeface="Courier"/>
                <a:cs typeface="Courier"/>
              </a:rPr>
              <a:t>new</a:t>
            </a:r>
            <a:r>
              <a:rPr lang="en-US" dirty="0">
                <a:latin typeface="Courier"/>
                <a:cs typeface="Courier"/>
              </a:rPr>
              <a:t> </a:t>
            </a:r>
            <a:r>
              <a:rPr lang="en-US" dirty="0" err="1">
                <a:latin typeface="Courier"/>
                <a:cs typeface="Courier"/>
              </a:rPr>
              <a:t>MyBluePrint</a:t>
            </a:r>
            <a:r>
              <a:rPr lang="en-US" dirty="0">
                <a:latin typeface="Courier"/>
                <a:cs typeface="Courier"/>
              </a:rPr>
              <a:t>();</a:t>
            </a:r>
          </a:p>
        </p:txBody>
      </p:sp>
    </p:spTree>
    <p:extLst>
      <p:ext uri="{BB962C8B-B14F-4D97-AF65-F5344CB8AC3E}">
        <p14:creationId xmlns:p14="http://schemas.microsoft.com/office/powerpoint/2010/main" val="2605009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Revealing Object Pattern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23989226"/>
      </p:ext>
    </p:extLst>
  </p:cSld>
  <p:clrMapOvr>
    <a:masterClrMapping/>
  </p:clrMapOvr>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97749" y="920331"/>
            <a:ext cx="6692992" cy="5937670"/>
          </a:xfrm>
          <a:prstGeom prst="rect">
            <a:avLst/>
          </a:prstGeom>
        </p:spPr>
      </p:pic>
      <p:sp>
        <p:nvSpPr>
          <p:cNvPr id="4" name="Title 3"/>
          <p:cNvSpPr>
            <a:spLocks noGrp="1"/>
          </p:cNvSpPr>
          <p:nvPr>
            <p:ph type="title"/>
          </p:nvPr>
        </p:nvSpPr>
        <p:spPr>
          <a:xfrm>
            <a:off x="457200" y="425031"/>
            <a:ext cx="8229600" cy="990600"/>
          </a:xfrm>
        </p:spPr>
        <p:txBody>
          <a:bodyPr/>
          <a:lstStyle/>
          <a:p>
            <a:r>
              <a:rPr lang="en-US" dirty="0" smtClean="0"/>
              <a:t>The </a:t>
            </a:r>
            <a:r>
              <a:rPr lang="en-US" dirty="0"/>
              <a:t>R</a:t>
            </a:r>
            <a:r>
              <a:rPr lang="en-US" dirty="0" smtClean="0"/>
              <a:t>evealing </a:t>
            </a:r>
            <a:r>
              <a:rPr lang="en-US" dirty="0"/>
              <a:t>O</a:t>
            </a:r>
            <a:r>
              <a:rPr lang="en-US" dirty="0" smtClean="0"/>
              <a:t>bject Pattern</a:t>
            </a:r>
            <a:endParaRPr lang="en-US" dirty="0"/>
          </a:p>
        </p:txBody>
      </p:sp>
      <p:sp>
        <p:nvSpPr>
          <p:cNvPr id="5" name="Content Placeholder 4"/>
          <p:cNvSpPr>
            <a:spLocks noGrp="1"/>
          </p:cNvSpPr>
          <p:nvPr>
            <p:ph idx="1"/>
          </p:nvPr>
        </p:nvSpPr>
        <p:spPr>
          <a:xfrm>
            <a:off x="5274982" y="1744594"/>
            <a:ext cx="3411818" cy="4732406"/>
          </a:xfrm>
        </p:spPr>
        <p:txBody>
          <a:bodyPr/>
          <a:lstStyle/>
          <a:p>
            <a:pPr marL="0" indent="0">
              <a:buNone/>
            </a:pPr>
            <a:r>
              <a:rPr lang="en-US" dirty="0" smtClean="0"/>
              <a:t>An easy to understand pattern that provides encapsulation</a:t>
            </a:r>
          </a:p>
          <a:p>
            <a:pPr marL="0" indent="0">
              <a:buNone/>
            </a:pPr>
            <a:r>
              <a:rPr lang="en-US" dirty="0" smtClean="0"/>
              <a:t>Provides a controlled object without using 'new'</a:t>
            </a:r>
          </a:p>
          <a:p>
            <a:pPr marL="0" indent="0">
              <a:buNone/>
            </a:pPr>
            <a:endParaRPr lang="en-US" dirty="0"/>
          </a:p>
        </p:txBody>
      </p:sp>
    </p:spTree>
    <p:extLst>
      <p:ext uri="{BB962C8B-B14F-4D97-AF65-F5344CB8AC3E}">
        <p14:creationId xmlns:p14="http://schemas.microsoft.com/office/powerpoint/2010/main" val="3639876099"/>
      </p:ext>
    </p:extLst>
  </p:cSld>
  <p:clrMapOvr>
    <a:masterClrMapping/>
  </p:clrMapOvr>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revealing object pattern</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err="1" smtClean="0">
                <a:latin typeface="Courier"/>
                <a:cs typeface="Courier"/>
              </a:rPr>
              <a:t>var</a:t>
            </a:r>
            <a:r>
              <a:rPr lang="en-US" dirty="0" smtClean="0">
                <a:latin typeface="Courier"/>
                <a:cs typeface="Courier"/>
              </a:rPr>
              <a:t> </a:t>
            </a:r>
            <a:r>
              <a:rPr lang="en-US" dirty="0" err="1" smtClean="0">
                <a:latin typeface="Courier"/>
                <a:cs typeface="Courier"/>
              </a:rPr>
              <a:t>createWorker</a:t>
            </a:r>
            <a:r>
              <a:rPr lang="en-US" dirty="0" smtClean="0">
                <a:latin typeface="Courier"/>
                <a:cs typeface="Courier"/>
              </a:rPr>
              <a:t> = function ()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var</a:t>
            </a:r>
            <a:r>
              <a:rPr lang="en-US" dirty="0" smtClean="0">
                <a:latin typeface="Courier"/>
                <a:cs typeface="Courier"/>
              </a:rPr>
              <a:t> </a:t>
            </a:r>
            <a:r>
              <a:rPr lang="en-US" dirty="0" err="1" smtClean="0">
                <a:latin typeface="Courier"/>
                <a:cs typeface="Courier"/>
              </a:rPr>
              <a:t>workCount</a:t>
            </a:r>
            <a:r>
              <a:rPr lang="en-US" dirty="0" smtClean="0">
                <a:latin typeface="Courier"/>
                <a:cs typeface="Courier"/>
              </a:rPr>
              <a:t>=0; //A private variable</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var</a:t>
            </a:r>
            <a:r>
              <a:rPr lang="en-US" dirty="0" smtClean="0">
                <a:latin typeface="Courier"/>
                <a:cs typeface="Courier"/>
              </a:rPr>
              <a:t> t1 = function ()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workCount</a:t>
            </a:r>
            <a:r>
              <a:rPr lang="en-US" dirty="0" smtClean="0">
                <a:latin typeface="Courier"/>
                <a:cs typeface="Courier"/>
              </a:rPr>
              <a:t>++;</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console.log</a:t>
            </a:r>
            <a:r>
              <a:rPr lang="en-US" dirty="0" smtClean="0">
                <a:latin typeface="Courier"/>
                <a:cs typeface="Courier"/>
              </a:rPr>
              <a:t>("task1 " + </a:t>
            </a:r>
            <a:r>
              <a:rPr lang="en-US" dirty="0" err="1" smtClean="0">
                <a:latin typeface="Courier"/>
                <a:cs typeface="Courier"/>
              </a:rPr>
              <a:t>workCount</a:t>
            </a:r>
            <a:r>
              <a:rPr lang="en-US" dirty="0" smtClean="0">
                <a:latin typeface="Courier"/>
                <a:cs typeface="Courier"/>
              </a:rPr>
              <a:t>);</a:t>
            </a:r>
          </a:p>
          <a:p>
            <a:pPr marL="0" indent="0">
              <a:buNone/>
            </a:pPr>
            <a:r>
              <a:rPr lang="en-US" dirty="0">
                <a:latin typeface="Courier"/>
                <a:cs typeface="Courier"/>
              </a:rPr>
              <a:t> </a:t>
            </a:r>
            <a:r>
              <a:rPr lang="en-US" dirty="0" smtClean="0">
                <a:latin typeface="Courier"/>
                <a:cs typeface="Courier"/>
              </a:rPr>
              <a:t>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var</a:t>
            </a:r>
            <a:r>
              <a:rPr lang="en-US" dirty="0" smtClean="0">
                <a:latin typeface="Courier"/>
                <a:cs typeface="Courier"/>
              </a:rPr>
              <a:t> t2 = function () { ... } //Same as t1</a:t>
            </a:r>
          </a:p>
          <a:p>
            <a:pPr marL="0" indent="0">
              <a:buNone/>
            </a:pPr>
            <a:r>
              <a:rPr lang="en-US" dirty="0" smtClean="0">
                <a:latin typeface="Courier"/>
                <a:cs typeface="Courier"/>
              </a:rPr>
              <a:t>  return {</a:t>
            </a:r>
          </a:p>
          <a:p>
            <a:pPr marL="0" indent="0">
              <a:buNone/>
            </a:pPr>
            <a:r>
              <a:rPr lang="en-US" dirty="0">
                <a:latin typeface="Courier"/>
                <a:cs typeface="Courier"/>
              </a:rPr>
              <a:t> </a:t>
            </a:r>
            <a:r>
              <a:rPr lang="en-US" dirty="0" smtClean="0">
                <a:latin typeface="Courier"/>
                <a:cs typeface="Courier"/>
              </a:rPr>
              <a:t>   doWork1: t1,</a:t>
            </a:r>
          </a:p>
          <a:p>
            <a:pPr marL="0" indent="0">
              <a:buNone/>
            </a:pPr>
            <a:r>
              <a:rPr lang="en-US" dirty="0">
                <a:latin typeface="Courier"/>
                <a:cs typeface="Courier"/>
              </a:rPr>
              <a:t> </a:t>
            </a:r>
            <a:r>
              <a:rPr lang="en-US" dirty="0" smtClean="0">
                <a:latin typeface="Courier"/>
                <a:cs typeface="Courier"/>
              </a:rPr>
              <a:t>   doWork2: t2</a:t>
            </a:r>
          </a:p>
          <a:p>
            <a:pPr marL="0" indent="0">
              <a:buNone/>
            </a:pPr>
            <a:r>
              <a:rPr lang="en-US" dirty="0">
                <a:latin typeface="Courier"/>
                <a:cs typeface="Courier"/>
              </a:rPr>
              <a:t> </a:t>
            </a:r>
            <a:r>
              <a:rPr lang="en-US" dirty="0" smtClean="0">
                <a:latin typeface="Courier"/>
                <a:cs typeface="Courier"/>
              </a:rPr>
              <a:t> };</a:t>
            </a:r>
          </a:p>
          <a:p>
            <a:pPr marL="0" indent="0">
              <a:buNone/>
            </a:pPr>
            <a:r>
              <a:rPr lang="en-US" dirty="0" smtClean="0">
                <a:latin typeface="Courier"/>
                <a:cs typeface="Courier"/>
              </a:rPr>
              <a:t>};</a:t>
            </a:r>
          </a:p>
          <a:p>
            <a:pPr marL="0" indent="0">
              <a:buNone/>
            </a:pPr>
            <a:r>
              <a:rPr lang="en-US" dirty="0" err="1" smtClean="0">
                <a:latin typeface="Courier"/>
                <a:cs typeface="Courier"/>
              </a:rPr>
              <a:t>var</a:t>
            </a:r>
            <a:r>
              <a:rPr lang="en-US" dirty="0" smtClean="0">
                <a:latin typeface="Courier"/>
                <a:cs typeface="Courier"/>
              </a:rPr>
              <a:t> worker = </a:t>
            </a:r>
            <a:r>
              <a:rPr lang="en-US" dirty="0" err="1" smtClean="0">
                <a:latin typeface="Courier"/>
                <a:cs typeface="Courier"/>
              </a:rPr>
              <a:t>createWorker</a:t>
            </a:r>
            <a:r>
              <a:rPr lang="en-US" dirty="0" smtClean="0">
                <a:latin typeface="Courier"/>
                <a:cs typeface="Courier"/>
              </a:rPr>
              <a:t>();</a:t>
            </a:r>
          </a:p>
          <a:p>
            <a:pPr marL="0" indent="0">
              <a:buNone/>
            </a:pPr>
            <a:r>
              <a:rPr lang="en-US" dirty="0" smtClean="0">
                <a:latin typeface="Courier"/>
                <a:cs typeface="Courier"/>
              </a:rPr>
              <a:t>worker.doWork1();</a:t>
            </a:r>
          </a:p>
          <a:p>
            <a:pPr marL="0" indent="0">
              <a:buNone/>
            </a:pPr>
            <a:r>
              <a:rPr lang="en-US" dirty="0" smtClean="0">
                <a:latin typeface="Courier"/>
                <a:cs typeface="Courier"/>
              </a:rPr>
              <a:t>worker.doWork2();</a:t>
            </a:r>
          </a:p>
        </p:txBody>
      </p:sp>
    </p:spTree>
    <p:extLst>
      <p:ext uri="{BB962C8B-B14F-4D97-AF65-F5344CB8AC3E}">
        <p14:creationId xmlns:p14="http://schemas.microsoft.com/office/powerpoint/2010/main" val="499824514"/>
      </p:ext>
    </p:extLst>
  </p:cSld>
  <p:clrMapOvr>
    <a:masterClrMapping/>
  </p:clrMapOvr>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module pattern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366608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 variation of the revealing object pattern</a:t>
            </a:r>
          </a:p>
          <a:p>
            <a:endParaRPr lang="en-US" dirty="0" smtClean="0"/>
          </a:p>
          <a:p>
            <a:r>
              <a:rPr lang="en-US" dirty="0" smtClean="0"/>
              <a:t>Simply self-executes so you don't have to remember to.</a:t>
            </a:r>
            <a:endParaRPr lang="en-US" dirty="0"/>
          </a:p>
        </p:txBody>
      </p:sp>
    </p:spTree>
    <p:extLst>
      <p:ext uri="{BB962C8B-B14F-4D97-AF65-F5344CB8AC3E}">
        <p14:creationId xmlns:p14="http://schemas.microsoft.com/office/powerpoint/2010/main" val="3015246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module pattern</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err="1" smtClean="0">
                <a:latin typeface="Courier"/>
                <a:cs typeface="Courier"/>
              </a:rPr>
              <a:t>var</a:t>
            </a:r>
            <a:r>
              <a:rPr lang="en-US" dirty="0" smtClean="0">
                <a:latin typeface="Courier"/>
                <a:cs typeface="Courier"/>
              </a:rPr>
              <a:t> </a:t>
            </a:r>
            <a:r>
              <a:rPr lang="en-US" dirty="0">
                <a:latin typeface="Courier"/>
                <a:cs typeface="Courier"/>
              </a:rPr>
              <a:t>w</a:t>
            </a:r>
            <a:r>
              <a:rPr lang="en-US" dirty="0" smtClean="0">
                <a:latin typeface="Courier"/>
                <a:cs typeface="Courier"/>
              </a:rPr>
              <a:t>orker = function ()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var</a:t>
            </a:r>
            <a:r>
              <a:rPr lang="en-US" dirty="0" smtClean="0">
                <a:latin typeface="Courier"/>
                <a:cs typeface="Courier"/>
              </a:rPr>
              <a:t> </a:t>
            </a:r>
            <a:r>
              <a:rPr lang="en-US" dirty="0" err="1" smtClean="0">
                <a:latin typeface="Courier"/>
                <a:cs typeface="Courier"/>
              </a:rPr>
              <a:t>workCount</a:t>
            </a:r>
            <a:r>
              <a:rPr lang="en-US" dirty="0" smtClean="0">
                <a:latin typeface="Courier"/>
                <a:cs typeface="Courier"/>
              </a:rPr>
              <a:t>=0; //A private variable</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var</a:t>
            </a:r>
            <a:r>
              <a:rPr lang="en-US" dirty="0" smtClean="0">
                <a:latin typeface="Courier"/>
                <a:cs typeface="Courier"/>
              </a:rPr>
              <a:t> t1 = function ()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workCount</a:t>
            </a:r>
            <a:r>
              <a:rPr lang="en-US" dirty="0" smtClean="0">
                <a:latin typeface="Courier"/>
                <a:cs typeface="Courier"/>
              </a:rPr>
              <a:t>++;</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console.log</a:t>
            </a:r>
            <a:r>
              <a:rPr lang="en-US" dirty="0" smtClean="0">
                <a:latin typeface="Courier"/>
                <a:cs typeface="Courier"/>
              </a:rPr>
              <a:t>("task1 " + </a:t>
            </a:r>
            <a:r>
              <a:rPr lang="en-US" dirty="0" err="1" smtClean="0">
                <a:latin typeface="Courier"/>
                <a:cs typeface="Courier"/>
              </a:rPr>
              <a:t>workCount</a:t>
            </a:r>
            <a:r>
              <a:rPr lang="en-US" dirty="0" smtClean="0">
                <a:latin typeface="Courier"/>
                <a:cs typeface="Courier"/>
              </a:rPr>
              <a:t>);</a:t>
            </a:r>
          </a:p>
          <a:p>
            <a:pPr marL="0" indent="0">
              <a:buNone/>
            </a:pPr>
            <a:r>
              <a:rPr lang="en-US" dirty="0">
                <a:latin typeface="Courier"/>
                <a:cs typeface="Courier"/>
              </a:rPr>
              <a:t> </a:t>
            </a:r>
            <a:r>
              <a:rPr lang="en-US" dirty="0" smtClean="0">
                <a:latin typeface="Courier"/>
                <a:cs typeface="Courier"/>
              </a:rPr>
              <a:t>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var</a:t>
            </a:r>
            <a:r>
              <a:rPr lang="en-US" dirty="0" smtClean="0">
                <a:latin typeface="Courier"/>
                <a:cs typeface="Courier"/>
              </a:rPr>
              <a:t> t2 = function () { ... } //Same as t1</a:t>
            </a:r>
          </a:p>
          <a:p>
            <a:pPr marL="0" indent="0">
              <a:buNone/>
            </a:pPr>
            <a:r>
              <a:rPr lang="en-US" dirty="0" smtClean="0">
                <a:latin typeface="Courier"/>
                <a:cs typeface="Courier"/>
              </a:rPr>
              <a:t>  return {</a:t>
            </a:r>
          </a:p>
          <a:p>
            <a:pPr marL="0" indent="0">
              <a:buNone/>
            </a:pPr>
            <a:r>
              <a:rPr lang="en-US" dirty="0">
                <a:latin typeface="Courier"/>
                <a:cs typeface="Courier"/>
              </a:rPr>
              <a:t> </a:t>
            </a:r>
            <a:r>
              <a:rPr lang="en-US" dirty="0" smtClean="0">
                <a:latin typeface="Courier"/>
                <a:cs typeface="Courier"/>
              </a:rPr>
              <a:t>   doWork1: t1,</a:t>
            </a:r>
          </a:p>
          <a:p>
            <a:pPr marL="0" indent="0">
              <a:buNone/>
            </a:pPr>
            <a:r>
              <a:rPr lang="en-US" dirty="0">
                <a:latin typeface="Courier"/>
                <a:cs typeface="Courier"/>
              </a:rPr>
              <a:t> </a:t>
            </a:r>
            <a:r>
              <a:rPr lang="en-US" dirty="0" smtClean="0">
                <a:latin typeface="Courier"/>
                <a:cs typeface="Courier"/>
              </a:rPr>
              <a:t>   doWork2: t2</a:t>
            </a:r>
          </a:p>
          <a:p>
            <a:pPr marL="0" indent="0">
              <a:buNone/>
            </a:pPr>
            <a:r>
              <a:rPr lang="en-US" dirty="0">
                <a:latin typeface="Courier"/>
                <a:cs typeface="Courier"/>
              </a:rPr>
              <a:t> </a:t>
            </a:r>
            <a:r>
              <a:rPr lang="en-US" dirty="0" smtClean="0">
                <a:latin typeface="Courier"/>
                <a:cs typeface="Courier"/>
              </a:rPr>
              <a:t> };</a:t>
            </a:r>
          </a:p>
          <a:p>
            <a:pPr marL="0" indent="0">
              <a:buNone/>
            </a:pPr>
            <a:r>
              <a:rPr lang="en-US" dirty="0" smtClean="0">
                <a:latin typeface="Courier"/>
                <a:cs typeface="Courier"/>
              </a:rPr>
              <a:t>}();</a:t>
            </a:r>
          </a:p>
          <a:p>
            <a:pPr marL="0" indent="0">
              <a:buNone/>
            </a:pPr>
            <a:r>
              <a:rPr lang="en-US" dirty="0" smtClean="0">
                <a:latin typeface="Courier"/>
                <a:cs typeface="Courier"/>
              </a:rPr>
              <a:t>//</a:t>
            </a:r>
            <a:r>
              <a:rPr lang="en-US" dirty="0" err="1" smtClean="0">
                <a:latin typeface="Courier"/>
                <a:cs typeface="Courier"/>
              </a:rPr>
              <a:t>var</a:t>
            </a:r>
            <a:r>
              <a:rPr lang="en-US" dirty="0" smtClean="0">
                <a:latin typeface="Courier"/>
                <a:cs typeface="Courier"/>
              </a:rPr>
              <a:t> worker = </a:t>
            </a:r>
            <a:r>
              <a:rPr lang="en-US" dirty="0" err="1" smtClean="0">
                <a:latin typeface="Courier"/>
                <a:cs typeface="Courier"/>
              </a:rPr>
              <a:t>createWorker</a:t>
            </a:r>
            <a:r>
              <a:rPr lang="en-US" dirty="0" smtClean="0">
                <a:latin typeface="Courier"/>
                <a:cs typeface="Courier"/>
              </a:rPr>
              <a:t>(); &lt;-- Eliminated!</a:t>
            </a:r>
          </a:p>
          <a:p>
            <a:pPr marL="0" indent="0">
              <a:buNone/>
            </a:pPr>
            <a:r>
              <a:rPr lang="en-US" dirty="0" smtClean="0">
                <a:latin typeface="Courier"/>
                <a:cs typeface="Courier"/>
              </a:rPr>
              <a:t>worker.doWork1();</a:t>
            </a:r>
          </a:p>
          <a:p>
            <a:pPr marL="0" indent="0">
              <a:buNone/>
            </a:pPr>
            <a:r>
              <a:rPr lang="en-US" dirty="0" smtClean="0">
                <a:latin typeface="Courier"/>
                <a:cs typeface="Courier"/>
              </a:rPr>
              <a:t>worker.doWork2();</a:t>
            </a:r>
          </a:p>
        </p:txBody>
      </p:sp>
    </p:spTree>
    <p:extLst>
      <p:ext uri="{BB962C8B-B14F-4D97-AF65-F5344CB8AC3E}">
        <p14:creationId xmlns:p14="http://schemas.microsoft.com/office/powerpoint/2010/main" val="227624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Self-</a:t>
            </a:r>
            <a:r>
              <a:rPr lang="en-US" dirty="0"/>
              <a:t>a</a:t>
            </a:r>
            <a:r>
              <a:rPr lang="en-US" dirty="0" smtClean="0"/>
              <a:t>ttaching Object </a:t>
            </a:r>
            <a:r>
              <a:rPr lang="en-US" dirty="0"/>
              <a:t>P</a:t>
            </a:r>
            <a:r>
              <a:rPr lang="en-US" dirty="0" smtClean="0"/>
              <a:t>attern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4450525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98318" y="1547667"/>
            <a:ext cx="8229600" cy="2642008"/>
          </a:xfrm>
        </p:spPr>
        <p:txBody>
          <a:bodyPr>
            <a:normAutofit/>
          </a:bodyPr>
          <a:lstStyle/>
          <a:p>
            <a:pPr algn="ctr"/>
            <a:r>
              <a:rPr lang="en-US" sz="5400" dirty="0" smtClean="0"/>
              <a:t>How do you pronounce 'JSON'?</a:t>
            </a:r>
            <a:endParaRPr lang="en-US" sz="5400" dirty="0"/>
          </a:p>
        </p:txBody>
      </p:sp>
      <p:pic>
        <p:nvPicPr>
          <p:cNvPr id="4" name="Picture 3"/>
          <p:cNvPicPr>
            <a:picLocks noChangeAspect="1"/>
          </p:cNvPicPr>
          <p:nvPr/>
        </p:nvPicPr>
        <p:blipFill>
          <a:blip r:embed="rId2"/>
          <a:stretch>
            <a:fillRect/>
          </a:stretch>
        </p:blipFill>
        <p:spPr>
          <a:xfrm>
            <a:off x="0" y="264617"/>
            <a:ext cx="5181600" cy="3594100"/>
          </a:xfrm>
          <a:prstGeom prst="rect">
            <a:avLst/>
          </a:prstGeom>
          <a:ln>
            <a:solidFill>
              <a:srgbClr val="092F68"/>
            </a:solidFill>
          </a:ln>
        </p:spPr>
      </p:pic>
      <p:sp>
        <p:nvSpPr>
          <p:cNvPr id="5" name="Oval 4"/>
          <p:cNvSpPr/>
          <p:nvPr/>
        </p:nvSpPr>
        <p:spPr>
          <a:xfrm>
            <a:off x="2892915" y="2699097"/>
            <a:ext cx="1922732" cy="617441"/>
          </a:xfrm>
          <a:prstGeom prst="ellipse">
            <a:avLst/>
          </a:prstGeom>
          <a:noFill/>
          <a:ln w="28575"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1746333" y="2268877"/>
            <a:ext cx="7287133" cy="4460815"/>
          </a:xfrm>
          <a:prstGeom prst="rect">
            <a:avLst/>
          </a:prstGeom>
        </p:spPr>
      </p:pic>
      <p:sp>
        <p:nvSpPr>
          <p:cNvPr id="3" name="Content Placeholder 2"/>
          <p:cNvSpPr>
            <a:spLocks noGrp="1"/>
          </p:cNvSpPr>
          <p:nvPr>
            <p:ph idx="1"/>
          </p:nvPr>
        </p:nvSpPr>
        <p:spPr>
          <a:xfrm>
            <a:off x="457200" y="2268877"/>
            <a:ext cx="8229600" cy="2404343"/>
          </a:xfrm>
        </p:spPr>
        <p:txBody>
          <a:bodyPr>
            <a:normAutofit/>
          </a:bodyPr>
          <a:lstStyle/>
          <a:p>
            <a:pPr marL="0" indent="0" algn="ctr">
              <a:buNone/>
            </a:pPr>
            <a:r>
              <a:rPr lang="en-US" sz="6000" b="1" dirty="0" smtClean="0">
                <a:solidFill>
                  <a:srgbClr val="FF0000"/>
                </a:solidFill>
                <a:latin typeface="Noteworthy Light"/>
                <a:cs typeface="Noteworthy Light"/>
              </a:rPr>
              <a:t>Let's take on the </a:t>
            </a:r>
            <a:r>
              <a:rPr lang="en-US" sz="6000" b="1" u="sng" dirty="0" smtClean="0">
                <a:solidFill>
                  <a:srgbClr val="FF0000"/>
                </a:solidFill>
                <a:latin typeface="Noteworthy Light"/>
                <a:cs typeface="Noteworthy Light"/>
              </a:rPr>
              <a:t>burning</a:t>
            </a:r>
            <a:r>
              <a:rPr lang="en-US" sz="6000" b="1" dirty="0" smtClean="0">
                <a:solidFill>
                  <a:srgbClr val="FF0000"/>
                </a:solidFill>
                <a:latin typeface="Noteworthy Light"/>
                <a:cs typeface="Noteworthy Light"/>
              </a:rPr>
              <a:t> question ...</a:t>
            </a:r>
            <a:endParaRPr lang="en-US" sz="6000" b="1" dirty="0">
              <a:solidFill>
                <a:srgbClr val="FF0000"/>
              </a:solidFill>
              <a:latin typeface="Noteworthy Light"/>
              <a:cs typeface="Noteworthy Light"/>
            </a:endParaRPr>
          </a:p>
        </p:txBody>
      </p:sp>
    </p:spTree>
    <p:extLst>
      <p:ext uri="{BB962C8B-B14F-4D97-AF65-F5344CB8AC3E}">
        <p14:creationId xmlns:p14="http://schemas.microsoft.com/office/powerpoint/2010/main" val="1750882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xit" presetSubtype="0" fill="hold" grpId="1" nodeType="clickEffect">
                                  <p:stCondLst>
                                    <p:cond delay="0"/>
                                  </p:stCondLst>
                                  <p:childTnLst>
                                    <p:anim calcmode="lin" valueType="num">
                                      <p:cBhvr>
                                        <p:cTn id="11" dur="1000"/>
                                        <p:tgtEl>
                                          <p:spTgt spid="3">
                                            <p:txEl>
                                              <p:pRg st="0" end="0"/>
                                            </p:txEl>
                                          </p:spTgt>
                                        </p:tgtEl>
                                        <p:attrNameLst>
                                          <p:attrName>ppt_w</p:attrName>
                                        </p:attrNameLst>
                                      </p:cBhvr>
                                      <p:tavLst>
                                        <p:tav tm="0">
                                          <p:val>
                                            <p:strVal val="ppt_w"/>
                                          </p:val>
                                        </p:tav>
                                        <p:tav tm="100000">
                                          <p:val>
                                            <p:fltVal val="0"/>
                                          </p:val>
                                        </p:tav>
                                      </p:tavLst>
                                    </p:anim>
                                    <p:anim calcmode="lin" valueType="num">
                                      <p:cBhvr>
                                        <p:cTn id="12" dur="1000"/>
                                        <p:tgtEl>
                                          <p:spTgt spid="3">
                                            <p:txEl>
                                              <p:pRg st="0" end="0"/>
                                            </p:txEl>
                                          </p:spTgt>
                                        </p:tgtEl>
                                        <p:attrNameLst>
                                          <p:attrName>ppt_h</p:attrName>
                                        </p:attrNameLst>
                                      </p:cBhvr>
                                      <p:tavLst>
                                        <p:tav tm="0">
                                          <p:val>
                                            <p:strVal val="ppt_h"/>
                                          </p:val>
                                        </p:tav>
                                        <p:tav tm="100000">
                                          <p:val>
                                            <p:fltVal val="0"/>
                                          </p:val>
                                        </p:tav>
                                      </p:tavLst>
                                    </p:anim>
                                    <p:anim calcmode="lin" valueType="num">
                                      <p:cBhvr>
                                        <p:cTn id="13" dur="1000"/>
                                        <p:tgtEl>
                                          <p:spTgt spid="3">
                                            <p:txEl>
                                              <p:pRg st="0" end="0"/>
                                            </p:txEl>
                                          </p:spTgt>
                                        </p:tgtEl>
                                        <p:attrNameLst>
                                          <p:attrName>style.rotation</p:attrName>
                                        </p:attrNameLst>
                                      </p:cBhvr>
                                      <p:tavLst>
                                        <p:tav tm="0">
                                          <p:val>
                                            <p:fltVal val="0"/>
                                          </p:val>
                                        </p:tav>
                                        <p:tav tm="100000">
                                          <p:val>
                                            <p:fltVal val="90"/>
                                          </p:val>
                                        </p:tav>
                                      </p:tavLst>
                                    </p:anim>
                                    <p:animEffect transition="out" filter="fade">
                                      <p:cBhvr>
                                        <p:cTn id="14" dur="1000"/>
                                        <p:tgtEl>
                                          <p:spTgt spid="3">
                                            <p:txEl>
                                              <p:pRg st="0" end="0"/>
                                            </p:txEl>
                                          </p:spTgt>
                                        </p:tgtEl>
                                      </p:cBhvr>
                                    </p:animEffect>
                                    <p:set>
                                      <p:cBhvr>
                                        <p:cTn id="15" dur="1" fill="hold">
                                          <p:stCondLst>
                                            <p:cond delay="999"/>
                                          </p:stCondLst>
                                        </p:cTn>
                                        <p:tgtEl>
                                          <p:spTgt spid="3">
                                            <p:txEl>
                                              <p:pRg st="0" end="0"/>
                                            </p:txEl>
                                          </p:spTgt>
                                        </p:tgtEl>
                                        <p:attrNameLst>
                                          <p:attrName>style.visibility</p:attrName>
                                        </p:attrNameLst>
                                      </p:cBhvr>
                                      <p:to>
                                        <p:strVal val="hidden"/>
                                      </p:to>
                                    </p:set>
                                  </p:childTnLst>
                                </p:cTn>
                              </p:par>
                            </p:childTnLst>
                          </p:cTn>
                        </p:par>
                        <p:par>
                          <p:cTn id="16" fill="hold">
                            <p:stCondLst>
                              <p:cond delay="1000"/>
                            </p:stCondLst>
                            <p:childTnLst>
                              <p:par>
                                <p:cTn id="17" presetID="35" presetClass="entr" presetSubtype="0" fill="hold" grpId="0" nodeType="afterEffect">
                                  <p:stCondLst>
                                    <p:cond delay="2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style.rotation</p:attrName>
                                        </p:attrNameLst>
                                      </p:cBhvr>
                                      <p:tavLst>
                                        <p:tav tm="0">
                                          <p:val>
                                            <p:fltVal val="720"/>
                                          </p:val>
                                        </p:tav>
                                        <p:tav tm="100000">
                                          <p:val>
                                            <p:fltVal val="0"/>
                                          </p:val>
                                        </p:tav>
                                      </p:tavLst>
                                    </p:anim>
                                    <p:anim calcmode="lin" valueType="num">
                                      <p:cBhvr>
                                        <p:cTn id="21" dur="2000" fill="hold"/>
                                        <p:tgtEl>
                                          <p:spTgt spid="7"/>
                                        </p:tgtEl>
                                        <p:attrNameLst>
                                          <p:attrName>ppt_h</p:attrName>
                                        </p:attrNameLst>
                                      </p:cBhvr>
                                      <p:tavLst>
                                        <p:tav tm="0">
                                          <p:val>
                                            <p:fltVal val="0"/>
                                          </p:val>
                                        </p:tav>
                                        <p:tav tm="100000">
                                          <p:val>
                                            <p:strVal val="#ppt_h"/>
                                          </p:val>
                                        </p:tav>
                                      </p:tavLst>
                                    </p:anim>
                                    <p:anim calcmode="lin" valueType="num">
                                      <p:cBhvr>
                                        <p:cTn id="22" dur="2000" fill="hold"/>
                                        <p:tgtEl>
                                          <p:spTgt spid="7"/>
                                        </p:tgtEl>
                                        <p:attrNameLst>
                                          <p:attrName>ppt_w</p:attrName>
                                        </p:attrNameLst>
                                      </p:cBhvr>
                                      <p:tavLst>
                                        <p:tav tm="0">
                                          <p:val>
                                            <p:fltVal val="0"/>
                                          </p:val>
                                        </p:tav>
                                        <p:tav tm="100000">
                                          <p:val>
                                            <p:strVal val="#ppt_w"/>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3" grpId="0" build="p"/>
      <p:bldP spid="3" grpId="1" build="p"/>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Self-attaching </a:t>
            </a:r>
            <a:r>
              <a:rPr lang="en-US" dirty="0"/>
              <a:t>O</a:t>
            </a:r>
            <a:r>
              <a:rPr lang="en-US" dirty="0" smtClean="0"/>
              <a:t>bject Pattern</a:t>
            </a:r>
            <a:endParaRPr lang="en-US" dirty="0"/>
          </a:p>
        </p:txBody>
      </p:sp>
      <p:sp>
        <p:nvSpPr>
          <p:cNvPr id="3" name="Content Placeholder 2"/>
          <p:cNvSpPr>
            <a:spLocks noGrp="1"/>
          </p:cNvSpPr>
          <p:nvPr>
            <p:ph idx="1"/>
          </p:nvPr>
        </p:nvSpPr>
        <p:spPr>
          <a:xfrm>
            <a:off x="457200" y="4092750"/>
            <a:ext cx="8229600" cy="2384250"/>
          </a:xfrm>
        </p:spPr>
        <p:txBody>
          <a:bodyPr/>
          <a:lstStyle/>
          <a:p>
            <a:r>
              <a:rPr lang="en-US" dirty="0" smtClean="0"/>
              <a:t>Whenever you  have an object that needs to be attached to a namespace</a:t>
            </a:r>
          </a:p>
          <a:p>
            <a:r>
              <a:rPr lang="en-US" dirty="0" smtClean="0"/>
              <a:t>Allows you to keep the attaching completely modular and complete encapsulated.</a:t>
            </a:r>
            <a:endParaRPr lang="en-US" dirty="0"/>
          </a:p>
        </p:txBody>
      </p:sp>
      <p:pic>
        <p:nvPicPr>
          <p:cNvPr id="4" name="Picture 3"/>
          <p:cNvPicPr>
            <a:picLocks noChangeAspect="1"/>
          </p:cNvPicPr>
          <p:nvPr/>
        </p:nvPicPr>
        <p:blipFill rotWithShape="1">
          <a:blip r:embed="rId3"/>
          <a:srcRect t="28990" b="24707"/>
          <a:stretch/>
        </p:blipFill>
        <p:spPr>
          <a:xfrm>
            <a:off x="1421683" y="1781756"/>
            <a:ext cx="5842000" cy="1764116"/>
          </a:xfrm>
          <a:prstGeom prst="rect">
            <a:avLst/>
          </a:prstGeom>
        </p:spPr>
      </p:pic>
    </p:spTree>
    <p:extLst>
      <p:ext uri="{BB962C8B-B14F-4D97-AF65-F5344CB8AC3E}">
        <p14:creationId xmlns:p14="http://schemas.microsoft.com/office/powerpoint/2010/main" val="1094386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 in the namespace</a:t>
            </a:r>
            <a:endParaRPr lang="en-US" dirty="0"/>
          </a:p>
        </p:txBody>
      </p:sp>
      <p:sp>
        <p:nvSpPr>
          <p:cNvPr id="3" name="Content Placeholder 2"/>
          <p:cNvSpPr>
            <a:spLocks noGrp="1"/>
          </p:cNvSpPr>
          <p:nvPr>
            <p:ph idx="1"/>
          </p:nvPr>
        </p:nvSpPr>
        <p:spPr/>
        <p:txBody>
          <a:bodyPr/>
          <a:lstStyle/>
          <a:p>
            <a:pPr marL="0" indent="0">
              <a:buNone/>
            </a:pPr>
            <a:r>
              <a:rPr lang="en-US" dirty="0" smtClean="0">
                <a:latin typeface="Courier"/>
                <a:cs typeface="Courier"/>
              </a:rPr>
              <a:t>(function (ns) {</a:t>
            </a:r>
          </a:p>
          <a:p>
            <a:pPr marL="0" indent="0">
              <a:buNone/>
            </a:pPr>
            <a:r>
              <a:rPr lang="en-US" dirty="0">
                <a:latin typeface="Courier"/>
                <a:cs typeface="Courier"/>
              </a:rPr>
              <a:t> </a:t>
            </a:r>
            <a:r>
              <a:rPr lang="en-US" dirty="0" err="1" smtClean="0">
                <a:latin typeface="Courier"/>
                <a:cs typeface="Courier"/>
              </a:rPr>
              <a:t>var</a:t>
            </a:r>
            <a:r>
              <a:rPr lang="en-US" dirty="0" smtClean="0">
                <a:latin typeface="Courier"/>
                <a:cs typeface="Courier"/>
              </a:rPr>
              <a:t> bar = {</a:t>
            </a:r>
          </a:p>
          <a:p>
            <a:pPr marL="0" indent="0">
              <a:buNone/>
            </a:pPr>
            <a:r>
              <a:rPr lang="en-US" dirty="0">
                <a:latin typeface="Courier"/>
                <a:cs typeface="Courier"/>
              </a:rPr>
              <a:t> </a:t>
            </a:r>
            <a:r>
              <a:rPr lang="en-US" dirty="0" smtClean="0">
                <a:latin typeface="Courier"/>
                <a:cs typeface="Courier"/>
              </a:rPr>
              <a:t>   p1: </a:t>
            </a:r>
            <a:r>
              <a:rPr lang="en-US" dirty="0" err="1" smtClean="0">
                <a:latin typeface="Courier"/>
                <a:cs typeface="Courier"/>
              </a:rPr>
              <a:t>someValue</a:t>
            </a:r>
            <a:r>
              <a:rPr lang="en-US" dirty="0" smtClean="0">
                <a:latin typeface="Courier"/>
                <a:cs typeface="Courier"/>
              </a:rPr>
              <a:t>,</a:t>
            </a:r>
          </a:p>
          <a:p>
            <a:pPr marL="0" indent="0">
              <a:buNone/>
            </a:pPr>
            <a:r>
              <a:rPr lang="en-US" dirty="0">
                <a:latin typeface="Courier"/>
                <a:cs typeface="Courier"/>
              </a:rPr>
              <a:t> </a:t>
            </a:r>
            <a:r>
              <a:rPr lang="en-US" dirty="0" smtClean="0">
                <a:latin typeface="Courier"/>
                <a:cs typeface="Courier"/>
              </a:rPr>
              <a:t>   f1: function() { ... }</a:t>
            </a:r>
          </a:p>
          <a:p>
            <a:pPr marL="0" indent="0">
              <a:buNone/>
            </a:pPr>
            <a:r>
              <a:rPr lang="en-US" dirty="0" smtClean="0">
                <a:latin typeface="Courier"/>
                <a:cs typeface="Courier"/>
              </a:rPr>
              <a:t>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ns.foo</a:t>
            </a:r>
            <a:r>
              <a:rPr lang="en-US" dirty="0" smtClean="0">
                <a:latin typeface="Courier"/>
                <a:cs typeface="Courier"/>
              </a:rPr>
              <a:t> = bar;</a:t>
            </a:r>
          </a:p>
          <a:p>
            <a:pPr marL="0" indent="0">
              <a:buNone/>
            </a:pPr>
            <a:r>
              <a:rPr lang="en-US" dirty="0" smtClean="0">
                <a:latin typeface="Courier"/>
                <a:cs typeface="Courier"/>
              </a:rPr>
              <a:t>})(</a:t>
            </a:r>
            <a:r>
              <a:rPr lang="en-US" dirty="0" err="1" smtClean="0">
                <a:latin typeface="Courier"/>
                <a:cs typeface="Courier"/>
              </a:rPr>
              <a:t>duff.products.ales</a:t>
            </a:r>
            <a:r>
              <a:rPr lang="en-US" dirty="0" smtClean="0">
                <a:latin typeface="Courier"/>
                <a:cs typeface="Courier"/>
              </a:rPr>
              <a:t>);</a:t>
            </a:r>
          </a:p>
          <a:p>
            <a:pPr marL="0" indent="0">
              <a:buNone/>
            </a:pPr>
            <a:r>
              <a:rPr lang="en-US" dirty="0" smtClean="0">
                <a:latin typeface="+mj-lt"/>
                <a:cs typeface="Courier"/>
              </a:rPr>
              <a:t>... then later ...</a:t>
            </a:r>
          </a:p>
          <a:p>
            <a:pPr marL="0" indent="0">
              <a:buNone/>
            </a:pPr>
            <a:r>
              <a:rPr lang="en-US" dirty="0" err="1" smtClean="0">
                <a:latin typeface="Courier"/>
                <a:cs typeface="Courier"/>
              </a:rPr>
              <a:t>var</a:t>
            </a:r>
            <a:r>
              <a:rPr lang="en-US" dirty="0" smtClean="0">
                <a:latin typeface="Courier"/>
                <a:cs typeface="Courier"/>
              </a:rPr>
              <a:t> x = duff.products.ales.foo.p1;</a:t>
            </a:r>
          </a:p>
          <a:p>
            <a:pPr marL="0" indent="0">
              <a:buNone/>
            </a:pPr>
            <a:r>
              <a:rPr lang="en-US" dirty="0" smtClean="0">
                <a:latin typeface="Courier"/>
                <a:cs typeface="Courier"/>
              </a:rPr>
              <a:t>duff.products.ales.foo.f1();</a:t>
            </a:r>
          </a:p>
          <a:p>
            <a:endParaRPr lang="en-US" dirty="0"/>
          </a:p>
        </p:txBody>
      </p:sp>
    </p:spTree>
    <p:extLst>
      <p:ext uri="{BB962C8B-B14F-4D97-AF65-F5344CB8AC3E}">
        <p14:creationId xmlns:p14="http://schemas.microsoft.com/office/powerpoint/2010/main" val="1259889300"/>
      </p:ext>
    </p:extLst>
  </p:cSld>
  <p:clrMapOvr>
    <a:masterClrMapping/>
  </p:clrMapOvr>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Middleware pattern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594237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middleware pattern</a:t>
            </a:r>
            <a:endParaRPr lang="en-US" dirty="0"/>
          </a:p>
        </p:txBody>
      </p:sp>
      <p:sp>
        <p:nvSpPr>
          <p:cNvPr id="5" name="Content Placeholder 4"/>
          <p:cNvSpPr>
            <a:spLocks noGrp="1"/>
          </p:cNvSpPr>
          <p:nvPr>
            <p:ph idx="1"/>
          </p:nvPr>
        </p:nvSpPr>
        <p:spPr/>
        <p:txBody>
          <a:bodyPr/>
          <a:lstStyle/>
          <a:p>
            <a:r>
              <a:rPr lang="en-US" dirty="0" smtClean="0"/>
              <a:t>Used often on server-side with </a:t>
            </a:r>
            <a:r>
              <a:rPr lang="en-US" dirty="0" err="1" smtClean="0"/>
              <a:t>NodeJS</a:t>
            </a:r>
            <a:r>
              <a:rPr lang="en-US" dirty="0" smtClean="0"/>
              <a:t> modules</a:t>
            </a:r>
          </a:p>
          <a:p>
            <a:r>
              <a:rPr lang="en-US" dirty="0" smtClean="0"/>
              <a:t>Allows you to insert a function in a processing pipeline and specify what happens after your function</a:t>
            </a:r>
          </a:p>
          <a:p>
            <a:r>
              <a:rPr lang="en-US" dirty="0" smtClean="0"/>
              <a:t>Your user will pass in the "next" function -- the thing he/she wants to run next.</a:t>
            </a:r>
          </a:p>
          <a:p>
            <a:r>
              <a:rPr lang="en-US" dirty="0" smtClean="0"/>
              <a:t>That next function could be more middleware.</a:t>
            </a:r>
          </a:p>
          <a:p>
            <a:r>
              <a:rPr lang="en-US" dirty="0" smtClean="0"/>
              <a:t>Software written with the intent of running as part of a bigger process and allowing a user to call something (usually asynchronously) after it </a:t>
            </a:r>
            <a:r>
              <a:rPr lang="en-US" smtClean="0"/>
              <a:t>is finished.</a:t>
            </a:r>
            <a:endParaRPr lang="en-US" dirty="0"/>
          </a:p>
        </p:txBody>
      </p:sp>
    </p:spTree>
    <p:extLst>
      <p:ext uri="{BB962C8B-B14F-4D97-AF65-F5344CB8AC3E}">
        <p14:creationId xmlns:p14="http://schemas.microsoft.com/office/powerpoint/2010/main" val="1787772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middleware pattern</a:t>
            </a:r>
            <a:endParaRPr lang="en-US" dirty="0"/>
          </a:p>
        </p:txBody>
      </p:sp>
      <p:sp>
        <p:nvSpPr>
          <p:cNvPr id="3" name="Content Placeholder 2"/>
          <p:cNvSpPr>
            <a:spLocks noGrp="1"/>
          </p:cNvSpPr>
          <p:nvPr>
            <p:ph idx="1"/>
          </p:nvPr>
        </p:nvSpPr>
        <p:spPr>
          <a:xfrm>
            <a:off x="154885" y="1600200"/>
            <a:ext cx="8843911" cy="4876800"/>
          </a:xfrm>
        </p:spPr>
        <p:txBody>
          <a:bodyPr/>
          <a:lstStyle/>
          <a:p>
            <a:pPr marL="0" indent="0">
              <a:buNone/>
            </a:pPr>
            <a:r>
              <a:rPr lang="en-US" dirty="0" err="1">
                <a:latin typeface="Courier"/>
                <a:cs typeface="Courier"/>
              </a:rPr>
              <a:t>var</a:t>
            </a:r>
            <a:r>
              <a:rPr lang="en-US" dirty="0">
                <a:latin typeface="Courier"/>
                <a:cs typeface="Courier"/>
              </a:rPr>
              <a:t> express = require("express");</a:t>
            </a:r>
          </a:p>
          <a:p>
            <a:pPr marL="0" indent="0">
              <a:buNone/>
            </a:pPr>
            <a:r>
              <a:rPr lang="en-US" dirty="0" err="1">
                <a:latin typeface="Courier"/>
                <a:cs typeface="Courier"/>
              </a:rPr>
              <a:t>var</a:t>
            </a:r>
            <a:r>
              <a:rPr lang="en-US" dirty="0">
                <a:latin typeface="Courier"/>
                <a:cs typeface="Courier"/>
              </a:rPr>
              <a:t> router = new </a:t>
            </a:r>
            <a:r>
              <a:rPr lang="en-US" dirty="0" err="1">
                <a:latin typeface="Courier"/>
                <a:cs typeface="Courier"/>
              </a:rPr>
              <a:t>express.Router</a:t>
            </a:r>
            <a:r>
              <a:rPr lang="en-US" dirty="0">
                <a:latin typeface="Courier"/>
                <a:cs typeface="Courier"/>
              </a:rPr>
              <a:t>();</a:t>
            </a:r>
          </a:p>
          <a:p>
            <a:pPr marL="0" indent="0">
              <a:buNone/>
            </a:pPr>
            <a:endParaRPr lang="en-US" dirty="0">
              <a:latin typeface="Courier"/>
              <a:cs typeface="Courier"/>
            </a:endParaRPr>
          </a:p>
          <a:p>
            <a:pPr marL="0" indent="0">
              <a:buNone/>
            </a:pPr>
            <a:r>
              <a:rPr lang="en-US" dirty="0">
                <a:latin typeface="Courier"/>
                <a:cs typeface="Courier"/>
              </a:rPr>
              <a:t>// use the </a:t>
            </a:r>
            <a:r>
              <a:rPr lang="en-US" dirty="0" err="1">
                <a:latin typeface="Courier"/>
                <a:cs typeface="Courier"/>
              </a:rPr>
              <a:t>api</a:t>
            </a:r>
            <a:r>
              <a:rPr lang="en-US" dirty="0">
                <a:latin typeface="Courier"/>
                <a:cs typeface="Courier"/>
              </a:rPr>
              <a:t> that </a:t>
            </a:r>
            <a:r>
              <a:rPr lang="en-US" dirty="0" smtClean="0">
                <a:latin typeface="Courier"/>
                <a:cs typeface="Courier"/>
              </a:rPr>
              <a:t>provides </a:t>
            </a:r>
            <a:r>
              <a:rPr lang="en-US" dirty="0">
                <a:latin typeface="Courier"/>
                <a:cs typeface="Courier"/>
              </a:rPr>
              <a:t>a "next" callback</a:t>
            </a:r>
          </a:p>
          <a:p>
            <a:pPr marL="0" indent="0">
              <a:buNone/>
            </a:pPr>
            <a:r>
              <a:rPr lang="en-US" dirty="0" err="1">
                <a:latin typeface="Courier"/>
                <a:cs typeface="Courier"/>
              </a:rPr>
              <a:t>router.get</a:t>
            </a:r>
            <a:r>
              <a:rPr lang="en-US" dirty="0">
                <a:latin typeface="Courier"/>
                <a:cs typeface="Courier"/>
              </a:rPr>
              <a:t>("/", function(</a:t>
            </a:r>
            <a:r>
              <a:rPr lang="en-US" dirty="0" err="1">
                <a:latin typeface="Courier"/>
                <a:cs typeface="Courier"/>
              </a:rPr>
              <a:t>req</a:t>
            </a:r>
            <a:r>
              <a:rPr lang="en-US" dirty="0">
                <a:latin typeface="Courier"/>
                <a:cs typeface="Courier"/>
              </a:rPr>
              <a:t>, res, next){</a:t>
            </a:r>
          </a:p>
          <a:p>
            <a:pPr marL="0" indent="0">
              <a:buNone/>
            </a:pPr>
            <a:r>
              <a:rPr lang="en-US" dirty="0">
                <a:latin typeface="Courier"/>
                <a:cs typeface="Courier"/>
              </a:rPr>
              <a:t>  // do some work, then </a:t>
            </a:r>
            <a:r>
              <a:rPr lang="en-US" dirty="0" smtClean="0">
                <a:latin typeface="Courier"/>
                <a:cs typeface="Courier"/>
              </a:rPr>
              <a:t>call the next</a:t>
            </a:r>
            <a:endParaRPr lang="en-US" dirty="0">
              <a:latin typeface="Courier"/>
              <a:cs typeface="Courier"/>
            </a:endParaRPr>
          </a:p>
          <a:p>
            <a:pPr marL="0" indent="0">
              <a:buNone/>
            </a:pPr>
            <a:r>
              <a:rPr lang="en-US" dirty="0">
                <a:latin typeface="Courier"/>
                <a:cs typeface="Courier"/>
              </a:rPr>
              <a:t>  next();</a:t>
            </a:r>
          </a:p>
          <a:p>
            <a:pPr marL="0" indent="0">
              <a:buNone/>
            </a:pPr>
            <a:r>
              <a:rPr lang="en-US" dirty="0">
                <a:latin typeface="Courier"/>
                <a:cs typeface="Courier"/>
              </a:rPr>
              <a:t>});</a:t>
            </a:r>
          </a:p>
        </p:txBody>
      </p:sp>
    </p:spTree>
    <p:extLst>
      <p:ext uri="{BB962C8B-B14F-4D97-AF65-F5344CB8AC3E}">
        <p14:creationId xmlns:p14="http://schemas.microsoft.com/office/powerpoint/2010/main" val="1352457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tl</a:t>
            </a:r>
            <a:r>
              <a:rPr lang="en-US" smtClean="0"/>
              <a:t>;dr</a:t>
            </a:r>
            <a:endParaRPr lang="en-US" dirty="0"/>
          </a:p>
        </p:txBody>
      </p:sp>
      <p:sp>
        <p:nvSpPr>
          <p:cNvPr id="3" name="Content Placeholder 2"/>
          <p:cNvSpPr>
            <a:spLocks noGrp="1"/>
          </p:cNvSpPr>
          <p:nvPr>
            <p:ph idx="1"/>
          </p:nvPr>
        </p:nvSpPr>
        <p:spPr/>
        <p:txBody>
          <a:bodyPr/>
          <a:lstStyle/>
          <a:p>
            <a:r>
              <a:rPr lang="en-US" dirty="0" smtClean="0"/>
              <a:t>We looked at some very common patterns unique to JavaScript</a:t>
            </a:r>
          </a:p>
          <a:p>
            <a:r>
              <a:rPr lang="en-US" dirty="0" smtClean="0"/>
              <a:t>They help us to overcome the limitations of this non-object-oriented language</a:t>
            </a:r>
          </a:p>
          <a:p>
            <a:endParaRPr lang="en-US" dirty="0"/>
          </a:p>
        </p:txBody>
      </p:sp>
    </p:spTree>
    <p:extLst>
      <p:ext uri="{BB962C8B-B14F-4D97-AF65-F5344CB8AC3E}">
        <p14:creationId xmlns:p14="http://schemas.microsoft.com/office/powerpoint/2010/main" val="2495523103"/>
      </p:ext>
    </p:extLst>
  </p:cSld>
  <p:clrMapOvr>
    <a:masterClrMapping/>
  </p:clrMapOvr>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Study</a:t>
            </a:r>
            <a:endParaRPr lang="en-US" dirty="0"/>
          </a:p>
        </p:txBody>
      </p:sp>
      <p:sp>
        <p:nvSpPr>
          <p:cNvPr id="3" name="Content Placeholder 2"/>
          <p:cNvSpPr>
            <a:spLocks noGrp="1"/>
          </p:cNvSpPr>
          <p:nvPr>
            <p:ph idx="1"/>
          </p:nvPr>
        </p:nvSpPr>
        <p:spPr/>
        <p:txBody>
          <a:bodyPr/>
          <a:lstStyle/>
          <a:p>
            <a:r>
              <a:rPr lang="en-US" dirty="0" smtClean="0"/>
              <a:t>Large listing of more JavaScript design patterns</a:t>
            </a:r>
          </a:p>
          <a:p>
            <a:pPr lvl="1"/>
            <a:r>
              <a:rPr lang="en-US" dirty="0"/>
              <a:t>http://</a:t>
            </a:r>
            <a:r>
              <a:rPr lang="en-US" dirty="0" err="1"/>
              <a:t>bit.ly</a:t>
            </a:r>
            <a:r>
              <a:rPr lang="en-US" dirty="0"/>
              <a:t>/</a:t>
            </a:r>
            <a:r>
              <a:rPr lang="en-US" dirty="0" err="1"/>
              <a:t>SimplifiedJSPatterns</a:t>
            </a:r>
            <a:r>
              <a:rPr lang="en-US" dirty="0"/>
              <a:t>/</a:t>
            </a:r>
            <a:endParaRPr lang="en-US" dirty="0" smtClean="0"/>
          </a:p>
          <a:p>
            <a:r>
              <a:rPr lang="en-US" dirty="0" smtClean="0"/>
              <a:t>Free e-Book from O'Reilly</a:t>
            </a:r>
          </a:p>
          <a:p>
            <a:pPr lvl="1"/>
            <a:r>
              <a:rPr lang="en-US" dirty="0"/>
              <a:t>http://</a:t>
            </a:r>
            <a:r>
              <a:rPr lang="en-US" dirty="0" err="1"/>
              <a:t>bit.ly</a:t>
            </a:r>
            <a:r>
              <a:rPr lang="en-US" dirty="0"/>
              <a:t>/</a:t>
            </a:r>
            <a:r>
              <a:rPr lang="en-US" dirty="0" err="1"/>
              <a:t>JavaScriptDesignPatternsEBook</a:t>
            </a:r>
            <a:endParaRPr lang="en-US" dirty="0"/>
          </a:p>
          <a:p>
            <a:r>
              <a:rPr lang="en-US" dirty="0" smtClean="0"/>
              <a:t>Understanding GOF patterns in JavaScript</a:t>
            </a:r>
          </a:p>
          <a:p>
            <a:pPr lvl="1"/>
            <a:r>
              <a:rPr lang="en-US" dirty="0"/>
              <a:t>http://</a:t>
            </a:r>
            <a:r>
              <a:rPr lang="en-US" dirty="0" err="1"/>
              <a:t>bit.ly</a:t>
            </a:r>
            <a:r>
              <a:rPr lang="en-US" dirty="0"/>
              <a:t>/</a:t>
            </a:r>
            <a:r>
              <a:rPr lang="en-US" dirty="0" err="1" smtClean="0"/>
              <a:t>UnderstandingDesignPatternsInJavaScript</a:t>
            </a:r>
            <a:endParaRPr lang="en-US" dirty="0" smtClean="0"/>
          </a:p>
          <a:p>
            <a:endParaRPr lang="en-US" dirty="0"/>
          </a:p>
        </p:txBody>
      </p:sp>
    </p:spTree>
    <p:extLst>
      <p:ext uri="{BB962C8B-B14F-4D97-AF65-F5344CB8AC3E}">
        <p14:creationId xmlns:p14="http://schemas.microsoft.com/office/powerpoint/2010/main" val="3492507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Picture 5"/>
          <p:cNvPicPr>
            <a:picLocks noChangeAspect="1"/>
          </p:cNvPicPr>
          <p:nvPr/>
        </p:nvPicPr>
        <p:blipFill>
          <a:blip r:embed="rId2"/>
          <a:stretch>
            <a:fillRect/>
          </a:stretch>
        </p:blipFill>
        <p:spPr>
          <a:xfrm>
            <a:off x="19050" y="57150"/>
            <a:ext cx="6083300" cy="4038600"/>
          </a:xfrm>
          <a:prstGeom prst="rect">
            <a:avLst/>
          </a:prstGeom>
        </p:spPr>
      </p:pic>
      <p:pic>
        <p:nvPicPr>
          <p:cNvPr id="7" name="Picture 6"/>
          <p:cNvPicPr>
            <a:picLocks noChangeAspect="1"/>
          </p:cNvPicPr>
          <p:nvPr/>
        </p:nvPicPr>
        <p:blipFill>
          <a:blip r:embed="rId3"/>
          <a:stretch>
            <a:fillRect/>
          </a:stretch>
        </p:blipFill>
        <p:spPr>
          <a:xfrm>
            <a:off x="2948932" y="2453080"/>
            <a:ext cx="6083300" cy="4241800"/>
          </a:xfrm>
          <a:prstGeom prst="rect">
            <a:avLst/>
          </a:prstGeom>
        </p:spPr>
      </p:pic>
      <p:pic>
        <p:nvPicPr>
          <p:cNvPr id="8" name="Picture 7"/>
          <p:cNvPicPr>
            <a:picLocks noChangeAspect="1"/>
          </p:cNvPicPr>
          <p:nvPr/>
        </p:nvPicPr>
        <p:blipFill>
          <a:blip r:embed="rId4"/>
          <a:stretch>
            <a:fillRect/>
          </a:stretch>
        </p:blipFill>
        <p:spPr>
          <a:xfrm>
            <a:off x="3060700" y="57150"/>
            <a:ext cx="6083300" cy="2705100"/>
          </a:xfrm>
          <a:prstGeom prst="rect">
            <a:avLst/>
          </a:prstGeom>
        </p:spPr>
      </p:pic>
      <p:pic>
        <p:nvPicPr>
          <p:cNvPr id="5" name="Picture 4"/>
          <p:cNvPicPr>
            <a:picLocks noChangeAspect="1"/>
          </p:cNvPicPr>
          <p:nvPr/>
        </p:nvPicPr>
        <p:blipFill>
          <a:blip r:embed="rId5"/>
          <a:stretch>
            <a:fillRect/>
          </a:stretch>
        </p:blipFill>
        <p:spPr>
          <a:xfrm>
            <a:off x="284923" y="2300680"/>
            <a:ext cx="6096000" cy="4394200"/>
          </a:xfrm>
          <a:prstGeom prst="rect">
            <a:avLst/>
          </a:prstGeom>
        </p:spPr>
      </p:pic>
    </p:spTree>
    <p:extLst>
      <p:ext uri="{BB962C8B-B14F-4D97-AF65-F5344CB8AC3E}">
        <p14:creationId xmlns:p14="http://schemas.microsoft.com/office/powerpoint/2010/main" val="3253498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52877"/>
            <a:ext cx="9144000" cy="6505123"/>
          </a:xfrm>
          <a:prstGeom prst="rect">
            <a:avLst/>
          </a:prstGeom>
        </p:spPr>
      </p:pic>
      <p:sp>
        <p:nvSpPr>
          <p:cNvPr id="2" name="Title 1"/>
          <p:cNvSpPr>
            <a:spLocks noGrp="1"/>
          </p:cNvSpPr>
          <p:nvPr>
            <p:ph type="title"/>
          </p:nvPr>
        </p:nvSpPr>
        <p:spPr>
          <a:xfrm>
            <a:off x="4537075" y="533400"/>
            <a:ext cx="4149725" cy="1816100"/>
          </a:xfrm>
        </p:spPr>
        <p:txBody>
          <a:bodyPr>
            <a:normAutofit/>
          </a:bodyPr>
          <a:lstStyle/>
          <a:p>
            <a:r>
              <a:rPr lang="en-US" dirty="0" smtClean="0">
                <a:solidFill>
                  <a:srgbClr val="FFFFFF"/>
                </a:solidFill>
              </a:rPr>
              <a:t>Other languages have classes</a:t>
            </a:r>
            <a:endParaRPr lang="en-US" dirty="0">
              <a:solidFill>
                <a:srgbClr val="FFFFFF"/>
              </a:solidFill>
            </a:endParaRPr>
          </a:p>
        </p:txBody>
      </p:sp>
      <p:sp>
        <p:nvSpPr>
          <p:cNvPr id="3" name="Content Placeholder 2"/>
          <p:cNvSpPr>
            <a:spLocks noGrp="1"/>
          </p:cNvSpPr>
          <p:nvPr>
            <p:ph idx="1"/>
          </p:nvPr>
        </p:nvSpPr>
        <p:spPr>
          <a:xfrm>
            <a:off x="4537075" y="2555874"/>
            <a:ext cx="4606925" cy="3921125"/>
          </a:xfrm>
        </p:spPr>
        <p:txBody>
          <a:bodyPr/>
          <a:lstStyle/>
          <a:p>
            <a:r>
              <a:rPr lang="en-US" dirty="0" smtClean="0">
                <a:solidFill>
                  <a:srgbClr val="FFFFFF"/>
                </a:solidFill>
              </a:rPr>
              <a:t>JavaScript has no 'class'</a:t>
            </a:r>
          </a:p>
          <a:p>
            <a:r>
              <a:rPr lang="en-US" dirty="0" smtClean="0">
                <a:solidFill>
                  <a:srgbClr val="FFFFFF"/>
                </a:solidFill>
              </a:rPr>
              <a:t>Objects are created at will</a:t>
            </a:r>
            <a:endParaRPr lang="en-US" dirty="0">
              <a:solidFill>
                <a:srgbClr val="FFFFFF"/>
              </a:solidFill>
            </a:endParaRPr>
          </a:p>
        </p:txBody>
      </p:sp>
    </p:spTree>
    <p:extLst>
      <p:ext uri="{BB962C8B-B14F-4D97-AF65-F5344CB8AC3E}">
        <p14:creationId xmlns:p14="http://schemas.microsoft.com/office/powerpoint/2010/main" val="2142689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14257"/>
            <a:ext cx="9144000" cy="6543743"/>
          </a:xfrm>
          <a:prstGeom prst="rect">
            <a:avLst/>
          </a:prstGeom>
        </p:spPr>
      </p:pic>
      <p:sp>
        <p:nvSpPr>
          <p:cNvPr id="2" name="Title 1"/>
          <p:cNvSpPr>
            <a:spLocks noGrp="1"/>
          </p:cNvSpPr>
          <p:nvPr>
            <p:ph type="title"/>
          </p:nvPr>
        </p:nvSpPr>
        <p:spPr>
          <a:xfrm>
            <a:off x="2238946" y="939315"/>
            <a:ext cx="5446793" cy="2425852"/>
          </a:xfrm>
        </p:spPr>
        <p:txBody>
          <a:bodyPr>
            <a:noAutofit/>
          </a:bodyPr>
          <a:lstStyle/>
          <a:p>
            <a:r>
              <a:rPr lang="en-US" sz="5400" b="1" spc="0" dirty="0" smtClean="0">
                <a:ln w="17780" cmpd="sng">
                  <a:solidFill>
                    <a:schemeClr val="bg1"/>
                  </a:solidFill>
                  <a:prstDash val="solid"/>
                  <a:miter lim="800000"/>
                </a:ln>
                <a:solidFill>
                  <a:schemeClr val="tx1"/>
                </a:solidFill>
                <a:effectLst>
                  <a:outerShdw blurRad="50800" algn="tl" rotWithShape="0">
                    <a:srgbClr val="000000"/>
                  </a:outerShdw>
                </a:effectLst>
              </a:rPr>
              <a:t>In JavaScript, objects are really hashes</a:t>
            </a:r>
            <a:endParaRPr lang="en-US" sz="5400" b="1" spc="0" dirty="0">
              <a:ln w="17780" cmpd="sng">
                <a:solidFill>
                  <a:schemeClr val="bg1"/>
                </a:solidFill>
                <a:prstDash val="solid"/>
                <a:miter lim="800000"/>
              </a:ln>
              <a:solidFill>
                <a:schemeClr val="tx1"/>
              </a:solidFill>
              <a:effectLst>
                <a:outerShdw blurRad="50800" algn="tl" rotWithShape="0">
                  <a:srgbClr val="000000"/>
                </a:outerShdw>
              </a:effectLst>
            </a:endParaRPr>
          </a:p>
        </p:txBody>
      </p:sp>
      <p:sp>
        <p:nvSpPr>
          <p:cNvPr id="3" name="Content Placeholder 2"/>
          <p:cNvSpPr>
            <a:spLocks noGrp="1"/>
          </p:cNvSpPr>
          <p:nvPr>
            <p:ph idx="1"/>
          </p:nvPr>
        </p:nvSpPr>
        <p:spPr>
          <a:xfrm>
            <a:off x="1793777" y="3811638"/>
            <a:ext cx="5557512" cy="1635480"/>
          </a:xfrm>
        </p:spPr>
        <p:txBody>
          <a:bodyPr>
            <a:normAutofit/>
          </a:bodyPr>
          <a:lstStyle/>
          <a:p>
            <a:pPr marL="0" indent="0" algn="ctr">
              <a:buNone/>
            </a:pPr>
            <a:r>
              <a:rPr lang="en-US" sz="3200" dirty="0" smtClean="0"/>
              <a:t>Unordered key-value pairs</a:t>
            </a:r>
            <a:endParaRPr lang="en-US" sz="3200" dirty="0"/>
          </a:p>
        </p:txBody>
      </p:sp>
    </p:spTree>
    <p:extLst>
      <p:ext uri="{BB962C8B-B14F-4D97-AF65-F5344CB8AC3E}">
        <p14:creationId xmlns:p14="http://schemas.microsoft.com/office/powerpoint/2010/main" val="2604550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an object in JavaScript</a:t>
            </a:r>
            <a:endParaRPr lang="en-US" dirty="0"/>
          </a:p>
        </p:txBody>
      </p:sp>
      <p:sp>
        <p:nvSpPr>
          <p:cNvPr id="3" name="Content Placeholder 2"/>
          <p:cNvSpPr>
            <a:spLocks noGrp="1"/>
          </p:cNvSpPr>
          <p:nvPr>
            <p:ph idx="1"/>
          </p:nvPr>
        </p:nvSpPr>
        <p:spPr>
          <a:xfrm>
            <a:off x="457199" y="1600200"/>
            <a:ext cx="4813301" cy="4876800"/>
          </a:xfrm>
        </p:spPr>
        <p:txBody>
          <a:bodyPr/>
          <a:lstStyle/>
          <a:p>
            <a:pPr marL="0" indent="0">
              <a:buNone/>
            </a:pPr>
            <a:r>
              <a:rPr lang="en-US" dirty="0" err="1" smtClean="0">
                <a:latin typeface="Courier"/>
                <a:cs typeface="Courier"/>
              </a:rPr>
              <a:t>var</a:t>
            </a:r>
            <a:r>
              <a:rPr lang="en-US" dirty="0" smtClean="0">
                <a:latin typeface="Courier"/>
                <a:cs typeface="Courier"/>
              </a:rPr>
              <a:t> p = new Object();</a:t>
            </a:r>
          </a:p>
          <a:p>
            <a:r>
              <a:rPr lang="en-US" dirty="0" smtClean="0"/>
              <a:t>Properties can be added at will:</a:t>
            </a:r>
          </a:p>
          <a:p>
            <a:pPr marL="0" indent="0">
              <a:buNone/>
            </a:pPr>
            <a:r>
              <a:rPr lang="en-US" dirty="0" err="1" smtClean="0">
                <a:latin typeface="Courier"/>
                <a:cs typeface="Courier"/>
              </a:rPr>
              <a:t>p.firstname</a:t>
            </a:r>
            <a:r>
              <a:rPr lang="en-US" dirty="0" smtClean="0">
                <a:latin typeface="Courier"/>
                <a:cs typeface="Courier"/>
              </a:rPr>
              <a:t> = "Jean";</a:t>
            </a:r>
          </a:p>
          <a:p>
            <a:pPr marL="0" indent="0">
              <a:buNone/>
            </a:pPr>
            <a:r>
              <a:rPr lang="en-US" dirty="0" err="1" smtClean="0">
                <a:latin typeface="Courier"/>
                <a:cs typeface="Courier"/>
              </a:rPr>
              <a:t>p.lastname</a:t>
            </a:r>
            <a:r>
              <a:rPr lang="en-US" dirty="0" smtClean="0">
                <a:latin typeface="Courier"/>
                <a:cs typeface="Courier"/>
              </a:rPr>
              <a:t> = "Girard";</a:t>
            </a:r>
          </a:p>
          <a:p>
            <a:pPr marL="0" indent="0">
              <a:buNone/>
            </a:pPr>
            <a:r>
              <a:rPr lang="en-US" dirty="0" err="1" smtClean="0">
                <a:latin typeface="Courier"/>
                <a:cs typeface="Courier"/>
              </a:rPr>
              <a:t>p.nickname</a:t>
            </a:r>
            <a:r>
              <a:rPr lang="en-US" dirty="0" smtClean="0">
                <a:latin typeface="Courier"/>
                <a:cs typeface="Courier"/>
              </a:rPr>
              <a:t> = "</a:t>
            </a:r>
            <a:r>
              <a:rPr lang="en-US" dirty="0" err="1" smtClean="0">
                <a:latin typeface="Courier"/>
                <a:cs typeface="Courier"/>
              </a:rPr>
              <a:t>Frenchy</a:t>
            </a:r>
            <a:r>
              <a:rPr lang="en-US" dirty="0" smtClean="0">
                <a:latin typeface="Courier"/>
                <a:cs typeface="Courier"/>
              </a:rPr>
              <a:t>";</a:t>
            </a:r>
          </a:p>
          <a:p>
            <a:pPr marL="0" indent="0">
              <a:buNone/>
            </a:pPr>
            <a:r>
              <a:rPr lang="en-US" dirty="0" err="1" smtClean="0">
                <a:latin typeface="Courier"/>
                <a:cs typeface="Courier"/>
              </a:rPr>
              <a:t>p.carNumber</a:t>
            </a:r>
            <a:r>
              <a:rPr lang="en-US" dirty="0" smtClean="0">
                <a:latin typeface="Courier"/>
                <a:cs typeface="Courier"/>
              </a:rPr>
              <a:t> = 55;</a:t>
            </a:r>
            <a:endParaRPr lang="en-US" dirty="0">
              <a:latin typeface="Courier"/>
              <a:cs typeface="Courier"/>
            </a:endParaRPr>
          </a:p>
        </p:txBody>
      </p:sp>
      <p:sp>
        <p:nvSpPr>
          <p:cNvPr id="4" name="Content Placeholder 2"/>
          <p:cNvSpPr txBox="1">
            <a:spLocks/>
          </p:cNvSpPr>
          <p:nvPr/>
        </p:nvSpPr>
        <p:spPr>
          <a:xfrm>
            <a:off x="3905460" y="4018752"/>
            <a:ext cx="4979250" cy="283924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Or preferably:</a:t>
            </a:r>
            <a:endParaRPr lang="en-US" dirty="0"/>
          </a:p>
          <a:p>
            <a:pPr marL="0" indent="0">
              <a:buNone/>
            </a:pPr>
            <a:r>
              <a:rPr lang="en-US" dirty="0" err="1" smtClean="0">
                <a:solidFill>
                  <a:schemeClr val="accent4"/>
                </a:solidFill>
                <a:latin typeface="Courier"/>
                <a:cs typeface="Courier"/>
              </a:rPr>
              <a:t>var</a:t>
            </a:r>
            <a:r>
              <a:rPr lang="en-US" dirty="0" smtClean="0">
                <a:solidFill>
                  <a:schemeClr val="accent4"/>
                </a:solidFill>
                <a:latin typeface="Courier"/>
                <a:cs typeface="Courier"/>
              </a:rPr>
              <a:t> p = {};</a:t>
            </a:r>
          </a:p>
          <a:p>
            <a:pPr marL="0" indent="0">
              <a:buNone/>
            </a:pPr>
            <a:r>
              <a:rPr lang="en-US" dirty="0" err="1" smtClean="0">
                <a:latin typeface="Courier"/>
                <a:cs typeface="Courier"/>
              </a:rPr>
              <a:t>p.firstname</a:t>
            </a:r>
            <a:r>
              <a:rPr lang="en-US" dirty="0" smtClean="0">
                <a:latin typeface="Courier"/>
                <a:cs typeface="Courier"/>
              </a:rPr>
              <a:t> = "Jean";</a:t>
            </a:r>
          </a:p>
          <a:p>
            <a:pPr marL="0" indent="0">
              <a:buNone/>
            </a:pPr>
            <a:r>
              <a:rPr lang="en-US" dirty="0" err="1" smtClean="0">
                <a:latin typeface="Courier"/>
                <a:cs typeface="Courier"/>
              </a:rPr>
              <a:t>p.lastname</a:t>
            </a:r>
            <a:r>
              <a:rPr lang="en-US" dirty="0" smtClean="0">
                <a:latin typeface="Courier"/>
                <a:cs typeface="Courier"/>
              </a:rPr>
              <a:t> = "Girard";</a:t>
            </a:r>
          </a:p>
          <a:p>
            <a:pPr marL="0" indent="0">
              <a:buNone/>
            </a:pPr>
            <a:r>
              <a:rPr lang="en-US" dirty="0" err="1" smtClean="0">
                <a:latin typeface="Courier"/>
                <a:cs typeface="Courier"/>
              </a:rPr>
              <a:t>p.nickname</a:t>
            </a:r>
            <a:r>
              <a:rPr lang="en-US" dirty="0" smtClean="0">
                <a:latin typeface="Courier"/>
                <a:cs typeface="Courier"/>
              </a:rPr>
              <a:t> = "</a:t>
            </a:r>
            <a:r>
              <a:rPr lang="en-US" dirty="0" err="1" smtClean="0">
                <a:latin typeface="Courier"/>
                <a:cs typeface="Courier"/>
              </a:rPr>
              <a:t>Frenchy</a:t>
            </a:r>
            <a:r>
              <a:rPr lang="en-US" dirty="0" smtClean="0">
                <a:latin typeface="Courier"/>
                <a:cs typeface="Courier"/>
              </a:rPr>
              <a:t>";</a:t>
            </a:r>
          </a:p>
          <a:p>
            <a:pPr marL="0" indent="0">
              <a:buNone/>
            </a:pPr>
            <a:r>
              <a:rPr lang="en-US" dirty="0" err="1" smtClean="0">
                <a:latin typeface="Courier"/>
                <a:cs typeface="Courier"/>
              </a:rPr>
              <a:t>p.carNumber</a:t>
            </a:r>
            <a:r>
              <a:rPr lang="en-US" dirty="0" smtClean="0">
                <a:latin typeface="Courier"/>
                <a:cs typeface="Courier"/>
              </a:rPr>
              <a:t> </a:t>
            </a:r>
            <a:r>
              <a:rPr lang="en-US" smtClean="0">
                <a:latin typeface="Courier"/>
                <a:cs typeface="Courier"/>
              </a:rPr>
              <a:t>= 55;</a:t>
            </a:r>
            <a:endParaRPr lang="en-US" dirty="0">
              <a:latin typeface="Courier"/>
              <a:cs typeface="Courier"/>
            </a:endParaRPr>
          </a:p>
        </p:txBody>
      </p:sp>
    </p:spTree>
    <p:extLst>
      <p:ext uri="{BB962C8B-B14F-4D97-AF65-F5344CB8AC3E}">
        <p14:creationId xmlns:p14="http://schemas.microsoft.com/office/powerpoint/2010/main" val="38556358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unload </a:t>
            </a:r>
            <a:r>
              <a:rPr lang="en-US" dirty="0" err="1"/>
              <a:t>vs</a:t>
            </a:r>
            <a:r>
              <a:rPr lang="en-US" dirty="0"/>
              <a:t> </a:t>
            </a:r>
            <a:r>
              <a:rPr lang="en-US" dirty="0" err="1" smtClean="0"/>
              <a:t>beforeunload</a:t>
            </a:r>
            <a:endParaRPr lang="en-US" dirty="0"/>
          </a:p>
        </p:txBody>
      </p:sp>
      <p:sp>
        <p:nvSpPr>
          <p:cNvPr id="3" name="Content Placeholder 2"/>
          <p:cNvSpPr>
            <a:spLocks noGrp="1"/>
          </p:cNvSpPr>
          <p:nvPr>
            <p:ph idx="1"/>
          </p:nvPr>
        </p:nvSpPr>
        <p:spPr/>
        <p:txBody>
          <a:bodyPr/>
          <a:lstStyle/>
          <a:p>
            <a:r>
              <a:rPr lang="en-US" dirty="0" err="1" smtClean="0"/>
              <a:t>beforeunload</a:t>
            </a:r>
            <a:r>
              <a:rPr lang="en-US" dirty="0" smtClean="0"/>
              <a:t> happens ... well ... before unload</a:t>
            </a:r>
          </a:p>
          <a:p>
            <a:r>
              <a:rPr lang="en-US" dirty="0" err="1" smtClean="0"/>
              <a:t>beforeunload</a:t>
            </a:r>
            <a:r>
              <a:rPr lang="en-US" dirty="0" smtClean="0"/>
              <a:t> is cancelable. </a:t>
            </a:r>
            <a:r>
              <a:rPr lang="en-US" smtClean="0"/>
              <a:t>unload is not.</a:t>
            </a:r>
            <a:endParaRPr lang="en-US" dirty="0"/>
          </a:p>
        </p:txBody>
      </p:sp>
    </p:spTree>
    <p:extLst>
      <p:ext uri="{BB962C8B-B14F-4D97-AF65-F5344CB8AC3E}">
        <p14:creationId xmlns:p14="http://schemas.microsoft.com/office/powerpoint/2010/main" val="2537114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84584" y="996510"/>
            <a:ext cx="4448291" cy="5747191"/>
          </a:xfrm>
          <a:prstGeom prst="rect">
            <a:avLst/>
          </a:prstGeom>
        </p:spPr>
      </p:pic>
      <p:sp>
        <p:nvSpPr>
          <p:cNvPr id="2" name="Title 1"/>
          <p:cNvSpPr>
            <a:spLocks noGrp="1"/>
          </p:cNvSpPr>
          <p:nvPr>
            <p:ph type="title"/>
          </p:nvPr>
        </p:nvSpPr>
        <p:spPr>
          <a:xfrm>
            <a:off x="469784" y="270076"/>
            <a:ext cx="8229600" cy="990600"/>
          </a:xfrm>
        </p:spPr>
        <p:txBody>
          <a:bodyPr>
            <a:normAutofit fontScale="90000"/>
          </a:bodyPr>
          <a:lstStyle/>
          <a:p>
            <a:r>
              <a:rPr lang="en-US" dirty="0" smtClean="0"/>
              <a:t>And why would you want to have objects?</a:t>
            </a:r>
            <a:endParaRPr lang="en-US" dirty="0"/>
          </a:p>
        </p:txBody>
      </p:sp>
      <p:sp>
        <p:nvSpPr>
          <p:cNvPr id="3" name="Content Placeholder 2"/>
          <p:cNvSpPr>
            <a:spLocks noGrp="1"/>
          </p:cNvSpPr>
          <p:nvPr>
            <p:ph idx="1"/>
          </p:nvPr>
        </p:nvSpPr>
        <p:spPr/>
        <p:txBody>
          <a:bodyPr>
            <a:normAutofit/>
          </a:bodyPr>
          <a:lstStyle/>
          <a:p>
            <a:r>
              <a:rPr lang="en-US" sz="3200" dirty="0">
                <a:solidFill>
                  <a:schemeClr val="accent4"/>
                </a:solidFill>
              </a:rPr>
              <a:t>Working with it in a </a:t>
            </a:r>
            <a:r>
              <a:rPr lang="en-US" sz="3200" dirty="0" smtClean="0">
                <a:solidFill>
                  <a:schemeClr val="accent4"/>
                </a:solidFill>
              </a:rPr>
              <a:t>program</a:t>
            </a:r>
            <a:endParaRPr lang="en-US" sz="3200" dirty="0">
              <a:solidFill>
                <a:schemeClr val="accent4"/>
              </a:solidFill>
            </a:endParaRPr>
          </a:p>
          <a:p>
            <a:r>
              <a:rPr lang="en-US" sz="3200" dirty="0" smtClean="0">
                <a:solidFill>
                  <a:schemeClr val="accent4"/>
                </a:solidFill>
              </a:rPr>
              <a:t>Storing data</a:t>
            </a:r>
          </a:p>
          <a:p>
            <a:pPr lvl="1"/>
            <a:r>
              <a:rPr lang="en-US" sz="2800" dirty="0" smtClean="0">
                <a:solidFill>
                  <a:schemeClr val="accent4"/>
                </a:solidFill>
              </a:rPr>
              <a:t>Serializing and saving</a:t>
            </a:r>
          </a:p>
          <a:p>
            <a:r>
              <a:rPr lang="en-US" sz="3200" dirty="0" smtClean="0">
                <a:solidFill>
                  <a:schemeClr val="accent4"/>
                </a:solidFill>
              </a:rPr>
              <a:t>Transferring data</a:t>
            </a:r>
          </a:p>
          <a:p>
            <a:pPr lvl="1"/>
            <a:r>
              <a:rPr lang="en-US" sz="2800" dirty="0" smtClean="0">
                <a:solidFill>
                  <a:schemeClr val="accent4"/>
                </a:solidFill>
              </a:rPr>
              <a:t>Between organizations</a:t>
            </a:r>
          </a:p>
          <a:p>
            <a:pPr lvl="1"/>
            <a:r>
              <a:rPr lang="en-US" sz="2800" dirty="0" smtClean="0">
                <a:solidFill>
                  <a:schemeClr val="accent4"/>
                </a:solidFill>
              </a:rPr>
              <a:t>Ajax!!</a:t>
            </a:r>
          </a:p>
        </p:txBody>
      </p:sp>
    </p:spTree>
    <p:extLst>
      <p:ext uri="{BB962C8B-B14F-4D97-AF65-F5344CB8AC3E}">
        <p14:creationId xmlns:p14="http://schemas.microsoft.com/office/powerpoint/2010/main" val="3553764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400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2" presetClass="entr" presetSubtype="8" fill="hold" grpId="0" nodeType="afterEffect">
                                  <p:stCondLst>
                                    <p:cond delay="100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2" presetClass="entr" presetSubtype="8" fill="hold" grpId="0" nodeType="afterEffect">
                                  <p:stCondLst>
                                    <p:cond delay="300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additive="base">
                                        <p:cTn id="34"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JSON is simply a way to represent an object</a:t>
            </a:r>
            <a:endParaRPr lang="en-US" dirty="0"/>
          </a:p>
        </p:txBody>
      </p:sp>
      <p:sp>
        <p:nvSpPr>
          <p:cNvPr id="3" name="Content Placeholder 2"/>
          <p:cNvSpPr>
            <a:spLocks noGrp="1"/>
          </p:cNvSpPr>
          <p:nvPr>
            <p:ph idx="1"/>
          </p:nvPr>
        </p:nvSpPr>
        <p:spPr>
          <a:xfrm>
            <a:off x="147439" y="1910000"/>
            <a:ext cx="4561061" cy="2845302"/>
          </a:xfrm>
        </p:spPr>
        <p:txBody>
          <a:bodyPr/>
          <a:lstStyle/>
          <a:p>
            <a:r>
              <a:rPr lang="en-US" dirty="0" smtClean="0"/>
              <a:t>Like a person object whose</a:t>
            </a:r>
          </a:p>
          <a:p>
            <a:r>
              <a:rPr lang="en-US" dirty="0" smtClean="0"/>
              <a:t>First name is "Cal"</a:t>
            </a:r>
          </a:p>
          <a:p>
            <a:r>
              <a:rPr lang="en-US" dirty="0" smtClean="0"/>
              <a:t>Last name is "</a:t>
            </a:r>
            <a:r>
              <a:rPr lang="en-US" dirty="0" err="1" smtClean="0"/>
              <a:t>Naughton</a:t>
            </a:r>
            <a:r>
              <a:rPr lang="en-US" dirty="0" smtClean="0"/>
              <a:t>"</a:t>
            </a:r>
          </a:p>
          <a:p>
            <a:r>
              <a:rPr lang="en-US" dirty="0" smtClean="0"/>
              <a:t>Nickname is "Magic Man"</a:t>
            </a:r>
          </a:p>
          <a:p>
            <a:r>
              <a:rPr lang="en-US" dirty="0" smtClean="0"/>
              <a:t>Car number is 47</a:t>
            </a:r>
            <a:endParaRPr lang="en-US" dirty="0"/>
          </a:p>
        </p:txBody>
      </p:sp>
      <p:sp>
        <p:nvSpPr>
          <p:cNvPr id="4" name="Content Placeholder 2"/>
          <p:cNvSpPr txBox="1">
            <a:spLocks/>
          </p:cNvSpPr>
          <p:nvPr/>
        </p:nvSpPr>
        <p:spPr>
          <a:xfrm>
            <a:off x="4869178" y="1920695"/>
            <a:ext cx="4049942" cy="293114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2000" dirty="0" smtClean="0">
                <a:latin typeface="Courier"/>
                <a:cs typeface="Courier"/>
              </a:rPr>
              <a:t>{</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firstname</a:t>
            </a:r>
            <a:r>
              <a:rPr lang="en-US" sz="2000" dirty="0" smtClean="0">
                <a:latin typeface="Courier"/>
                <a:cs typeface="Courier"/>
              </a:rPr>
              <a:t>: "Cal",</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lastname</a:t>
            </a:r>
            <a:r>
              <a:rPr lang="en-US" sz="2000" dirty="0" smtClean="0">
                <a:latin typeface="Courier"/>
                <a:cs typeface="Courier"/>
              </a:rPr>
              <a:t>: "</a:t>
            </a:r>
            <a:r>
              <a:rPr lang="en-US" sz="2000" dirty="0" err="1" smtClean="0">
                <a:latin typeface="Courier"/>
                <a:cs typeface="Courier"/>
              </a:rPr>
              <a:t>Naughton</a:t>
            </a:r>
            <a:r>
              <a:rPr lang="en-US" sz="2000" dirty="0" smtClean="0">
                <a:latin typeface="Courier"/>
                <a:cs typeface="Courier"/>
              </a:rPr>
              <a:t>",</a:t>
            </a:r>
          </a:p>
          <a:p>
            <a:pPr marL="0" indent="0">
              <a:buNone/>
            </a:pPr>
            <a:r>
              <a:rPr lang="en-US" sz="2000" dirty="0">
                <a:latin typeface="Courier"/>
                <a:cs typeface="Courier"/>
              </a:rPr>
              <a:t> </a:t>
            </a:r>
            <a:r>
              <a:rPr lang="en-US" sz="2000" dirty="0" smtClean="0">
                <a:latin typeface="Courier"/>
                <a:cs typeface="Courier"/>
              </a:rPr>
              <a:t> nickname: "Magic Man",</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carNumber</a:t>
            </a:r>
            <a:r>
              <a:rPr lang="en-US" sz="2000" dirty="0">
                <a:latin typeface="Courier"/>
                <a:cs typeface="Courier"/>
              </a:rPr>
              <a:t>:</a:t>
            </a:r>
            <a:r>
              <a:rPr lang="en-US" sz="2000" dirty="0" smtClean="0">
                <a:latin typeface="Courier"/>
                <a:cs typeface="Courier"/>
              </a:rPr>
              <a:t> 47</a:t>
            </a:r>
          </a:p>
          <a:p>
            <a:pPr marL="0" indent="0">
              <a:buNone/>
            </a:pPr>
            <a:r>
              <a:rPr lang="en-US" sz="2000" dirty="0">
                <a:latin typeface="Courier"/>
                <a:cs typeface="Courier"/>
              </a:rPr>
              <a:t>}</a:t>
            </a:r>
          </a:p>
        </p:txBody>
      </p:sp>
      <p:sp>
        <p:nvSpPr>
          <p:cNvPr id="5" name="TextBox 4"/>
          <p:cNvSpPr txBox="1"/>
          <p:nvPr/>
        </p:nvSpPr>
        <p:spPr>
          <a:xfrm>
            <a:off x="960283" y="4913802"/>
            <a:ext cx="6009524" cy="1569660"/>
          </a:xfrm>
          <a:prstGeom prst="rect">
            <a:avLst/>
          </a:prstGeom>
          <a:noFill/>
        </p:spPr>
        <p:txBody>
          <a:bodyPr wrap="square" rtlCol="0">
            <a:spAutoFit/>
          </a:bodyPr>
          <a:lstStyle/>
          <a:p>
            <a:r>
              <a:rPr lang="en-US" sz="2400" dirty="0" smtClean="0">
                <a:solidFill>
                  <a:schemeClr val="accent5"/>
                </a:solidFill>
              </a:rPr>
              <a:t>Note the syntax:</a:t>
            </a:r>
          </a:p>
          <a:p>
            <a:pPr marL="285750" indent="-285750">
              <a:buFont typeface="Arial"/>
              <a:buChar char="•"/>
            </a:pPr>
            <a:r>
              <a:rPr lang="en-US" sz="2400" dirty="0" smtClean="0">
                <a:solidFill>
                  <a:schemeClr val="tx2"/>
                </a:solidFill>
              </a:rPr>
              <a:t>The object is bounded by curly braces</a:t>
            </a:r>
          </a:p>
          <a:p>
            <a:pPr marL="285750" indent="-285750">
              <a:buFont typeface="Arial"/>
              <a:buChar char="•"/>
            </a:pPr>
            <a:r>
              <a:rPr lang="en-US" sz="2400" dirty="0" smtClean="0">
                <a:solidFill>
                  <a:schemeClr val="tx2"/>
                </a:solidFill>
              </a:rPr>
              <a:t>Entries are comma-separated</a:t>
            </a:r>
          </a:p>
          <a:p>
            <a:pPr marL="285750" indent="-285750">
              <a:buFont typeface="Arial"/>
              <a:buChar char="•"/>
            </a:pPr>
            <a:r>
              <a:rPr lang="en-US" sz="2400" dirty="0" smtClean="0">
                <a:solidFill>
                  <a:schemeClr val="tx2"/>
                </a:solidFill>
              </a:rPr>
              <a:t>Keys &amp; values are colon-separated</a:t>
            </a:r>
            <a:endParaRPr lang="en-US" sz="2400" dirty="0">
              <a:solidFill>
                <a:schemeClr val="tx2"/>
              </a:solidFill>
            </a:endParaRPr>
          </a:p>
        </p:txBody>
      </p:sp>
    </p:spTree>
    <p:extLst>
      <p:ext uri="{BB962C8B-B14F-4D97-AF65-F5344CB8AC3E}">
        <p14:creationId xmlns:p14="http://schemas.microsoft.com/office/powerpoint/2010/main" val="197647504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Sounds like XML. Why not just use XML?</a:t>
            </a:r>
            <a:endParaRPr lang="en-US" dirty="0"/>
          </a:p>
        </p:txBody>
      </p:sp>
      <p:sp>
        <p:nvSpPr>
          <p:cNvPr id="3" name="Content Placeholder 2"/>
          <p:cNvSpPr>
            <a:spLocks noGrp="1"/>
          </p:cNvSpPr>
          <p:nvPr>
            <p:ph idx="1"/>
          </p:nvPr>
        </p:nvSpPr>
        <p:spPr>
          <a:xfrm>
            <a:off x="457200" y="1600200"/>
            <a:ext cx="4003477" cy="4301320"/>
          </a:xfrm>
        </p:spPr>
        <p:txBody>
          <a:bodyPr>
            <a:noAutofit/>
          </a:bodyPr>
          <a:lstStyle/>
          <a:p>
            <a:pPr marL="0" indent="0">
              <a:buNone/>
            </a:pPr>
            <a:r>
              <a:rPr lang="en-US" sz="1800" dirty="0">
                <a:latin typeface="Courier"/>
                <a:cs typeface="Courier"/>
              </a:rPr>
              <a:t>&lt;person&gt;</a:t>
            </a:r>
          </a:p>
          <a:p>
            <a:pPr marL="0" indent="0">
              <a:buNone/>
            </a:pPr>
            <a:r>
              <a:rPr lang="en-US" sz="1800" dirty="0">
                <a:latin typeface="Courier"/>
                <a:cs typeface="Courier"/>
              </a:rPr>
              <a:t>  &lt;</a:t>
            </a:r>
            <a:r>
              <a:rPr lang="en-US" sz="1800" dirty="0" err="1">
                <a:latin typeface="Courier"/>
                <a:cs typeface="Courier"/>
              </a:rPr>
              <a:t>firstname</a:t>
            </a:r>
            <a:r>
              <a:rPr lang="en-US" sz="1800" dirty="0" smtClean="0">
                <a:latin typeface="Courier"/>
                <a:cs typeface="Courier"/>
              </a:rPr>
              <a:t>&gt;</a:t>
            </a:r>
          </a:p>
          <a:p>
            <a:pPr marL="0" indent="0">
              <a:buNone/>
            </a:pPr>
            <a:r>
              <a:rPr lang="en-US" sz="1800" dirty="0">
                <a:latin typeface="Courier"/>
                <a:cs typeface="Courier"/>
              </a:rPr>
              <a:t> </a:t>
            </a:r>
            <a:r>
              <a:rPr lang="en-US" sz="1800" dirty="0" smtClean="0">
                <a:latin typeface="Courier"/>
                <a:cs typeface="Courier"/>
              </a:rPr>
              <a:t>   Cal</a:t>
            </a:r>
          </a:p>
          <a:p>
            <a:pPr marL="0" indent="0">
              <a:buNone/>
            </a:pPr>
            <a:r>
              <a:rPr lang="en-US" sz="1800" dirty="0">
                <a:latin typeface="Courier"/>
                <a:cs typeface="Courier"/>
              </a:rPr>
              <a:t> </a:t>
            </a:r>
            <a:r>
              <a:rPr lang="en-US" sz="1800" dirty="0" smtClean="0">
                <a:latin typeface="Courier"/>
                <a:cs typeface="Courier"/>
              </a:rPr>
              <a:t> &lt;</a:t>
            </a:r>
            <a:r>
              <a:rPr lang="en-US" sz="1800" dirty="0">
                <a:latin typeface="Courier"/>
                <a:cs typeface="Courier"/>
              </a:rPr>
              <a:t>/</a:t>
            </a:r>
            <a:r>
              <a:rPr lang="en-US" sz="1800" dirty="0" err="1">
                <a:latin typeface="Courier"/>
                <a:cs typeface="Courier"/>
              </a:rPr>
              <a:t>firstname</a:t>
            </a:r>
            <a:r>
              <a:rPr lang="en-US" sz="1800" dirty="0">
                <a:latin typeface="Courier"/>
                <a:cs typeface="Courier"/>
              </a:rPr>
              <a:t>&gt;</a:t>
            </a:r>
          </a:p>
          <a:p>
            <a:pPr marL="0" indent="0">
              <a:buNone/>
            </a:pPr>
            <a:r>
              <a:rPr lang="en-US" sz="1800" dirty="0">
                <a:latin typeface="Courier"/>
                <a:cs typeface="Courier"/>
              </a:rPr>
              <a:t>  &lt;</a:t>
            </a:r>
            <a:r>
              <a:rPr lang="en-US" sz="1800" dirty="0" err="1">
                <a:latin typeface="Courier"/>
                <a:cs typeface="Courier"/>
              </a:rPr>
              <a:t>lastname</a:t>
            </a:r>
            <a:r>
              <a:rPr lang="en-US" sz="1800" dirty="0" smtClean="0">
                <a:latin typeface="Courier"/>
                <a:cs typeface="Courier"/>
              </a:rPr>
              <a:t>&gt;</a:t>
            </a:r>
          </a:p>
          <a:p>
            <a:pPr marL="0" indent="0">
              <a:buNone/>
            </a:pPr>
            <a:r>
              <a:rPr lang="en-US" sz="1800" dirty="0">
                <a:latin typeface="Courier"/>
                <a:cs typeface="Courier"/>
              </a:rPr>
              <a:t> </a:t>
            </a:r>
            <a:r>
              <a:rPr lang="en-US" sz="1800" dirty="0" smtClean="0">
                <a:latin typeface="Courier"/>
                <a:cs typeface="Courier"/>
              </a:rPr>
              <a:t>   </a:t>
            </a:r>
            <a:r>
              <a:rPr lang="en-US" sz="1800" dirty="0" err="1" smtClean="0">
                <a:latin typeface="Courier"/>
                <a:cs typeface="Courier"/>
              </a:rPr>
              <a:t>Naughton</a:t>
            </a:r>
            <a:endParaRPr lang="en-US" sz="1800" dirty="0" smtClean="0">
              <a:latin typeface="Courier"/>
              <a:cs typeface="Courier"/>
            </a:endParaRPr>
          </a:p>
          <a:p>
            <a:pPr marL="0" indent="0">
              <a:buNone/>
            </a:pPr>
            <a:r>
              <a:rPr lang="en-US" sz="1800" dirty="0">
                <a:latin typeface="Courier"/>
                <a:cs typeface="Courier"/>
              </a:rPr>
              <a:t> </a:t>
            </a:r>
            <a:r>
              <a:rPr lang="en-US" sz="1800" dirty="0" smtClean="0">
                <a:latin typeface="Courier"/>
                <a:cs typeface="Courier"/>
              </a:rPr>
              <a:t> &lt;</a:t>
            </a:r>
            <a:r>
              <a:rPr lang="en-US" sz="1800" dirty="0">
                <a:latin typeface="Courier"/>
                <a:cs typeface="Courier"/>
              </a:rPr>
              <a:t>/</a:t>
            </a:r>
            <a:r>
              <a:rPr lang="en-US" sz="1800" dirty="0" err="1">
                <a:latin typeface="Courier"/>
                <a:cs typeface="Courier"/>
              </a:rPr>
              <a:t>lastname</a:t>
            </a:r>
            <a:r>
              <a:rPr lang="en-US" sz="1800" dirty="0">
                <a:latin typeface="Courier"/>
                <a:cs typeface="Courier"/>
              </a:rPr>
              <a:t>&gt;</a:t>
            </a:r>
          </a:p>
          <a:p>
            <a:pPr marL="0" indent="0">
              <a:buNone/>
            </a:pPr>
            <a:r>
              <a:rPr lang="en-US" sz="1800" dirty="0">
                <a:latin typeface="Courier"/>
                <a:cs typeface="Courier"/>
              </a:rPr>
              <a:t>  &lt;nickname</a:t>
            </a:r>
            <a:r>
              <a:rPr lang="en-US" sz="1800" dirty="0" smtClean="0">
                <a:latin typeface="Courier"/>
                <a:cs typeface="Courier"/>
              </a:rPr>
              <a:t>&gt;</a:t>
            </a:r>
          </a:p>
          <a:p>
            <a:pPr marL="0" indent="0">
              <a:buNone/>
            </a:pPr>
            <a:r>
              <a:rPr lang="en-US" sz="1800" dirty="0">
                <a:latin typeface="Courier"/>
                <a:cs typeface="Courier"/>
              </a:rPr>
              <a:t> </a:t>
            </a:r>
            <a:r>
              <a:rPr lang="en-US" sz="1800" dirty="0" smtClean="0">
                <a:latin typeface="Courier"/>
                <a:cs typeface="Courier"/>
              </a:rPr>
              <a:t>   Magic Man</a:t>
            </a:r>
          </a:p>
          <a:p>
            <a:pPr marL="0" indent="0">
              <a:buNone/>
            </a:pPr>
            <a:r>
              <a:rPr lang="en-US" sz="1800" dirty="0">
                <a:latin typeface="Courier"/>
                <a:cs typeface="Courier"/>
              </a:rPr>
              <a:t> </a:t>
            </a:r>
            <a:r>
              <a:rPr lang="en-US" sz="1800" dirty="0" smtClean="0">
                <a:latin typeface="Courier"/>
                <a:cs typeface="Courier"/>
              </a:rPr>
              <a:t> &lt;</a:t>
            </a:r>
            <a:r>
              <a:rPr lang="en-US" sz="1800" dirty="0">
                <a:latin typeface="Courier"/>
                <a:cs typeface="Courier"/>
              </a:rPr>
              <a:t>/nickname&gt;</a:t>
            </a:r>
          </a:p>
          <a:p>
            <a:pPr marL="0" indent="0">
              <a:buNone/>
            </a:pPr>
            <a:r>
              <a:rPr lang="en-US" sz="1800" dirty="0">
                <a:latin typeface="Courier"/>
                <a:cs typeface="Courier"/>
              </a:rPr>
              <a:t>  &lt;</a:t>
            </a:r>
            <a:r>
              <a:rPr lang="en-US" sz="1800" dirty="0" err="1">
                <a:latin typeface="Courier"/>
                <a:cs typeface="Courier"/>
              </a:rPr>
              <a:t>carNumber</a:t>
            </a:r>
            <a:r>
              <a:rPr lang="en-US" sz="1800" dirty="0" smtClean="0">
                <a:latin typeface="Courier"/>
                <a:cs typeface="Courier"/>
              </a:rPr>
              <a:t>&gt;</a:t>
            </a:r>
          </a:p>
          <a:p>
            <a:pPr marL="0" indent="0">
              <a:buNone/>
            </a:pPr>
            <a:r>
              <a:rPr lang="en-US" sz="1800" dirty="0">
                <a:latin typeface="Courier"/>
                <a:cs typeface="Courier"/>
              </a:rPr>
              <a:t> </a:t>
            </a:r>
            <a:r>
              <a:rPr lang="en-US" sz="1800" dirty="0" smtClean="0">
                <a:latin typeface="Courier"/>
                <a:cs typeface="Courier"/>
              </a:rPr>
              <a:t>   47</a:t>
            </a:r>
          </a:p>
          <a:p>
            <a:pPr marL="0" indent="0">
              <a:buNone/>
            </a:pPr>
            <a:r>
              <a:rPr lang="en-US" sz="1800" dirty="0">
                <a:latin typeface="Courier"/>
                <a:cs typeface="Courier"/>
              </a:rPr>
              <a:t> </a:t>
            </a:r>
            <a:r>
              <a:rPr lang="en-US" sz="1800" dirty="0" smtClean="0">
                <a:latin typeface="Courier"/>
                <a:cs typeface="Courier"/>
              </a:rPr>
              <a:t> &lt;</a:t>
            </a:r>
            <a:r>
              <a:rPr lang="en-US" sz="1800" dirty="0">
                <a:latin typeface="Courier"/>
                <a:cs typeface="Courier"/>
              </a:rPr>
              <a:t>/</a:t>
            </a:r>
            <a:r>
              <a:rPr lang="en-US" sz="1800" dirty="0" err="1">
                <a:latin typeface="Courier"/>
                <a:cs typeface="Courier"/>
              </a:rPr>
              <a:t>carNumber</a:t>
            </a:r>
            <a:r>
              <a:rPr lang="en-US" sz="1800" dirty="0">
                <a:latin typeface="Courier"/>
                <a:cs typeface="Courier"/>
              </a:rPr>
              <a:t>&gt;</a:t>
            </a:r>
          </a:p>
          <a:p>
            <a:pPr marL="0" indent="0">
              <a:buNone/>
            </a:pPr>
            <a:r>
              <a:rPr lang="en-US" sz="1800" dirty="0">
                <a:latin typeface="Courier"/>
                <a:cs typeface="Courier"/>
              </a:rPr>
              <a:t>&lt;/person&gt;</a:t>
            </a:r>
          </a:p>
        </p:txBody>
      </p:sp>
      <p:sp>
        <p:nvSpPr>
          <p:cNvPr id="4" name="Content Placeholder 2"/>
          <p:cNvSpPr txBox="1">
            <a:spLocks/>
          </p:cNvSpPr>
          <p:nvPr/>
        </p:nvSpPr>
        <p:spPr>
          <a:xfrm>
            <a:off x="4636858" y="1750320"/>
            <a:ext cx="4049942" cy="41512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800" dirty="0" smtClean="0">
                <a:latin typeface="Courier"/>
                <a:cs typeface="Courier"/>
              </a:rPr>
              <a:t>{</a:t>
            </a:r>
          </a:p>
          <a:p>
            <a:pPr marL="0" indent="0">
              <a:buNone/>
            </a:pPr>
            <a:r>
              <a:rPr lang="en-US" sz="1800" dirty="0">
                <a:latin typeface="Courier"/>
                <a:cs typeface="Courier"/>
              </a:rPr>
              <a:t> </a:t>
            </a:r>
            <a:r>
              <a:rPr lang="en-US" sz="1800" dirty="0" smtClean="0">
                <a:latin typeface="Courier"/>
                <a:cs typeface="Courier"/>
              </a:rPr>
              <a:t> </a:t>
            </a:r>
            <a:r>
              <a:rPr lang="en-US" sz="1800" dirty="0" err="1" smtClean="0">
                <a:latin typeface="Courier"/>
                <a:cs typeface="Courier"/>
              </a:rPr>
              <a:t>firstname</a:t>
            </a:r>
            <a:r>
              <a:rPr lang="en-US" sz="1800" dirty="0" smtClean="0">
                <a:latin typeface="Courier"/>
                <a:cs typeface="Courier"/>
              </a:rPr>
              <a:t>: "Cal",</a:t>
            </a:r>
          </a:p>
          <a:p>
            <a:pPr marL="0" indent="0">
              <a:buNone/>
            </a:pPr>
            <a:r>
              <a:rPr lang="en-US" sz="1800" dirty="0">
                <a:latin typeface="Courier"/>
                <a:cs typeface="Courier"/>
              </a:rPr>
              <a:t> </a:t>
            </a:r>
            <a:r>
              <a:rPr lang="en-US" sz="1800" dirty="0" smtClean="0">
                <a:latin typeface="Courier"/>
                <a:cs typeface="Courier"/>
              </a:rPr>
              <a:t> </a:t>
            </a:r>
            <a:r>
              <a:rPr lang="en-US" sz="1800" dirty="0" err="1" smtClean="0">
                <a:latin typeface="Courier"/>
                <a:cs typeface="Courier"/>
              </a:rPr>
              <a:t>lastname</a:t>
            </a:r>
            <a:r>
              <a:rPr lang="en-US" sz="1800" dirty="0" smtClean="0">
                <a:latin typeface="Courier"/>
                <a:cs typeface="Courier"/>
              </a:rPr>
              <a:t>: "</a:t>
            </a:r>
            <a:r>
              <a:rPr lang="en-US" sz="1800" dirty="0" err="1" smtClean="0">
                <a:latin typeface="Courier"/>
                <a:cs typeface="Courier"/>
              </a:rPr>
              <a:t>Naughton</a:t>
            </a:r>
            <a:r>
              <a:rPr lang="en-US" sz="1800" dirty="0" smtClean="0">
                <a:latin typeface="Courier"/>
                <a:cs typeface="Courier"/>
              </a:rPr>
              <a:t>",</a:t>
            </a:r>
          </a:p>
          <a:p>
            <a:pPr marL="0" indent="0">
              <a:buNone/>
            </a:pPr>
            <a:r>
              <a:rPr lang="en-US" sz="1800" dirty="0">
                <a:latin typeface="Courier"/>
                <a:cs typeface="Courier"/>
              </a:rPr>
              <a:t> </a:t>
            </a:r>
            <a:r>
              <a:rPr lang="en-US" sz="1800" dirty="0" smtClean="0">
                <a:latin typeface="Courier"/>
                <a:cs typeface="Courier"/>
              </a:rPr>
              <a:t> nickname: "Magic Man",</a:t>
            </a:r>
          </a:p>
          <a:p>
            <a:pPr marL="0" indent="0">
              <a:buNone/>
            </a:pPr>
            <a:r>
              <a:rPr lang="en-US" sz="1800" dirty="0">
                <a:latin typeface="Courier"/>
                <a:cs typeface="Courier"/>
              </a:rPr>
              <a:t> </a:t>
            </a:r>
            <a:r>
              <a:rPr lang="en-US" sz="1800" dirty="0" smtClean="0">
                <a:latin typeface="Courier"/>
                <a:cs typeface="Courier"/>
              </a:rPr>
              <a:t> </a:t>
            </a:r>
            <a:r>
              <a:rPr lang="en-US" sz="1800" dirty="0" err="1" smtClean="0">
                <a:latin typeface="Courier"/>
                <a:cs typeface="Courier"/>
              </a:rPr>
              <a:t>carNumber</a:t>
            </a:r>
            <a:r>
              <a:rPr lang="en-US" sz="1800" dirty="0">
                <a:latin typeface="Courier"/>
                <a:cs typeface="Courier"/>
              </a:rPr>
              <a:t>:</a:t>
            </a:r>
            <a:r>
              <a:rPr lang="en-US" sz="1800" dirty="0" smtClean="0">
                <a:latin typeface="Courier"/>
                <a:cs typeface="Courier"/>
              </a:rPr>
              <a:t> 47</a:t>
            </a:r>
          </a:p>
          <a:p>
            <a:pPr marL="0" indent="0">
              <a:buNone/>
            </a:pPr>
            <a:r>
              <a:rPr lang="en-US" sz="1800" dirty="0">
                <a:latin typeface="Courier"/>
                <a:cs typeface="Courier"/>
              </a:rPr>
              <a:t>}</a:t>
            </a:r>
          </a:p>
        </p:txBody>
      </p:sp>
      <p:sp>
        <p:nvSpPr>
          <p:cNvPr id="5" name="Rectangle 4"/>
          <p:cNvSpPr/>
          <p:nvPr/>
        </p:nvSpPr>
        <p:spPr>
          <a:xfrm>
            <a:off x="3032712" y="5755455"/>
            <a:ext cx="3841241" cy="923330"/>
          </a:xfrm>
          <a:prstGeom prst="rect">
            <a:avLst/>
          </a:prstGeom>
          <a:noFill/>
        </p:spPr>
        <p:txBody>
          <a:bodyPr wrap="none" lIns="91440" tIns="45720" rIns="91440" bIns="45720">
            <a:spAutoFit/>
          </a:bodyPr>
          <a:lstStyle/>
          <a:p>
            <a:pPr algn="ctr"/>
            <a:r>
              <a:rPr 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126 bytes</a:t>
            </a:r>
            <a:endPar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Rectangle 5"/>
          <p:cNvSpPr/>
          <p:nvPr/>
        </p:nvSpPr>
        <p:spPr>
          <a:xfrm>
            <a:off x="5021991" y="4139023"/>
            <a:ext cx="3456107" cy="923330"/>
          </a:xfrm>
          <a:prstGeom prst="rect">
            <a:avLst/>
          </a:prstGeom>
          <a:noFill/>
        </p:spPr>
        <p:txBody>
          <a:bodyPr wrap="none" lIns="91440" tIns="45720" rIns="91440" bIns="45720">
            <a:spAutoFit/>
          </a:bodyPr>
          <a:lstStyle/>
          <a:p>
            <a:pPr algn="ctr"/>
            <a:r>
              <a:rPr lang="en-US" sz="54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73 bytes</a:t>
            </a:r>
            <a:endPar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5246662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10"/>
                                        <p:tgtEl>
                                          <p:spTgt spid="3">
                                            <p:txEl>
                                              <p:pRg st="1" end="1"/>
                                            </p:txEl>
                                          </p:spTgt>
                                        </p:tgtEl>
                                      </p:cBhvr>
                                    </p:animEffect>
                                  </p:childTnLst>
                                </p:cTn>
                              </p:par>
                            </p:childTnLst>
                          </p:cTn>
                        </p:par>
                        <p:par>
                          <p:cTn id="12" fill="hold">
                            <p:stCondLst>
                              <p:cond delay="61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10"/>
                                        <p:tgtEl>
                                          <p:spTgt spid="3">
                                            <p:txEl>
                                              <p:pRg st="2" end="2"/>
                                            </p:txEl>
                                          </p:spTgt>
                                        </p:tgtEl>
                                      </p:cBhvr>
                                    </p:animEffect>
                                  </p:childTnLst>
                                </p:cTn>
                              </p:par>
                            </p:childTnLst>
                          </p:cTn>
                        </p:par>
                        <p:par>
                          <p:cTn id="16" fill="hold">
                            <p:stCondLst>
                              <p:cond delay="72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10"/>
                                        <p:tgtEl>
                                          <p:spTgt spid="3">
                                            <p:txEl>
                                              <p:pRg st="3" end="3"/>
                                            </p:txEl>
                                          </p:spTgt>
                                        </p:tgtEl>
                                      </p:cBhvr>
                                    </p:animEffect>
                                  </p:childTnLst>
                                </p:cTn>
                              </p:par>
                            </p:childTnLst>
                          </p:cTn>
                        </p:par>
                        <p:par>
                          <p:cTn id="20" fill="hold">
                            <p:stCondLst>
                              <p:cond delay="83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10"/>
                                        <p:tgtEl>
                                          <p:spTgt spid="3">
                                            <p:txEl>
                                              <p:pRg st="4" end="4"/>
                                            </p:txEl>
                                          </p:spTgt>
                                        </p:tgtEl>
                                      </p:cBhvr>
                                    </p:animEffect>
                                  </p:childTnLst>
                                </p:cTn>
                              </p:par>
                            </p:childTnLst>
                          </p:cTn>
                        </p:par>
                        <p:par>
                          <p:cTn id="24" fill="hold">
                            <p:stCondLst>
                              <p:cond delay="94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110"/>
                                        <p:tgtEl>
                                          <p:spTgt spid="3">
                                            <p:txEl>
                                              <p:pRg st="5" end="5"/>
                                            </p:txEl>
                                          </p:spTgt>
                                        </p:tgtEl>
                                      </p:cBhvr>
                                    </p:animEffect>
                                  </p:childTnLst>
                                </p:cTn>
                              </p:par>
                            </p:childTnLst>
                          </p:cTn>
                        </p:par>
                        <p:par>
                          <p:cTn id="28" fill="hold">
                            <p:stCondLst>
                              <p:cond delay="105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10"/>
                                        <p:tgtEl>
                                          <p:spTgt spid="3">
                                            <p:txEl>
                                              <p:pRg st="6" end="6"/>
                                            </p:txEl>
                                          </p:spTgt>
                                        </p:tgtEl>
                                      </p:cBhvr>
                                    </p:animEffect>
                                  </p:childTnLst>
                                </p:cTn>
                              </p:par>
                            </p:childTnLst>
                          </p:cTn>
                        </p:par>
                        <p:par>
                          <p:cTn id="32" fill="hold">
                            <p:stCondLst>
                              <p:cond delay="1160"/>
                            </p:stCondLst>
                            <p:childTnLst>
                              <p:par>
                                <p:cTn id="33" presetID="10"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10"/>
                                        <p:tgtEl>
                                          <p:spTgt spid="3">
                                            <p:txEl>
                                              <p:pRg st="7" end="7"/>
                                            </p:txEl>
                                          </p:spTgt>
                                        </p:tgtEl>
                                      </p:cBhvr>
                                    </p:animEffect>
                                  </p:childTnLst>
                                </p:cTn>
                              </p:par>
                            </p:childTnLst>
                          </p:cTn>
                        </p:par>
                        <p:par>
                          <p:cTn id="36" fill="hold">
                            <p:stCondLst>
                              <p:cond delay="1270"/>
                            </p:stCondLst>
                            <p:childTnLst>
                              <p:par>
                                <p:cTn id="37" presetID="10" presetClass="entr" presetSubtype="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110"/>
                                        <p:tgtEl>
                                          <p:spTgt spid="3">
                                            <p:txEl>
                                              <p:pRg st="8" end="8"/>
                                            </p:txEl>
                                          </p:spTgt>
                                        </p:tgtEl>
                                      </p:cBhvr>
                                    </p:animEffect>
                                  </p:childTnLst>
                                </p:cTn>
                              </p:par>
                            </p:childTnLst>
                          </p:cTn>
                        </p:par>
                        <p:par>
                          <p:cTn id="40" fill="hold">
                            <p:stCondLst>
                              <p:cond delay="1380"/>
                            </p:stCondLst>
                            <p:childTnLst>
                              <p:par>
                                <p:cTn id="41" presetID="10" presetClass="entr" presetSubtype="0"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110"/>
                                        <p:tgtEl>
                                          <p:spTgt spid="3">
                                            <p:txEl>
                                              <p:pRg st="9" end="9"/>
                                            </p:txEl>
                                          </p:spTgt>
                                        </p:tgtEl>
                                      </p:cBhvr>
                                    </p:animEffect>
                                  </p:childTnLst>
                                </p:cTn>
                              </p:par>
                            </p:childTnLst>
                          </p:cTn>
                        </p:par>
                        <p:par>
                          <p:cTn id="44" fill="hold">
                            <p:stCondLst>
                              <p:cond delay="1490"/>
                            </p:stCondLst>
                            <p:childTnLst>
                              <p:par>
                                <p:cTn id="45" presetID="10" presetClass="entr" presetSubtype="0"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110"/>
                                        <p:tgtEl>
                                          <p:spTgt spid="3">
                                            <p:txEl>
                                              <p:pRg st="10" end="10"/>
                                            </p:txEl>
                                          </p:spTgt>
                                        </p:tgtEl>
                                      </p:cBhvr>
                                    </p:animEffect>
                                  </p:childTnLst>
                                </p:cTn>
                              </p:par>
                            </p:childTnLst>
                          </p:cTn>
                        </p:par>
                        <p:par>
                          <p:cTn id="48" fill="hold">
                            <p:stCondLst>
                              <p:cond delay="1600"/>
                            </p:stCondLst>
                            <p:childTnLst>
                              <p:par>
                                <p:cTn id="49" presetID="10" presetClass="entr" presetSubtype="0" fill="hold" grpId="0"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110"/>
                                        <p:tgtEl>
                                          <p:spTgt spid="3">
                                            <p:txEl>
                                              <p:pRg st="11" end="11"/>
                                            </p:txEl>
                                          </p:spTgt>
                                        </p:tgtEl>
                                      </p:cBhvr>
                                    </p:animEffect>
                                  </p:childTnLst>
                                </p:cTn>
                              </p:par>
                            </p:childTnLst>
                          </p:cTn>
                        </p:par>
                        <p:par>
                          <p:cTn id="52" fill="hold">
                            <p:stCondLst>
                              <p:cond delay="1710"/>
                            </p:stCondLst>
                            <p:childTnLst>
                              <p:par>
                                <p:cTn id="53" presetID="10" presetClass="entr" presetSubtype="0" fill="hold" grpId="0" nodeType="after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110"/>
                                        <p:tgtEl>
                                          <p:spTgt spid="3">
                                            <p:txEl>
                                              <p:pRg st="12" end="12"/>
                                            </p:txEl>
                                          </p:spTgt>
                                        </p:tgtEl>
                                      </p:cBhvr>
                                    </p:animEffect>
                                  </p:childTnLst>
                                </p:cTn>
                              </p:par>
                            </p:childTnLst>
                          </p:cTn>
                        </p:par>
                        <p:par>
                          <p:cTn id="56" fill="hold">
                            <p:stCondLst>
                              <p:cond delay="1820"/>
                            </p:stCondLst>
                            <p:childTnLst>
                              <p:par>
                                <p:cTn id="57" presetID="10" presetClass="entr" presetSubtype="0" fill="hold" grpId="0" nodeType="after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fade">
                                      <p:cBhvr>
                                        <p:cTn id="59" dur="110"/>
                                        <p:tgtEl>
                                          <p:spTgt spid="3">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000"/>
                                        <p:tgtEl>
                                          <p:spTgt spid="4"/>
                                        </p:tgtEl>
                                      </p:cBhvr>
                                    </p:animEffect>
                                    <p:anim calcmode="lin" valueType="num">
                                      <p:cBhvr>
                                        <p:cTn id="65" dur="1000" fill="hold"/>
                                        <p:tgtEl>
                                          <p:spTgt spid="4"/>
                                        </p:tgtEl>
                                        <p:attrNameLst>
                                          <p:attrName>ppt_x</p:attrName>
                                        </p:attrNameLst>
                                      </p:cBhvr>
                                      <p:tavLst>
                                        <p:tav tm="0">
                                          <p:val>
                                            <p:strVal val="#ppt_x"/>
                                          </p:val>
                                        </p:tav>
                                        <p:tav tm="100000">
                                          <p:val>
                                            <p:strVal val="#ppt_x"/>
                                          </p:val>
                                        </p:tav>
                                      </p:tavLst>
                                    </p:anim>
                                    <p:anim calcmode="lin" valueType="num">
                                      <p:cBhvr>
                                        <p:cTn id="6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1000"/>
                                        <p:tgtEl>
                                          <p:spTgt spid="5"/>
                                        </p:tgtEl>
                                      </p:cBhvr>
                                    </p:animEffect>
                                    <p:anim calcmode="lin" valueType="num">
                                      <p:cBhvr>
                                        <p:cTn id="72" dur="1000" fill="hold"/>
                                        <p:tgtEl>
                                          <p:spTgt spid="5"/>
                                        </p:tgtEl>
                                        <p:attrNameLst>
                                          <p:attrName>ppt_x</p:attrName>
                                        </p:attrNameLst>
                                      </p:cBhvr>
                                      <p:tavLst>
                                        <p:tav tm="0">
                                          <p:val>
                                            <p:strVal val="#ppt_x"/>
                                          </p:val>
                                        </p:tav>
                                        <p:tav tm="100000">
                                          <p:val>
                                            <p:strVal val="#ppt_x"/>
                                          </p:val>
                                        </p:tav>
                                      </p:tavLst>
                                    </p:anim>
                                    <p:anim calcmode="lin" valueType="num">
                                      <p:cBhvr>
                                        <p:cTn id="7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1000"/>
                                        <p:tgtEl>
                                          <p:spTgt spid="6"/>
                                        </p:tgtEl>
                                      </p:cBhvr>
                                    </p:animEffect>
                                    <p:anim calcmode="lin" valueType="num">
                                      <p:cBhvr>
                                        <p:cTn id="79" dur="1000" fill="hold"/>
                                        <p:tgtEl>
                                          <p:spTgt spid="6"/>
                                        </p:tgtEl>
                                        <p:attrNameLst>
                                          <p:attrName>ppt_x</p:attrName>
                                        </p:attrNameLst>
                                      </p:cBhvr>
                                      <p:tavLst>
                                        <p:tav tm="0">
                                          <p:val>
                                            <p:strVal val="#ppt_x"/>
                                          </p:val>
                                        </p:tav>
                                        <p:tav tm="100000">
                                          <p:val>
                                            <p:strVal val="#ppt_x"/>
                                          </p:val>
                                        </p:tav>
                                      </p:tavLst>
                                    </p:anim>
                                    <p:anim calcmode="lin" valueType="num">
                                      <p:cBhvr>
                                        <p:cTn id="8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Getting and setting values uses the dotted notation</a:t>
            </a:r>
            <a:endParaRPr lang="en-US" dirty="0"/>
          </a:p>
        </p:txBody>
      </p:sp>
      <p:sp>
        <p:nvSpPr>
          <p:cNvPr id="3" name="Content Placeholder 2"/>
          <p:cNvSpPr>
            <a:spLocks noGrp="1"/>
          </p:cNvSpPr>
          <p:nvPr>
            <p:ph idx="1"/>
          </p:nvPr>
        </p:nvSpPr>
        <p:spPr/>
        <p:txBody>
          <a:bodyPr/>
          <a:lstStyle/>
          <a:p>
            <a:endParaRPr lang="en-US" dirty="0" smtClean="0"/>
          </a:p>
          <a:p>
            <a:r>
              <a:rPr lang="en-US" dirty="0" smtClean="0"/>
              <a:t>To set</a:t>
            </a:r>
          </a:p>
          <a:p>
            <a:pPr marL="0" indent="0">
              <a:buNone/>
            </a:pPr>
            <a:r>
              <a:rPr lang="en-US" dirty="0" smtClean="0">
                <a:solidFill>
                  <a:srgbClr val="824F1C"/>
                </a:solidFill>
                <a:latin typeface="Courier"/>
                <a:cs typeface="Courier"/>
              </a:rPr>
              <a:t>driver1.firstname </a:t>
            </a:r>
            <a:r>
              <a:rPr lang="en-US" dirty="0" smtClean="0">
                <a:latin typeface="Courier"/>
                <a:cs typeface="Courier"/>
              </a:rPr>
              <a:t>= "</a:t>
            </a:r>
            <a:r>
              <a:rPr lang="en-US" smtClean="0">
                <a:latin typeface="Courier"/>
                <a:cs typeface="Courier"/>
              </a:rPr>
              <a:t>Ricky";</a:t>
            </a:r>
            <a:endParaRPr lang="en-US" dirty="0" smtClean="0">
              <a:latin typeface="Courier"/>
              <a:cs typeface="Courier"/>
            </a:endParaRPr>
          </a:p>
          <a:p>
            <a:endParaRPr lang="en-US" dirty="0" smtClean="0"/>
          </a:p>
          <a:p>
            <a:endParaRPr lang="en-US" dirty="0"/>
          </a:p>
          <a:p>
            <a:r>
              <a:rPr lang="en-US" dirty="0" smtClean="0"/>
              <a:t>To get</a:t>
            </a:r>
          </a:p>
          <a:p>
            <a:pPr marL="0" indent="0">
              <a:buNone/>
            </a:pPr>
            <a:r>
              <a:rPr lang="en-US" dirty="0" err="1" smtClean="0">
                <a:latin typeface="Courier"/>
                <a:cs typeface="Courier"/>
              </a:rPr>
              <a:t>getElementById</a:t>
            </a:r>
            <a:r>
              <a:rPr lang="en-US" dirty="0" smtClean="0">
                <a:latin typeface="Courier"/>
                <a:cs typeface="Courier"/>
              </a:rPr>
              <a:t>('</a:t>
            </a:r>
            <a:r>
              <a:rPr lang="en-US" dirty="0" err="1" smtClean="0">
                <a:latin typeface="Courier"/>
                <a:cs typeface="Courier"/>
              </a:rPr>
              <a:t>outputDiv</a:t>
            </a:r>
            <a:r>
              <a:rPr lang="en-US" dirty="0" smtClean="0">
                <a:latin typeface="Courier"/>
                <a:cs typeface="Courier"/>
              </a:rPr>
              <a:t>').</a:t>
            </a:r>
            <a:r>
              <a:rPr lang="en-US" dirty="0" err="1" smtClean="0">
                <a:latin typeface="Courier"/>
                <a:cs typeface="Courier"/>
              </a:rPr>
              <a:t>innerText</a:t>
            </a:r>
            <a:r>
              <a:rPr lang="en-US" dirty="0" smtClean="0">
                <a:latin typeface="Courier"/>
                <a:cs typeface="Courier"/>
              </a:rPr>
              <a:t> = "Coming in first place is " + </a:t>
            </a:r>
            <a:r>
              <a:rPr lang="en-US" dirty="0" smtClean="0">
                <a:solidFill>
                  <a:srgbClr val="824F1C"/>
                </a:solidFill>
                <a:latin typeface="Courier"/>
                <a:cs typeface="Courier"/>
              </a:rPr>
              <a:t>driver1.lastname</a:t>
            </a:r>
            <a:r>
              <a:rPr lang="en-US" dirty="0" smtClean="0">
                <a:latin typeface="Courier"/>
                <a:cs typeface="Courier"/>
              </a:rPr>
              <a:t>;</a:t>
            </a:r>
            <a:endParaRPr lang="en-US" dirty="0">
              <a:latin typeface="Courier"/>
              <a:cs typeface="Courier"/>
            </a:endParaRPr>
          </a:p>
        </p:txBody>
      </p:sp>
    </p:spTree>
    <p:extLst>
      <p:ext uri="{BB962C8B-B14F-4D97-AF65-F5344CB8AC3E}">
        <p14:creationId xmlns:p14="http://schemas.microsoft.com/office/powerpoint/2010/main" val="370833570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But you can use a bracket notation also</a:t>
            </a:r>
            <a:endParaRPr lang="en-US" dirty="0"/>
          </a:p>
        </p:txBody>
      </p:sp>
      <p:sp>
        <p:nvSpPr>
          <p:cNvPr id="3" name="Content Placeholder 2"/>
          <p:cNvSpPr>
            <a:spLocks noGrp="1"/>
          </p:cNvSpPr>
          <p:nvPr>
            <p:ph idx="1"/>
          </p:nvPr>
        </p:nvSpPr>
        <p:spPr>
          <a:xfrm>
            <a:off x="457200" y="1600200"/>
            <a:ext cx="8229600" cy="3495863"/>
          </a:xfrm>
        </p:spPr>
        <p:txBody>
          <a:bodyPr/>
          <a:lstStyle/>
          <a:p>
            <a:r>
              <a:rPr lang="en-US" dirty="0"/>
              <a:t>To set</a:t>
            </a:r>
          </a:p>
          <a:p>
            <a:pPr marL="0" indent="0">
              <a:buNone/>
            </a:pPr>
            <a:r>
              <a:rPr lang="en-US" dirty="0" smtClean="0">
                <a:solidFill>
                  <a:srgbClr val="824F1C"/>
                </a:solidFill>
                <a:latin typeface="Courier"/>
                <a:cs typeface="Courier"/>
              </a:rPr>
              <a:t>driver1["</a:t>
            </a:r>
            <a:r>
              <a:rPr lang="en-US" dirty="0" err="1" smtClean="0">
                <a:solidFill>
                  <a:srgbClr val="824F1C"/>
                </a:solidFill>
                <a:latin typeface="Courier"/>
                <a:cs typeface="Courier"/>
              </a:rPr>
              <a:t>firstname</a:t>
            </a:r>
            <a:r>
              <a:rPr lang="en-US" dirty="0" smtClean="0">
                <a:solidFill>
                  <a:srgbClr val="824F1C"/>
                </a:solidFill>
                <a:latin typeface="Courier"/>
                <a:cs typeface="Courier"/>
              </a:rPr>
              <a:t>"] </a:t>
            </a:r>
            <a:r>
              <a:rPr lang="en-US" dirty="0">
                <a:latin typeface="Courier"/>
                <a:cs typeface="Courier"/>
              </a:rPr>
              <a:t>= "Ricky</a:t>
            </a:r>
            <a:r>
              <a:rPr lang="en-US" dirty="0" smtClean="0">
                <a:latin typeface="Courier"/>
                <a:cs typeface="Courier"/>
              </a:rPr>
              <a:t>";</a:t>
            </a:r>
            <a:endParaRPr lang="en-US" dirty="0">
              <a:latin typeface="Courier"/>
              <a:cs typeface="Courier"/>
            </a:endParaRPr>
          </a:p>
          <a:p>
            <a:r>
              <a:rPr lang="en-US" dirty="0"/>
              <a:t>To </a:t>
            </a:r>
            <a:r>
              <a:rPr lang="en-US" dirty="0" smtClean="0"/>
              <a:t>get</a:t>
            </a:r>
          </a:p>
          <a:p>
            <a:pPr marL="0" indent="0">
              <a:buNone/>
            </a:pPr>
            <a:r>
              <a:rPr lang="en-US" dirty="0" err="1" smtClean="0">
                <a:latin typeface="Courier"/>
                <a:cs typeface="Courier"/>
              </a:rPr>
              <a:t>var</a:t>
            </a:r>
            <a:r>
              <a:rPr lang="en-US" dirty="0" smtClean="0">
                <a:latin typeface="Courier"/>
                <a:cs typeface="Courier"/>
              </a:rPr>
              <a:t> prop = "</a:t>
            </a:r>
            <a:r>
              <a:rPr lang="en-US" dirty="0" err="1" smtClean="0">
                <a:latin typeface="Courier"/>
                <a:cs typeface="Courier"/>
              </a:rPr>
              <a:t>lastname</a:t>
            </a:r>
            <a:r>
              <a:rPr lang="en-US" dirty="0" smtClean="0">
                <a:latin typeface="Courier"/>
                <a:cs typeface="Courier"/>
              </a:rPr>
              <a:t>";</a:t>
            </a:r>
            <a:endParaRPr lang="en-US" dirty="0">
              <a:latin typeface="Courier"/>
              <a:cs typeface="Courier"/>
            </a:endParaRPr>
          </a:p>
          <a:p>
            <a:pPr marL="0" indent="0">
              <a:buNone/>
            </a:pPr>
            <a:r>
              <a:rPr lang="en-US" dirty="0" err="1">
                <a:latin typeface="Courier"/>
                <a:cs typeface="Courier"/>
              </a:rPr>
              <a:t>getElementById</a:t>
            </a:r>
            <a:r>
              <a:rPr lang="en-US" dirty="0">
                <a:latin typeface="Courier"/>
                <a:cs typeface="Courier"/>
              </a:rPr>
              <a:t>('</a:t>
            </a:r>
            <a:r>
              <a:rPr lang="en-US" dirty="0" err="1">
                <a:latin typeface="Courier"/>
                <a:cs typeface="Courier"/>
              </a:rPr>
              <a:t>outputDiv</a:t>
            </a:r>
            <a:r>
              <a:rPr lang="en-US" dirty="0">
                <a:latin typeface="Courier"/>
                <a:cs typeface="Courier"/>
              </a:rPr>
              <a:t>').</a:t>
            </a:r>
            <a:r>
              <a:rPr lang="en-US" dirty="0" err="1">
                <a:latin typeface="Courier"/>
                <a:cs typeface="Courier"/>
              </a:rPr>
              <a:t>innerText</a:t>
            </a:r>
            <a:r>
              <a:rPr lang="en-US" dirty="0">
                <a:latin typeface="Courier"/>
                <a:cs typeface="Courier"/>
              </a:rPr>
              <a:t> = "Coming in first place is " + </a:t>
            </a:r>
            <a:r>
              <a:rPr lang="en-US" dirty="0" smtClean="0">
                <a:solidFill>
                  <a:srgbClr val="824F1C"/>
                </a:solidFill>
                <a:latin typeface="Courier"/>
                <a:cs typeface="Courier"/>
              </a:rPr>
              <a:t>driver1[prop]</a:t>
            </a:r>
            <a:r>
              <a:rPr lang="en-US" dirty="0" smtClean="0">
                <a:latin typeface="Courier"/>
                <a:cs typeface="Courier"/>
              </a:rPr>
              <a:t>;</a:t>
            </a:r>
            <a:endParaRPr lang="en-US" dirty="0">
              <a:latin typeface="Courier"/>
              <a:cs typeface="Courier"/>
            </a:endParaRPr>
          </a:p>
        </p:txBody>
      </p:sp>
      <p:sp>
        <p:nvSpPr>
          <p:cNvPr id="4" name="Oval 3"/>
          <p:cNvSpPr/>
          <p:nvPr/>
        </p:nvSpPr>
        <p:spPr>
          <a:xfrm>
            <a:off x="457200" y="5096063"/>
            <a:ext cx="8355734" cy="1425039"/>
          </a:xfrm>
          <a:prstGeom prst="ellipse">
            <a:avLst/>
          </a:prstGeom>
          <a:solidFill>
            <a:schemeClr val="accent4"/>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a:t>Dotted notation is generally preferred unless you're using a variable for the </a:t>
            </a:r>
            <a:r>
              <a:rPr lang="en-US" sz="2400" dirty="0" err="1"/>
              <a:t>keyname</a:t>
            </a:r>
            <a:r>
              <a:rPr lang="en-US" sz="2400" dirty="0"/>
              <a:t>.</a:t>
            </a:r>
          </a:p>
        </p:txBody>
      </p:sp>
    </p:spTree>
    <p:extLst>
      <p:ext uri="{BB962C8B-B14F-4D97-AF65-F5344CB8AC3E}">
        <p14:creationId xmlns:p14="http://schemas.microsoft.com/office/powerpoint/2010/main" val="13036400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can contain anything</a:t>
            </a:r>
            <a:endParaRPr lang="en-US" dirty="0"/>
          </a:p>
        </p:txBody>
      </p:sp>
      <p:sp>
        <p:nvSpPr>
          <p:cNvPr id="3" name="Content Placeholder 2"/>
          <p:cNvSpPr>
            <a:spLocks noGrp="1"/>
          </p:cNvSpPr>
          <p:nvPr>
            <p:ph idx="1"/>
          </p:nvPr>
        </p:nvSpPr>
        <p:spPr/>
        <p:txBody>
          <a:bodyPr/>
          <a:lstStyle/>
          <a:p>
            <a:pPr marL="0" indent="0">
              <a:buNone/>
            </a:pPr>
            <a:r>
              <a:rPr lang="en-US" dirty="0" err="1" smtClean="0">
                <a:latin typeface="Courier"/>
                <a:cs typeface="Courier"/>
              </a:rPr>
              <a:t>var</a:t>
            </a:r>
            <a:r>
              <a:rPr lang="en-US" dirty="0" smtClean="0">
                <a:latin typeface="Courier"/>
                <a:cs typeface="Courier"/>
              </a:rPr>
              <a:t> team = {</a:t>
            </a:r>
          </a:p>
          <a:p>
            <a:pPr marL="0" indent="0">
              <a:buNone/>
            </a:pPr>
            <a:r>
              <a:rPr lang="en-US" dirty="0">
                <a:latin typeface="Courier"/>
                <a:cs typeface="Courier"/>
              </a:rPr>
              <a:t> </a:t>
            </a:r>
            <a:r>
              <a:rPr lang="en-US" dirty="0" smtClean="0">
                <a:latin typeface="Courier"/>
                <a:cs typeface="Courier"/>
              </a:rPr>
              <a:t> name: "</a:t>
            </a:r>
            <a:r>
              <a:rPr lang="en-US" dirty="0" err="1" smtClean="0">
                <a:latin typeface="Courier"/>
                <a:cs typeface="Courier"/>
              </a:rPr>
              <a:t>Dennit</a:t>
            </a:r>
            <a:r>
              <a:rPr lang="en-US" dirty="0" smtClean="0">
                <a:latin typeface="Courier"/>
                <a:cs typeface="Courier"/>
              </a:rPr>
              <a:t> Racing",   // A string</a:t>
            </a:r>
          </a:p>
          <a:p>
            <a:pPr marL="0" indent="0">
              <a:buNone/>
            </a:pPr>
            <a:r>
              <a:rPr lang="en-US" dirty="0">
                <a:latin typeface="Courier"/>
                <a:cs typeface="Courier"/>
              </a:rPr>
              <a:t>  </a:t>
            </a:r>
            <a:r>
              <a:rPr lang="en-US" dirty="0" err="1">
                <a:latin typeface="Courier"/>
                <a:cs typeface="Courier"/>
              </a:rPr>
              <a:t>winsThisSeason</a:t>
            </a:r>
            <a:r>
              <a:rPr lang="en-US" dirty="0">
                <a:latin typeface="Courier"/>
                <a:cs typeface="Courier"/>
              </a:rPr>
              <a:t>: 12</a:t>
            </a:r>
            <a:r>
              <a:rPr lang="en-US" dirty="0" smtClean="0">
                <a:latin typeface="Courier"/>
                <a:cs typeface="Courier"/>
              </a:rPr>
              <a:t>,      // A number</a:t>
            </a:r>
          </a:p>
          <a:p>
            <a:pPr marL="0" indent="0">
              <a:buNone/>
            </a:pPr>
            <a:r>
              <a:rPr lang="en-US" dirty="0">
                <a:latin typeface="Courier"/>
                <a:cs typeface="Courier"/>
              </a:rPr>
              <a:t> </a:t>
            </a:r>
            <a:r>
              <a:rPr lang="en-US" dirty="0" smtClean="0">
                <a:latin typeface="Courier"/>
                <a:cs typeface="Courier"/>
              </a:rPr>
              <a:t> owner: </a:t>
            </a:r>
            <a:r>
              <a:rPr lang="en-US" dirty="0" err="1" smtClean="0">
                <a:latin typeface="Courier"/>
                <a:cs typeface="Courier"/>
              </a:rPr>
              <a:t>larry</a:t>
            </a:r>
            <a:r>
              <a:rPr lang="en-US" dirty="0" smtClean="0">
                <a:latin typeface="Courier"/>
                <a:cs typeface="Courier"/>
              </a:rPr>
              <a:t>,	       // Another object</a:t>
            </a:r>
          </a:p>
          <a:p>
            <a:pPr marL="0" indent="0">
              <a:buNone/>
            </a:pPr>
            <a:r>
              <a:rPr lang="en-US" dirty="0" smtClean="0">
                <a:latin typeface="Courier"/>
                <a:cs typeface="Courier"/>
              </a:rPr>
              <a:t>  members: [ </a:t>
            </a:r>
            <a:r>
              <a:rPr lang="en-US" dirty="0" err="1" smtClean="0">
                <a:latin typeface="Courier"/>
                <a:cs typeface="Courier"/>
              </a:rPr>
              <a:t>ricky</a:t>
            </a:r>
            <a:r>
              <a:rPr lang="en-US" dirty="0" smtClean="0">
                <a:latin typeface="Courier"/>
                <a:cs typeface="Courier"/>
              </a:rPr>
              <a:t>, </a:t>
            </a:r>
            <a:r>
              <a:rPr lang="en-US" dirty="0" err="1" smtClean="0">
                <a:latin typeface="Courier"/>
                <a:cs typeface="Courier"/>
              </a:rPr>
              <a:t>cal</a:t>
            </a:r>
            <a:r>
              <a:rPr lang="en-US" dirty="0" smtClean="0">
                <a:latin typeface="Courier"/>
                <a:cs typeface="Courier"/>
              </a:rPr>
              <a:t>, jean ]  // An array</a:t>
            </a:r>
          </a:p>
          <a:p>
            <a:pPr marL="0" indent="0">
              <a:buNone/>
            </a:pPr>
            <a:r>
              <a:rPr lang="en-US" dirty="0">
                <a:latin typeface="Courier"/>
                <a:cs typeface="Courier"/>
              </a:rPr>
              <a:t> </a:t>
            </a:r>
            <a:r>
              <a:rPr lang="en-US" dirty="0" smtClean="0">
                <a:latin typeface="Courier"/>
                <a:cs typeface="Courier"/>
              </a:rPr>
              <a:t> score: function () { </a:t>
            </a:r>
          </a:p>
          <a:p>
            <a:pPr marL="0" indent="0">
              <a:buNone/>
            </a:pPr>
            <a:r>
              <a:rPr lang="en-US" dirty="0">
                <a:latin typeface="Courier"/>
                <a:cs typeface="Courier"/>
              </a:rPr>
              <a:t> </a:t>
            </a:r>
            <a:r>
              <a:rPr lang="en-US" dirty="0" smtClean="0">
                <a:latin typeface="Courier"/>
                <a:cs typeface="Courier"/>
              </a:rPr>
              <a:t>   return </a:t>
            </a:r>
            <a:r>
              <a:rPr lang="en-US" dirty="0" err="1" smtClean="0">
                <a:latin typeface="Courier"/>
                <a:cs typeface="Courier"/>
              </a:rPr>
              <a:t>this.winsThisSeason</a:t>
            </a:r>
            <a:r>
              <a:rPr lang="en-US" dirty="0" smtClean="0">
                <a:latin typeface="Courier"/>
                <a:cs typeface="Courier"/>
              </a:rPr>
              <a:t> * 1.5 </a:t>
            </a:r>
          </a:p>
          <a:p>
            <a:pPr marL="0" indent="0">
              <a:buNone/>
            </a:pPr>
            <a:r>
              <a:rPr lang="en-US" dirty="0">
                <a:latin typeface="Courier"/>
                <a:cs typeface="Courier"/>
              </a:rPr>
              <a:t> </a:t>
            </a:r>
            <a:r>
              <a:rPr lang="en-US" dirty="0" smtClean="0">
                <a:latin typeface="Courier"/>
                <a:cs typeface="Courier"/>
              </a:rPr>
              <a:t> }                        // A function</a:t>
            </a:r>
          </a:p>
          <a:p>
            <a:pPr marL="0" indent="0">
              <a:buNone/>
            </a:pPr>
            <a:r>
              <a:rPr lang="en-US" dirty="0">
                <a:latin typeface="Courier"/>
                <a:cs typeface="Courier"/>
              </a:rPr>
              <a:t>}</a:t>
            </a:r>
            <a:endParaRPr lang="en-US" dirty="0" smtClean="0">
              <a:latin typeface="Courier"/>
              <a:cs typeface="Courier"/>
            </a:endParaRPr>
          </a:p>
          <a:p>
            <a:endParaRPr lang="en-US" dirty="0"/>
          </a:p>
        </p:txBody>
      </p:sp>
    </p:spTree>
    <p:extLst>
      <p:ext uri="{BB962C8B-B14F-4D97-AF65-F5344CB8AC3E}">
        <p14:creationId xmlns:p14="http://schemas.microsoft.com/office/powerpoint/2010/main" val="117612941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JSON to/from Strings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16242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02735"/>
          </a:xfrm>
        </p:spPr>
        <p:txBody>
          <a:bodyPr/>
          <a:lstStyle/>
          <a:p>
            <a:pPr algn="ctr"/>
            <a:r>
              <a:rPr lang="en-US" dirty="0" smtClean="0"/>
              <a:t>String to Object</a:t>
            </a:r>
            <a:endParaRPr lang="en-US" dirty="0"/>
          </a:p>
        </p:txBody>
      </p:sp>
      <p:sp>
        <p:nvSpPr>
          <p:cNvPr id="3" name="Content Placeholder 2"/>
          <p:cNvSpPr>
            <a:spLocks noGrp="1"/>
          </p:cNvSpPr>
          <p:nvPr>
            <p:ph idx="1"/>
          </p:nvPr>
        </p:nvSpPr>
        <p:spPr>
          <a:xfrm>
            <a:off x="131953" y="1600200"/>
            <a:ext cx="8873907" cy="4876800"/>
          </a:xfrm>
        </p:spPr>
        <p:txBody>
          <a:bodyPr/>
          <a:lstStyle/>
          <a:p>
            <a:pPr marL="0" indent="0">
              <a:buNone/>
            </a:pPr>
            <a:r>
              <a:rPr lang="en-US" sz="2000" dirty="0" err="1" smtClean="0">
                <a:latin typeface="Courier"/>
                <a:cs typeface="Courier"/>
              </a:rPr>
              <a:t>var</a:t>
            </a:r>
            <a:r>
              <a:rPr lang="en-US" sz="2000" dirty="0" smtClean="0">
                <a:latin typeface="Courier"/>
                <a:cs typeface="Courier"/>
              </a:rPr>
              <a:t> driver = </a:t>
            </a:r>
            <a:r>
              <a:rPr lang="en-US" sz="2000" dirty="0" err="1" smtClean="0">
                <a:latin typeface="Courier"/>
                <a:cs typeface="Courier"/>
              </a:rPr>
              <a:t>getDriver</a:t>
            </a:r>
            <a:r>
              <a:rPr lang="en-US" sz="2000" dirty="0" smtClean="0">
                <a:latin typeface="Courier"/>
                <a:cs typeface="Courier"/>
              </a:rPr>
              <a:t>(123);   // This returns a string.</a:t>
            </a:r>
          </a:p>
          <a:p>
            <a:pPr marL="0" indent="0">
              <a:buNone/>
            </a:pPr>
            <a:r>
              <a:rPr lang="en-US" sz="2000" dirty="0" err="1" smtClean="0">
                <a:latin typeface="Courier"/>
                <a:cs typeface="Courier"/>
              </a:rPr>
              <a:t>console.log</a:t>
            </a:r>
            <a:r>
              <a:rPr lang="en-US" sz="2000" dirty="0" smtClean="0">
                <a:latin typeface="Courier"/>
                <a:cs typeface="Courier"/>
              </a:rPr>
              <a:t>(</a:t>
            </a:r>
            <a:r>
              <a:rPr lang="en-US" sz="2000" dirty="0" err="1" smtClean="0">
                <a:latin typeface="Courier"/>
                <a:cs typeface="Courier"/>
              </a:rPr>
              <a:t>typeof</a:t>
            </a:r>
            <a:r>
              <a:rPr lang="en-US" sz="2000" dirty="0" smtClean="0">
                <a:latin typeface="Courier"/>
                <a:cs typeface="Courier"/>
              </a:rPr>
              <a:t> driver);    // "string"</a:t>
            </a:r>
          </a:p>
          <a:p>
            <a:pPr marL="0" indent="0">
              <a:buNone/>
            </a:pPr>
            <a:r>
              <a:rPr lang="en-US" sz="2000" dirty="0" err="1" smtClean="0">
                <a:latin typeface="Courier"/>
                <a:cs typeface="Courier"/>
              </a:rPr>
              <a:t>console.log</a:t>
            </a:r>
            <a:r>
              <a:rPr lang="en-US" sz="2000" dirty="0" smtClean="0">
                <a:latin typeface="Courier"/>
                <a:cs typeface="Courier"/>
              </a:rPr>
              <a:t>(driver);           // '{"</a:t>
            </a:r>
            <a:r>
              <a:rPr lang="en-US" sz="2000" dirty="0" err="1" smtClean="0">
                <a:latin typeface="Courier"/>
                <a:cs typeface="Courier"/>
              </a:rPr>
              <a:t>firstName</a:t>
            </a:r>
            <a:r>
              <a:rPr lang="en-US" sz="2000" dirty="0" smtClean="0">
                <a:latin typeface="Courier"/>
                <a:cs typeface="Courier"/>
              </a:rPr>
              <a:t>":"Ricky"}'</a:t>
            </a:r>
          </a:p>
          <a:p>
            <a:pPr marL="0" indent="0">
              <a:buNone/>
            </a:pPr>
            <a:r>
              <a:rPr lang="en-US" sz="2000" dirty="0" err="1" smtClean="0">
                <a:latin typeface="Courier"/>
                <a:cs typeface="Courier"/>
              </a:rPr>
              <a:t>console.log</a:t>
            </a:r>
            <a:r>
              <a:rPr lang="en-US" sz="2000" dirty="0" smtClean="0">
                <a:latin typeface="Courier"/>
                <a:cs typeface="Courier"/>
              </a:rPr>
              <a:t>(</a:t>
            </a:r>
            <a:r>
              <a:rPr lang="en-US" sz="2000" dirty="0" err="1" smtClean="0">
                <a:latin typeface="Courier"/>
                <a:cs typeface="Courier"/>
              </a:rPr>
              <a:t>driver.firstName</a:t>
            </a:r>
            <a:r>
              <a:rPr lang="en-US" sz="2000" dirty="0" smtClean="0">
                <a:latin typeface="Courier"/>
                <a:cs typeface="Courier"/>
              </a:rPr>
              <a:t>); // undefined</a:t>
            </a:r>
          </a:p>
          <a:p>
            <a:r>
              <a:rPr lang="en-US" dirty="0" smtClean="0"/>
              <a:t>driver is a string, but we need to get JSON data!</a:t>
            </a:r>
          </a:p>
          <a:p>
            <a:pPr marL="0" indent="0">
              <a:buNone/>
            </a:pPr>
            <a:r>
              <a:rPr lang="en-US" sz="2000" dirty="0" err="1" smtClean="0">
                <a:latin typeface="Courier"/>
                <a:cs typeface="Courier"/>
              </a:rPr>
              <a:t>var</a:t>
            </a:r>
            <a:r>
              <a:rPr lang="en-US" sz="2000" dirty="0" smtClean="0">
                <a:latin typeface="Courier"/>
                <a:cs typeface="Courier"/>
              </a:rPr>
              <a:t> </a:t>
            </a:r>
            <a:r>
              <a:rPr lang="en-US" sz="2000" dirty="0" err="1" smtClean="0">
                <a:latin typeface="Courier"/>
                <a:cs typeface="Courier"/>
              </a:rPr>
              <a:t>obj</a:t>
            </a:r>
            <a:r>
              <a:rPr lang="en-US" sz="2000" dirty="0" smtClean="0">
                <a:latin typeface="Courier"/>
                <a:cs typeface="Courier"/>
              </a:rPr>
              <a:t> = </a:t>
            </a:r>
            <a:r>
              <a:rPr lang="en-US" sz="2000" dirty="0" err="1" smtClean="0">
                <a:solidFill>
                  <a:schemeClr val="accent5">
                    <a:lumMod val="60000"/>
                    <a:lumOff val="40000"/>
                  </a:schemeClr>
                </a:solidFill>
                <a:latin typeface="Courier"/>
                <a:cs typeface="Courier"/>
              </a:rPr>
              <a:t>JSON.parse</a:t>
            </a:r>
            <a:r>
              <a:rPr lang="en-US" sz="2000" dirty="0" smtClean="0">
                <a:latin typeface="Courier"/>
                <a:cs typeface="Courier"/>
              </a:rPr>
              <a:t>(driver); // *Now* </a:t>
            </a:r>
            <a:r>
              <a:rPr lang="en-US" sz="2000" dirty="0" err="1" smtClean="0">
                <a:latin typeface="Courier"/>
                <a:cs typeface="Courier"/>
              </a:rPr>
              <a:t>obj</a:t>
            </a:r>
            <a:r>
              <a:rPr lang="en-US" sz="2000" dirty="0" smtClean="0">
                <a:latin typeface="Courier"/>
                <a:cs typeface="Courier"/>
              </a:rPr>
              <a:t> is an object</a:t>
            </a:r>
          </a:p>
          <a:p>
            <a:pPr marL="0" indent="0">
              <a:buNone/>
            </a:pPr>
            <a:r>
              <a:rPr lang="en-US" sz="2000" dirty="0" err="1">
                <a:latin typeface="Courier"/>
                <a:cs typeface="Courier"/>
              </a:rPr>
              <a:t>console.log</a:t>
            </a:r>
            <a:r>
              <a:rPr lang="en-US" sz="2000" dirty="0">
                <a:latin typeface="Courier"/>
                <a:cs typeface="Courier"/>
              </a:rPr>
              <a:t>(</a:t>
            </a:r>
            <a:r>
              <a:rPr lang="en-US" sz="2000" dirty="0" err="1">
                <a:latin typeface="Courier"/>
                <a:cs typeface="Courier"/>
              </a:rPr>
              <a:t>obj.firstName</a:t>
            </a:r>
            <a:r>
              <a:rPr lang="en-US" sz="2000" dirty="0">
                <a:latin typeface="Courier"/>
                <a:cs typeface="Courier"/>
              </a:rPr>
              <a:t>); </a:t>
            </a:r>
            <a:r>
              <a:rPr lang="en-US" sz="2000" dirty="0" smtClean="0">
                <a:latin typeface="Courier"/>
                <a:cs typeface="Courier"/>
              </a:rPr>
              <a:t>  </a:t>
            </a:r>
            <a:r>
              <a:rPr lang="en-US" sz="2000" dirty="0">
                <a:latin typeface="Courier"/>
                <a:cs typeface="Courier"/>
              </a:rPr>
              <a:t>// "Ricky"</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3042" y="4569251"/>
            <a:ext cx="1716348" cy="2288749"/>
          </a:xfrm>
          <a:prstGeom prst="rect">
            <a:avLst/>
          </a:prstGeom>
        </p:spPr>
      </p:pic>
      <p:sp>
        <p:nvSpPr>
          <p:cNvPr id="6" name="Right Arrow 5"/>
          <p:cNvSpPr/>
          <p:nvPr/>
        </p:nvSpPr>
        <p:spPr>
          <a:xfrm>
            <a:off x="3356585" y="5295048"/>
            <a:ext cx="2160746" cy="626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3356" y="4569251"/>
            <a:ext cx="1127879" cy="2255758"/>
          </a:xfrm>
          <a:prstGeom prst="rect">
            <a:avLst/>
          </a:prstGeom>
        </p:spPr>
      </p:pic>
    </p:spTree>
    <p:extLst>
      <p:ext uri="{BB962C8B-B14F-4D97-AF65-F5344CB8AC3E}">
        <p14:creationId xmlns:p14="http://schemas.microsoft.com/office/powerpoint/2010/main" val="716459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Object to String</a:t>
            </a:r>
            <a:endParaRPr lang="en-US" dirty="0"/>
          </a:p>
        </p:txBody>
      </p:sp>
      <p:sp>
        <p:nvSpPr>
          <p:cNvPr id="3" name="Content Placeholder 2"/>
          <p:cNvSpPr>
            <a:spLocks noGrp="1"/>
          </p:cNvSpPr>
          <p:nvPr>
            <p:ph idx="1"/>
          </p:nvPr>
        </p:nvSpPr>
        <p:spPr/>
        <p:txBody>
          <a:bodyPr/>
          <a:lstStyle/>
          <a:p>
            <a:r>
              <a:rPr lang="en-US" dirty="0" smtClean="0"/>
              <a:t>Great for serializing an object.</a:t>
            </a:r>
          </a:p>
          <a:p>
            <a:pPr marL="0" indent="0">
              <a:buNone/>
            </a:pPr>
            <a:r>
              <a:rPr lang="en-US" dirty="0" err="1" smtClean="0">
                <a:latin typeface="Courier"/>
                <a:cs typeface="Courier"/>
              </a:rPr>
              <a:t>console.log</a:t>
            </a:r>
            <a:r>
              <a:rPr lang="en-US" dirty="0" smtClean="0">
                <a:latin typeface="Courier"/>
                <a:cs typeface="Courier"/>
              </a:rPr>
              <a:t>(</a:t>
            </a:r>
            <a:r>
              <a:rPr lang="en-US" dirty="0" err="1" smtClean="0">
                <a:latin typeface="Courier"/>
                <a:cs typeface="Courier"/>
              </a:rPr>
              <a:t>typeof</a:t>
            </a:r>
            <a:r>
              <a:rPr lang="en-US" dirty="0" smtClean="0">
                <a:latin typeface="Courier"/>
                <a:cs typeface="Courier"/>
              </a:rPr>
              <a:t> </a:t>
            </a:r>
            <a:r>
              <a:rPr lang="en-US" dirty="0" err="1" smtClean="0">
                <a:latin typeface="Courier"/>
                <a:cs typeface="Courier"/>
              </a:rPr>
              <a:t>obj</a:t>
            </a:r>
            <a:r>
              <a:rPr lang="en-US" dirty="0" smtClean="0">
                <a:latin typeface="Courier"/>
                <a:cs typeface="Courier"/>
              </a:rPr>
              <a:t>);      // </a:t>
            </a:r>
            <a:r>
              <a:rPr lang="en-US" dirty="0">
                <a:latin typeface="Courier"/>
                <a:cs typeface="Courier"/>
              </a:rPr>
              <a:t>'</a:t>
            </a:r>
            <a:r>
              <a:rPr lang="en-US" dirty="0" smtClean="0">
                <a:latin typeface="Courier"/>
                <a:cs typeface="Courier"/>
              </a:rPr>
              <a:t>object'</a:t>
            </a:r>
          </a:p>
          <a:p>
            <a:pPr marL="0" indent="0">
              <a:buNone/>
            </a:pPr>
            <a:r>
              <a:rPr lang="en-US" dirty="0" err="1" smtClean="0">
                <a:latin typeface="Courier"/>
                <a:cs typeface="Courier"/>
              </a:rPr>
              <a:t>console.log</a:t>
            </a:r>
            <a:r>
              <a:rPr lang="en-US" dirty="0" smtClean="0">
                <a:latin typeface="Courier"/>
                <a:cs typeface="Courier"/>
              </a:rPr>
              <a:t>(</a:t>
            </a:r>
            <a:r>
              <a:rPr lang="en-US" dirty="0" err="1" smtClean="0">
                <a:latin typeface="Courier"/>
                <a:cs typeface="Courier"/>
              </a:rPr>
              <a:t>obj.firstName</a:t>
            </a:r>
            <a:r>
              <a:rPr lang="en-US" dirty="0" smtClean="0">
                <a:latin typeface="Courier"/>
                <a:cs typeface="Courier"/>
              </a:rPr>
              <a:t>);   // 'Ricky</a:t>
            </a:r>
            <a:r>
              <a:rPr lang="en-US" dirty="0">
                <a:latin typeface="Courier"/>
                <a:cs typeface="Courier"/>
              </a:rPr>
              <a:t>'</a:t>
            </a:r>
            <a:endParaRPr lang="en-US" dirty="0" smtClean="0">
              <a:latin typeface="Courier"/>
              <a:cs typeface="Courier"/>
            </a:endParaRPr>
          </a:p>
          <a:p>
            <a:pPr marL="0" indent="0">
              <a:buNone/>
            </a:pPr>
            <a:r>
              <a:rPr lang="en-US" dirty="0" err="1" smtClean="0">
                <a:latin typeface="Courier"/>
                <a:cs typeface="Courier"/>
              </a:rPr>
              <a:t>var</a:t>
            </a:r>
            <a:r>
              <a:rPr lang="en-US" dirty="0" smtClean="0">
                <a:latin typeface="Courier"/>
                <a:cs typeface="Courier"/>
              </a:rPr>
              <a:t> </a:t>
            </a:r>
            <a:r>
              <a:rPr lang="en-US" dirty="0" err="1" smtClean="0">
                <a:latin typeface="Courier"/>
                <a:cs typeface="Courier"/>
              </a:rPr>
              <a:t>str</a:t>
            </a:r>
            <a:r>
              <a:rPr lang="en-US" dirty="0">
                <a:latin typeface="Courier"/>
                <a:cs typeface="Courier"/>
              </a:rPr>
              <a:t> </a:t>
            </a:r>
            <a:r>
              <a:rPr lang="en-US" dirty="0" smtClean="0">
                <a:latin typeface="Courier"/>
                <a:cs typeface="Courier"/>
              </a:rPr>
              <a:t>= </a:t>
            </a:r>
            <a:r>
              <a:rPr lang="en-US" dirty="0" err="1" smtClean="0">
                <a:solidFill>
                  <a:schemeClr val="accent5">
                    <a:lumMod val="60000"/>
                    <a:lumOff val="40000"/>
                  </a:schemeClr>
                </a:solidFill>
                <a:latin typeface="Courier"/>
                <a:cs typeface="Courier"/>
              </a:rPr>
              <a:t>JSON.stringify</a:t>
            </a:r>
            <a:r>
              <a:rPr lang="en-US" dirty="0" smtClean="0">
                <a:latin typeface="Courier"/>
                <a:cs typeface="Courier"/>
              </a:rPr>
              <a:t>(</a:t>
            </a:r>
            <a:r>
              <a:rPr lang="en-US" dirty="0" err="1" smtClean="0">
                <a:latin typeface="Courier"/>
                <a:cs typeface="Courier"/>
              </a:rPr>
              <a:t>obj</a:t>
            </a:r>
            <a:r>
              <a:rPr lang="en-US" dirty="0" smtClean="0">
                <a:latin typeface="Courier"/>
                <a:cs typeface="Courier"/>
              </a:rPr>
              <a:t>);</a:t>
            </a:r>
          </a:p>
          <a:p>
            <a:pPr marL="0" indent="0">
              <a:buNone/>
            </a:pPr>
            <a:r>
              <a:rPr lang="en-US" dirty="0" err="1" smtClean="0">
                <a:latin typeface="Courier"/>
                <a:cs typeface="Courier"/>
              </a:rPr>
              <a:t>console.log</a:t>
            </a:r>
            <a:r>
              <a:rPr lang="en-US" dirty="0" smtClean="0">
                <a:latin typeface="Courier"/>
                <a:cs typeface="Courier"/>
              </a:rPr>
              <a:t>(</a:t>
            </a:r>
            <a:r>
              <a:rPr lang="en-US" dirty="0" err="1" smtClean="0">
                <a:latin typeface="Courier"/>
                <a:cs typeface="Courier"/>
              </a:rPr>
              <a:t>str</a:t>
            </a:r>
            <a:r>
              <a:rPr lang="en-US" dirty="0" smtClean="0">
                <a:latin typeface="Courier"/>
                <a:cs typeface="Courier"/>
              </a:rPr>
              <a:t>); // </a:t>
            </a:r>
            <a:r>
              <a:rPr lang="en-US" dirty="0">
                <a:latin typeface="Courier"/>
                <a:cs typeface="Courier"/>
              </a:rPr>
              <a:t>'{"</a:t>
            </a:r>
            <a:r>
              <a:rPr lang="en-US" dirty="0" err="1">
                <a:latin typeface="Courier"/>
                <a:cs typeface="Courier"/>
              </a:rPr>
              <a:t>firstName</a:t>
            </a:r>
            <a:r>
              <a:rPr lang="en-US" dirty="0">
                <a:latin typeface="Courier"/>
                <a:cs typeface="Courier"/>
              </a:rPr>
              <a:t>":"Ricky"}'</a:t>
            </a:r>
          </a:p>
          <a:p>
            <a:pPr marL="0" indent="0">
              <a:buNone/>
            </a:pPr>
            <a:endParaRPr lang="en-US" dirty="0">
              <a:latin typeface="Courier"/>
              <a:cs typeface="Courier"/>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8558" y="4511371"/>
            <a:ext cx="1716348" cy="2288749"/>
          </a:xfrm>
          <a:prstGeom prst="rect">
            <a:avLst/>
          </a:prstGeom>
        </p:spPr>
      </p:pic>
      <p:sp>
        <p:nvSpPr>
          <p:cNvPr id="5" name="Right Arrow 4"/>
          <p:cNvSpPr/>
          <p:nvPr/>
        </p:nvSpPr>
        <p:spPr>
          <a:xfrm>
            <a:off x="3356585" y="5295048"/>
            <a:ext cx="2160746" cy="626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3059" y="4543030"/>
            <a:ext cx="1127879" cy="2255758"/>
          </a:xfrm>
          <a:prstGeom prst="rect">
            <a:avLst/>
          </a:prstGeom>
        </p:spPr>
      </p:pic>
    </p:spTree>
    <p:extLst>
      <p:ext uri="{BB962C8B-B14F-4D97-AF65-F5344CB8AC3E}">
        <p14:creationId xmlns:p14="http://schemas.microsoft.com/office/powerpoint/2010/main" val="1034300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have control over the </a:t>
            </a:r>
            <a:r>
              <a:rPr lang="en-US" dirty="0" smtClean="0"/>
              <a:t>serialization</a:t>
            </a:r>
            <a:endParaRPr lang="en-US" dirty="0"/>
          </a:p>
        </p:txBody>
      </p:sp>
      <p:sp>
        <p:nvSpPr>
          <p:cNvPr id="3" name="Content Placeholder 2"/>
          <p:cNvSpPr>
            <a:spLocks noGrp="1"/>
          </p:cNvSpPr>
          <p:nvPr>
            <p:ph idx="1"/>
          </p:nvPr>
        </p:nvSpPr>
        <p:spPr/>
        <p:txBody>
          <a:bodyPr>
            <a:normAutofit/>
          </a:bodyPr>
          <a:lstStyle/>
          <a:p>
            <a:pPr marL="0" indent="0">
              <a:buNone/>
            </a:pPr>
            <a:r>
              <a:rPr lang="en-US" dirty="0" err="1" smtClean="0">
                <a:latin typeface="Courier"/>
                <a:cs typeface="Courier"/>
              </a:rPr>
              <a:t>var</a:t>
            </a:r>
            <a:r>
              <a:rPr lang="en-US" dirty="0" smtClean="0">
                <a:latin typeface="Courier"/>
                <a:cs typeface="Courier"/>
              </a:rPr>
              <a:t> o =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firstName</a:t>
            </a:r>
            <a:r>
              <a:rPr lang="en-US" dirty="0" smtClean="0">
                <a:latin typeface="Courier"/>
                <a:cs typeface="Courier"/>
              </a:rPr>
              <a:t>: "Rap",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lastName</a:t>
            </a:r>
            <a:r>
              <a:rPr lang="en-US" dirty="0" smtClean="0">
                <a:latin typeface="Courier"/>
                <a:cs typeface="Courier"/>
              </a:rPr>
              <a:t>: "Payne", email: "</a:t>
            </a:r>
            <a:r>
              <a:rPr lang="en-US" dirty="0" err="1" smtClean="0">
                <a:latin typeface="Courier"/>
                <a:cs typeface="Courier"/>
              </a:rPr>
              <a:t>rap@e.co</a:t>
            </a:r>
            <a:r>
              <a:rPr lang="en-US" dirty="0" smtClean="0">
                <a:latin typeface="Courier"/>
                <a:cs typeface="Courier"/>
              </a:rPr>
              <a:t>",</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toJSON</a:t>
            </a:r>
            <a:r>
              <a:rPr lang="en-US" dirty="0" smtClean="0">
                <a:latin typeface="Courier"/>
                <a:cs typeface="Courier"/>
              </a:rPr>
              <a:t>: () =&gt;</a:t>
            </a:r>
          </a:p>
          <a:p>
            <a:pPr marL="0" indent="0">
              <a:buNone/>
            </a:pPr>
            <a:r>
              <a:rPr lang="en-US" dirty="0">
                <a:latin typeface="Courier"/>
                <a:cs typeface="Courier"/>
              </a:rPr>
              <a:t> </a:t>
            </a:r>
            <a:r>
              <a:rPr lang="en-US" dirty="0" smtClean="0">
                <a:latin typeface="Courier"/>
                <a:cs typeface="Courier"/>
              </a:rPr>
              <a:t>   return { "first": </a:t>
            </a:r>
            <a:r>
              <a:rPr lang="en-US" dirty="0" err="1" smtClean="0">
                <a:latin typeface="Courier"/>
                <a:cs typeface="Courier"/>
              </a:rPr>
              <a:t>this.firstName</a:t>
            </a:r>
            <a:r>
              <a:rPr lang="en-US" dirty="0" smtClean="0">
                <a:latin typeface="Courier"/>
                <a:cs typeface="Courier"/>
              </a:rPr>
              <a:t>, </a:t>
            </a:r>
          </a:p>
          <a:p>
            <a:pPr marL="0" indent="0">
              <a:buNone/>
            </a:pPr>
            <a:r>
              <a:rPr lang="en-US" dirty="0">
                <a:latin typeface="Courier"/>
                <a:cs typeface="Courier"/>
              </a:rPr>
              <a:t> </a:t>
            </a:r>
            <a:r>
              <a:rPr lang="en-US" dirty="0" smtClean="0">
                <a:latin typeface="Courier"/>
                <a:cs typeface="Courier"/>
              </a:rPr>
              <a:t>            "email": "</a:t>
            </a:r>
            <a:r>
              <a:rPr lang="en-US" dirty="0" err="1" smtClean="0">
                <a:latin typeface="Courier"/>
                <a:cs typeface="Courier"/>
              </a:rPr>
              <a:t>x@x.com</a:t>
            </a:r>
            <a:r>
              <a:rPr lang="en-US" dirty="0" smtClean="0">
                <a:latin typeface="Courier"/>
                <a:cs typeface="Courier"/>
              </a:rPr>
              <a:t>" };</a:t>
            </a:r>
          </a:p>
          <a:p>
            <a:pPr marL="0" indent="0">
              <a:buNone/>
            </a:pPr>
            <a:r>
              <a:rPr lang="en-US" dirty="0" smtClean="0">
                <a:latin typeface="Courier"/>
                <a:cs typeface="Courier"/>
              </a:rPr>
              <a:t>};</a:t>
            </a:r>
          </a:p>
          <a:p>
            <a:pPr marL="0" indent="0">
              <a:buNone/>
            </a:pPr>
            <a:r>
              <a:rPr lang="en-US" dirty="0" err="1" smtClean="0">
                <a:latin typeface="Courier"/>
                <a:cs typeface="Courier"/>
              </a:rPr>
              <a:t>var</a:t>
            </a:r>
            <a:r>
              <a:rPr lang="en-US" dirty="0" smtClean="0">
                <a:latin typeface="Courier"/>
                <a:cs typeface="Courier"/>
              </a:rPr>
              <a:t> s = </a:t>
            </a:r>
            <a:r>
              <a:rPr lang="en-US" dirty="0" err="1" smtClean="0">
                <a:latin typeface="Courier"/>
                <a:cs typeface="Courier"/>
              </a:rPr>
              <a:t>JSON.stringify</a:t>
            </a:r>
            <a:r>
              <a:rPr lang="en-US" dirty="0" smtClean="0">
                <a:latin typeface="Courier"/>
                <a:cs typeface="Courier"/>
              </a:rPr>
              <a:t>(o);</a:t>
            </a:r>
          </a:p>
          <a:p>
            <a:pPr marL="0" indent="0">
              <a:buNone/>
            </a:pPr>
            <a:r>
              <a:rPr lang="en-US" dirty="0" err="1" smtClean="0">
                <a:latin typeface="Courier"/>
                <a:cs typeface="Courier"/>
              </a:rPr>
              <a:t>console.log</a:t>
            </a:r>
            <a:r>
              <a:rPr lang="en-US" dirty="0" smtClean="0">
                <a:latin typeface="Courier"/>
                <a:cs typeface="Courier"/>
              </a:rPr>
              <a:t>(s);</a:t>
            </a:r>
          </a:p>
          <a:p>
            <a:pPr marL="0" indent="0">
              <a:buNone/>
            </a:pPr>
            <a:r>
              <a:rPr lang="en-US" dirty="0" smtClean="0">
                <a:latin typeface="Courier"/>
                <a:cs typeface="Courier"/>
              </a:rPr>
              <a:t>// { first: "Rap", email: "</a:t>
            </a:r>
            <a:r>
              <a:rPr lang="en-US" dirty="0" err="1" smtClean="0">
                <a:latin typeface="Courier"/>
                <a:cs typeface="Courier"/>
              </a:rPr>
              <a:t>x@x.com</a:t>
            </a:r>
            <a:r>
              <a:rPr lang="en-US" dirty="0" smtClean="0">
                <a:latin typeface="Courier"/>
                <a:cs typeface="Courier"/>
              </a:rPr>
              <a:t>" }</a:t>
            </a:r>
            <a:endParaRPr lang="en-US" dirty="0">
              <a:latin typeface="Courier"/>
              <a:cs typeface="Courier"/>
            </a:endParaRPr>
          </a:p>
        </p:txBody>
      </p:sp>
    </p:spTree>
    <p:extLst>
      <p:ext uri="{BB962C8B-B14F-4D97-AF65-F5344CB8AC3E}">
        <p14:creationId xmlns:p14="http://schemas.microsoft.com/office/powerpoint/2010/main" val="3477654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0189" y="2026025"/>
            <a:ext cx="8808908" cy="4654902"/>
          </a:xfrm>
          <a:prstGeom prst="rect">
            <a:avLst/>
          </a:prstGeom>
          <a:ln>
            <a:solidFill>
              <a:srgbClr val="511818"/>
            </a:solidFill>
          </a:ln>
        </p:spPr>
      </p:pic>
      <p:sp>
        <p:nvSpPr>
          <p:cNvPr id="2" name="Title 1"/>
          <p:cNvSpPr>
            <a:spLocks noGrp="1"/>
          </p:cNvSpPr>
          <p:nvPr>
            <p:ph type="title"/>
          </p:nvPr>
        </p:nvSpPr>
        <p:spPr>
          <a:xfrm>
            <a:off x="150189" y="421746"/>
            <a:ext cx="8808907" cy="778535"/>
          </a:xfrm>
        </p:spPr>
        <p:txBody>
          <a:bodyPr>
            <a:normAutofit fontScale="90000"/>
          </a:bodyPr>
          <a:lstStyle/>
          <a:p>
            <a:r>
              <a:rPr lang="en-US" dirty="0" smtClean="0"/>
              <a:t>What if DOM objects contain DOM objects?</a:t>
            </a:r>
            <a:endParaRPr lang="en-US" dirty="0"/>
          </a:p>
        </p:txBody>
      </p:sp>
      <p:sp>
        <p:nvSpPr>
          <p:cNvPr id="3" name="Content Placeholder 2"/>
          <p:cNvSpPr>
            <a:spLocks noGrp="1"/>
          </p:cNvSpPr>
          <p:nvPr>
            <p:ph idx="1"/>
          </p:nvPr>
        </p:nvSpPr>
        <p:spPr>
          <a:xfrm>
            <a:off x="150189" y="1200281"/>
            <a:ext cx="8229600" cy="825743"/>
          </a:xfrm>
        </p:spPr>
        <p:txBody>
          <a:bodyPr>
            <a:normAutofit lnSpcReduction="10000"/>
          </a:bodyPr>
          <a:lstStyle/>
          <a:p>
            <a:r>
              <a:rPr lang="en-US" dirty="0" smtClean="0"/>
              <a:t>And all the objects have a click event handler?</a:t>
            </a:r>
          </a:p>
          <a:p>
            <a:r>
              <a:rPr lang="en-US" dirty="0" smtClean="0"/>
              <a:t>Which one fires when you click the link?</a:t>
            </a:r>
            <a:endParaRPr lang="en-US" dirty="0"/>
          </a:p>
        </p:txBody>
      </p:sp>
      <p:cxnSp>
        <p:nvCxnSpPr>
          <p:cNvPr id="6" name="Straight Arrow Connector 5"/>
          <p:cNvCxnSpPr/>
          <p:nvPr/>
        </p:nvCxnSpPr>
        <p:spPr>
          <a:xfrm>
            <a:off x="5372667" y="2026024"/>
            <a:ext cx="83730" cy="1756256"/>
          </a:xfrm>
          <a:prstGeom prst="straightConnector1">
            <a:avLst/>
          </a:prstGeom>
          <a:ln w="70866">
            <a:tailEnd type="triangle" w="med"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837216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tl</a:t>
            </a:r>
            <a:r>
              <a:rPr lang="en-US" smtClean="0"/>
              <a:t>;dr</a:t>
            </a:r>
            <a:endParaRPr lang="en-US" dirty="0"/>
          </a:p>
        </p:txBody>
      </p:sp>
      <p:sp>
        <p:nvSpPr>
          <p:cNvPr id="3" name="Content Placeholder 2"/>
          <p:cNvSpPr>
            <a:spLocks noGrp="1"/>
          </p:cNvSpPr>
          <p:nvPr>
            <p:ph idx="1"/>
          </p:nvPr>
        </p:nvSpPr>
        <p:spPr/>
        <p:txBody>
          <a:bodyPr/>
          <a:lstStyle/>
          <a:p>
            <a:r>
              <a:rPr lang="en-US" dirty="0" smtClean="0"/>
              <a:t>JSON is a way to express objects in a concise way</a:t>
            </a:r>
          </a:p>
          <a:p>
            <a:r>
              <a:rPr lang="en-US" dirty="0" smtClean="0"/>
              <a:t>JSON can contain anything</a:t>
            </a:r>
          </a:p>
          <a:p>
            <a:r>
              <a:rPr lang="en-US" dirty="0" smtClean="0"/>
              <a:t>You get/set properties with the dotted notation</a:t>
            </a:r>
          </a:p>
          <a:p>
            <a:r>
              <a:rPr lang="en-US" dirty="0" smtClean="0"/>
              <a:t>Great for storing data, transferring data, or just working with it in JavaScript</a:t>
            </a:r>
            <a:endParaRPr lang="en-US" dirty="0"/>
          </a:p>
        </p:txBody>
      </p:sp>
    </p:spTree>
    <p:extLst>
      <p:ext uri="{BB962C8B-B14F-4D97-AF65-F5344CB8AC3E}">
        <p14:creationId xmlns:p14="http://schemas.microsoft.com/office/powerpoint/2010/main" val="240696405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Study</a:t>
            </a:r>
            <a:endParaRPr lang="en-US" dirty="0"/>
          </a:p>
        </p:txBody>
      </p:sp>
      <p:sp>
        <p:nvSpPr>
          <p:cNvPr id="3" name="Content Placeholder 2"/>
          <p:cNvSpPr>
            <a:spLocks noGrp="1"/>
          </p:cNvSpPr>
          <p:nvPr>
            <p:ph idx="1"/>
          </p:nvPr>
        </p:nvSpPr>
        <p:spPr/>
        <p:txBody>
          <a:bodyPr/>
          <a:lstStyle/>
          <a:p>
            <a:r>
              <a:rPr lang="en-US" dirty="0" smtClean="0"/>
              <a:t>The JSON Saga video as told by Doug </a:t>
            </a:r>
            <a:r>
              <a:rPr lang="en-US" dirty="0" err="1" smtClean="0"/>
              <a:t>Crockford</a:t>
            </a:r>
            <a:endParaRPr lang="en-US" dirty="0" smtClean="0"/>
          </a:p>
          <a:p>
            <a:pPr lvl="1"/>
            <a:r>
              <a:rPr lang="en-US" dirty="0"/>
              <a:t>http://</a:t>
            </a:r>
            <a:r>
              <a:rPr lang="en-US" dirty="0" err="1"/>
              <a:t>bit.ly</a:t>
            </a:r>
            <a:r>
              <a:rPr lang="en-US" dirty="0"/>
              <a:t>/</a:t>
            </a:r>
            <a:r>
              <a:rPr lang="en-US" dirty="0" err="1"/>
              <a:t>CrockfordOnJSON</a:t>
            </a:r>
            <a:endParaRPr lang="en-US" dirty="0"/>
          </a:p>
          <a:p>
            <a:r>
              <a:rPr lang="en-US" dirty="0" smtClean="0"/>
              <a:t>The home of JSON</a:t>
            </a:r>
          </a:p>
          <a:p>
            <a:pPr lvl="1"/>
            <a:r>
              <a:rPr lang="en-US" dirty="0"/>
              <a:t>http:</a:t>
            </a:r>
            <a:r>
              <a:rPr lang="en-US" dirty="0" smtClean="0"/>
              <a:t>/</a:t>
            </a:r>
            <a:r>
              <a:rPr lang="en-US" dirty="0"/>
              <a:t>/</a:t>
            </a:r>
            <a:r>
              <a:rPr lang="en-US" dirty="0" err="1" smtClean="0"/>
              <a:t>json.org</a:t>
            </a:r>
            <a:r>
              <a:rPr lang="en-US" dirty="0" smtClean="0"/>
              <a:t>/</a:t>
            </a:r>
          </a:p>
          <a:p>
            <a:endParaRPr lang="en-US" dirty="0"/>
          </a:p>
        </p:txBody>
      </p:sp>
    </p:spTree>
    <p:extLst>
      <p:ext uri="{BB962C8B-B14F-4D97-AF65-F5344CB8AC3E}">
        <p14:creationId xmlns:p14="http://schemas.microsoft.com/office/powerpoint/2010/main" val="149948693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Advanced JavaScript Basics</a:t>
            </a:r>
            <a:endParaRPr lang="en-US" dirty="0"/>
          </a:p>
        </p:txBody>
      </p:sp>
      <p:sp>
        <p:nvSpPr>
          <p:cNvPr id="3" name="Subtitle 2"/>
          <p:cNvSpPr>
            <a:spLocks noGrp="1"/>
          </p:cNvSpPr>
          <p:nvPr>
            <p:ph type="subTitle" idx="1"/>
          </p:nvPr>
        </p:nvSpPr>
        <p:spPr/>
        <p:txBody>
          <a:bodyPr/>
          <a:lstStyle/>
          <a:p>
            <a:r>
              <a:rPr lang="en-US" dirty="0" smtClean="0"/>
              <a:t>No, that's not an oxymoron</a:t>
            </a:r>
            <a:endParaRPr lang="en-US" dirty="0"/>
          </a:p>
        </p:txBody>
      </p:sp>
    </p:spTree>
    <p:extLst>
      <p:ext uri="{BB962C8B-B14F-4D97-AF65-F5344CB8AC3E}">
        <p14:creationId xmlns:p14="http://schemas.microsoft.com/office/powerpoint/2010/main" val="113738883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JavaScript *REALLY* works</a:t>
            </a:r>
            <a:endParaRPr lang="en-US" dirty="0"/>
          </a:p>
        </p:txBody>
      </p:sp>
      <p:pic>
        <p:nvPicPr>
          <p:cNvPr id="4" name="Picture 3"/>
          <p:cNvPicPr>
            <a:picLocks noChangeAspect="1"/>
          </p:cNvPicPr>
          <p:nvPr/>
        </p:nvPicPr>
        <p:blipFill>
          <a:blip r:embed="rId3"/>
          <a:stretch>
            <a:fillRect/>
          </a:stretch>
        </p:blipFill>
        <p:spPr>
          <a:xfrm>
            <a:off x="-1" y="358949"/>
            <a:ext cx="9144001" cy="6499051"/>
          </a:xfrm>
          <a:prstGeom prst="rect">
            <a:avLst/>
          </a:prstGeom>
        </p:spPr>
      </p:pic>
      <p:sp>
        <p:nvSpPr>
          <p:cNvPr id="3" name="Content Placeholder 2"/>
          <p:cNvSpPr>
            <a:spLocks noGrp="1"/>
          </p:cNvSpPr>
          <p:nvPr>
            <p:ph idx="1"/>
          </p:nvPr>
        </p:nvSpPr>
        <p:spPr>
          <a:xfrm>
            <a:off x="457200" y="533400"/>
            <a:ext cx="8229600" cy="5943600"/>
          </a:xfrm>
        </p:spPr>
        <p:txBody>
          <a:bodyPr>
            <a:normAutofit/>
          </a:bodyPr>
          <a:lstStyle/>
          <a:p>
            <a:pPr marL="0" indent="0">
              <a:buNone/>
            </a:pPr>
            <a:r>
              <a:rPr lang="en-US" sz="3200" dirty="0" smtClean="0">
                <a:solidFill>
                  <a:schemeClr val="bg1"/>
                </a:solidFill>
              </a:rPr>
              <a:t>Some basic ideas that serious JavaScript developers need to know.</a:t>
            </a:r>
          </a:p>
          <a:p>
            <a:pPr marL="0" indent="0">
              <a:buNone/>
            </a:pPr>
            <a:endParaRPr lang="en-US" sz="3200" dirty="0">
              <a:solidFill>
                <a:schemeClr val="bg1"/>
              </a:solidFill>
            </a:endParaRPr>
          </a:p>
        </p:txBody>
      </p:sp>
    </p:spTree>
    <p:extLst>
      <p:ext uri="{BB962C8B-B14F-4D97-AF65-F5344CB8AC3E}">
        <p14:creationId xmlns:p14="http://schemas.microsoft.com/office/powerpoint/2010/main" val="112960510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strict";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10628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Strict mode ...</a:t>
            </a:r>
            <a:endParaRPr lang="en-US" dirty="0"/>
          </a:p>
        </p:txBody>
      </p:sp>
      <p:sp>
        <p:nvSpPr>
          <p:cNvPr id="3" name="Content Placeholder 2"/>
          <p:cNvSpPr>
            <a:spLocks noGrp="1"/>
          </p:cNvSpPr>
          <p:nvPr>
            <p:ph idx="1"/>
          </p:nvPr>
        </p:nvSpPr>
        <p:spPr/>
        <p:txBody>
          <a:bodyPr/>
          <a:lstStyle/>
          <a:p>
            <a:r>
              <a:rPr lang="en-US" dirty="0" smtClean="0"/>
              <a:t>Protects us from doing stupid things we shouldn't be doing anyway.</a:t>
            </a:r>
          </a:p>
          <a:p>
            <a:endParaRPr lang="en-US" dirty="0" smtClean="0"/>
          </a:p>
          <a:p>
            <a:r>
              <a:rPr lang="en-US" dirty="0" smtClean="0"/>
              <a:t>To enable, just go ...</a:t>
            </a:r>
          </a:p>
          <a:p>
            <a:pPr marL="0" indent="0">
              <a:buNone/>
            </a:pPr>
            <a:r>
              <a:rPr lang="en-US" dirty="0" smtClean="0">
                <a:latin typeface="Courier"/>
                <a:cs typeface="Courier"/>
              </a:rPr>
              <a:t>"use strict";</a:t>
            </a:r>
          </a:p>
          <a:p>
            <a:r>
              <a:rPr lang="en-US" dirty="0" smtClean="0"/>
              <a:t>At the top of a script file or function</a:t>
            </a:r>
          </a:p>
          <a:p>
            <a:r>
              <a:rPr lang="en-US" dirty="0" smtClean="0"/>
              <a:t>The quotes are weird but help with much older browsers.</a:t>
            </a:r>
          </a:p>
          <a:p>
            <a:endParaRPr lang="en-US" dirty="0"/>
          </a:p>
        </p:txBody>
      </p:sp>
    </p:spTree>
    <p:extLst>
      <p:ext uri="{BB962C8B-B14F-4D97-AF65-F5344CB8AC3E}">
        <p14:creationId xmlns:p14="http://schemas.microsoft.com/office/powerpoint/2010/main" val="274830801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strict mode does (1 of 4)</a:t>
            </a:r>
            <a:endParaRPr lang="en-US" dirty="0"/>
          </a:p>
        </p:txBody>
      </p:sp>
      <p:sp>
        <p:nvSpPr>
          <p:cNvPr id="3" name="Content Placeholder 2"/>
          <p:cNvSpPr>
            <a:spLocks noGrp="1"/>
          </p:cNvSpPr>
          <p:nvPr>
            <p:ph idx="1"/>
          </p:nvPr>
        </p:nvSpPr>
        <p:spPr/>
        <p:txBody>
          <a:bodyPr/>
          <a:lstStyle/>
          <a:p>
            <a:r>
              <a:rPr lang="en-US" dirty="0" smtClean="0"/>
              <a:t>Can't declare variables implicitly</a:t>
            </a:r>
          </a:p>
          <a:p>
            <a:r>
              <a:rPr lang="en-US" dirty="0" smtClean="0"/>
              <a:t>Not okay:</a:t>
            </a:r>
          </a:p>
          <a:p>
            <a:pPr marL="0" indent="0">
              <a:buNone/>
            </a:pPr>
            <a:r>
              <a:rPr lang="en-US" dirty="0" smtClean="0">
                <a:latin typeface="Courier"/>
                <a:cs typeface="Courier"/>
              </a:rPr>
              <a:t>x = "foo";	// </a:t>
            </a:r>
            <a:r>
              <a:rPr lang="en-US" dirty="0" err="1" smtClean="0">
                <a:latin typeface="Courier"/>
                <a:cs typeface="Courier"/>
              </a:rPr>
              <a:t>ReferenceError</a:t>
            </a:r>
            <a:endParaRPr lang="en-US" dirty="0" smtClean="0">
              <a:latin typeface="Courier"/>
              <a:cs typeface="Courier"/>
            </a:endParaRPr>
          </a:p>
          <a:p>
            <a:r>
              <a:rPr lang="en-US" dirty="0" smtClean="0"/>
              <a:t>But this is cool:</a:t>
            </a:r>
          </a:p>
          <a:p>
            <a:pPr marL="0" indent="0">
              <a:buNone/>
            </a:pPr>
            <a:r>
              <a:rPr lang="en-US" dirty="0" err="1" smtClean="0">
                <a:solidFill>
                  <a:schemeClr val="accent5">
                    <a:lumMod val="60000"/>
                    <a:lumOff val="40000"/>
                  </a:schemeClr>
                </a:solidFill>
                <a:latin typeface="Courier"/>
                <a:cs typeface="Courier"/>
              </a:rPr>
              <a:t>var</a:t>
            </a:r>
            <a:r>
              <a:rPr lang="en-US" dirty="0" smtClean="0">
                <a:solidFill>
                  <a:schemeClr val="accent5">
                    <a:lumMod val="60000"/>
                    <a:lumOff val="40000"/>
                  </a:schemeClr>
                </a:solidFill>
                <a:latin typeface="Courier"/>
                <a:cs typeface="Courier"/>
              </a:rPr>
              <a:t> </a:t>
            </a:r>
            <a:r>
              <a:rPr lang="en-US" dirty="0" smtClean="0">
                <a:latin typeface="Courier"/>
                <a:cs typeface="Courier"/>
              </a:rPr>
              <a:t>x = "foo";</a:t>
            </a:r>
          </a:p>
          <a:p>
            <a:endParaRPr lang="en-US" dirty="0" smtClean="0"/>
          </a:p>
          <a:p>
            <a:r>
              <a:rPr lang="en-US" dirty="0" smtClean="0"/>
              <a:t>strict disallows the with statement altogether (Yay!)</a:t>
            </a:r>
          </a:p>
          <a:p>
            <a:endParaRPr lang="en-US" dirty="0"/>
          </a:p>
        </p:txBody>
      </p:sp>
    </p:spTree>
    <p:extLst>
      <p:ext uri="{BB962C8B-B14F-4D97-AF65-F5344CB8AC3E}">
        <p14:creationId xmlns:p14="http://schemas.microsoft.com/office/powerpoint/2010/main" val="192063764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strict mode does (1 of 4)</a:t>
            </a:r>
            <a:endParaRPr lang="en-US" dirty="0"/>
          </a:p>
        </p:txBody>
      </p:sp>
      <p:sp>
        <p:nvSpPr>
          <p:cNvPr id="3" name="Content Placeholder 2"/>
          <p:cNvSpPr>
            <a:spLocks noGrp="1"/>
          </p:cNvSpPr>
          <p:nvPr>
            <p:ph idx="1"/>
          </p:nvPr>
        </p:nvSpPr>
        <p:spPr/>
        <p:txBody>
          <a:bodyPr/>
          <a:lstStyle/>
          <a:p>
            <a:r>
              <a:rPr lang="en-US" dirty="0" smtClean="0"/>
              <a:t>Can't declare variables implicitly</a:t>
            </a:r>
          </a:p>
          <a:p>
            <a:r>
              <a:rPr lang="en-US" dirty="0" smtClean="0"/>
              <a:t>Not okay:</a:t>
            </a:r>
          </a:p>
          <a:p>
            <a:pPr marL="0" indent="0">
              <a:buNone/>
            </a:pPr>
            <a:r>
              <a:rPr lang="en-US" dirty="0" err="1" smtClean="0">
                <a:latin typeface="Courier"/>
                <a:cs typeface="Courier"/>
              </a:rPr>
              <a:t>firstName</a:t>
            </a:r>
            <a:r>
              <a:rPr lang="en-US" dirty="0" smtClean="0">
                <a:latin typeface="Courier"/>
                <a:cs typeface="Courier"/>
              </a:rPr>
              <a:t> = "</a:t>
            </a:r>
            <a:r>
              <a:rPr lang="en-US" dirty="0" err="1" smtClean="0">
                <a:latin typeface="Courier"/>
                <a:cs typeface="Courier"/>
              </a:rPr>
              <a:t>Skyler</a:t>
            </a:r>
            <a:r>
              <a:rPr lang="en-US" dirty="0" smtClean="0">
                <a:latin typeface="Courier"/>
                <a:cs typeface="Courier"/>
              </a:rPr>
              <a:t>";	// </a:t>
            </a:r>
            <a:r>
              <a:rPr lang="en-US" dirty="0" err="1" smtClean="0">
                <a:latin typeface="Courier"/>
                <a:cs typeface="Courier"/>
              </a:rPr>
              <a:t>ReferenceError</a:t>
            </a:r>
            <a:endParaRPr lang="en-US" dirty="0" smtClean="0">
              <a:latin typeface="Courier"/>
              <a:cs typeface="Courier"/>
            </a:endParaRPr>
          </a:p>
          <a:p>
            <a:r>
              <a:rPr lang="en-US" dirty="0" smtClean="0"/>
              <a:t>But this is cool:</a:t>
            </a:r>
          </a:p>
          <a:p>
            <a:pPr marL="0" indent="0">
              <a:buNone/>
            </a:pPr>
            <a:r>
              <a:rPr lang="en-US" dirty="0" err="1" smtClean="0">
                <a:solidFill>
                  <a:schemeClr val="accent5">
                    <a:lumMod val="60000"/>
                    <a:lumOff val="40000"/>
                  </a:schemeClr>
                </a:solidFill>
                <a:latin typeface="Courier"/>
                <a:cs typeface="Courier"/>
              </a:rPr>
              <a:t>var</a:t>
            </a:r>
            <a:r>
              <a:rPr lang="en-US" dirty="0" smtClean="0">
                <a:solidFill>
                  <a:schemeClr val="accent5">
                    <a:lumMod val="60000"/>
                    <a:lumOff val="40000"/>
                  </a:schemeClr>
                </a:solidFill>
                <a:latin typeface="Courier"/>
                <a:cs typeface="Courier"/>
              </a:rPr>
              <a:t> </a:t>
            </a:r>
            <a:r>
              <a:rPr lang="en-US" dirty="0" err="1" smtClean="0">
                <a:latin typeface="Courier"/>
                <a:cs typeface="Courier"/>
              </a:rPr>
              <a:t>firstName</a:t>
            </a:r>
            <a:r>
              <a:rPr lang="en-US" dirty="0" smtClean="0">
                <a:latin typeface="Courier"/>
                <a:cs typeface="Courier"/>
              </a:rPr>
              <a:t> = "</a:t>
            </a:r>
            <a:r>
              <a:rPr lang="en-US" dirty="0" err="1" smtClean="0">
                <a:latin typeface="Courier"/>
                <a:cs typeface="Courier"/>
              </a:rPr>
              <a:t>Skyler</a:t>
            </a:r>
            <a:r>
              <a:rPr lang="en-US" dirty="0" smtClean="0">
                <a:latin typeface="Courier"/>
                <a:cs typeface="Courier"/>
              </a:rPr>
              <a:t>";</a:t>
            </a:r>
          </a:p>
          <a:p>
            <a:endParaRPr lang="en-US" dirty="0" smtClean="0"/>
          </a:p>
          <a:p>
            <a:r>
              <a:rPr lang="en-US" dirty="0" smtClean="0"/>
              <a:t>strict disallows the with statement altogether (Yay!)</a:t>
            </a:r>
          </a:p>
          <a:p>
            <a:endParaRPr lang="en-US" dirty="0"/>
          </a:p>
        </p:txBody>
      </p:sp>
    </p:spTree>
    <p:extLst>
      <p:ext uri="{BB962C8B-B14F-4D97-AF65-F5344CB8AC3E}">
        <p14:creationId xmlns:p14="http://schemas.microsoft.com/office/powerpoint/2010/main" val="4079988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strict mode does (2 of 4)</a:t>
            </a:r>
            <a:endParaRPr lang="en-US" dirty="0"/>
          </a:p>
        </p:txBody>
      </p:sp>
      <p:sp>
        <p:nvSpPr>
          <p:cNvPr id="3" name="Content Placeholder 2"/>
          <p:cNvSpPr>
            <a:spLocks noGrp="1"/>
          </p:cNvSpPr>
          <p:nvPr>
            <p:ph idx="1"/>
          </p:nvPr>
        </p:nvSpPr>
        <p:spPr/>
        <p:txBody>
          <a:bodyPr/>
          <a:lstStyle/>
          <a:p>
            <a:r>
              <a:rPr lang="en-US" dirty="0" smtClean="0"/>
              <a:t>Can't use certain reserved words in ES5</a:t>
            </a:r>
          </a:p>
          <a:p>
            <a:r>
              <a:rPr lang="en-US" dirty="0" smtClean="0"/>
              <a:t>Not okay:</a:t>
            </a:r>
          </a:p>
          <a:p>
            <a:pPr marL="0" indent="0">
              <a:buNone/>
            </a:pPr>
            <a:r>
              <a:rPr lang="en-US" dirty="0" err="1" smtClean="0">
                <a:latin typeface="Courier"/>
                <a:cs typeface="Courier"/>
              </a:rPr>
              <a:t>var</a:t>
            </a:r>
            <a:r>
              <a:rPr lang="en-US" dirty="0" smtClean="0">
                <a:latin typeface="Courier"/>
                <a:cs typeface="Courier"/>
              </a:rPr>
              <a:t> </a:t>
            </a:r>
            <a:r>
              <a:rPr lang="en-US" dirty="0" smtClean="0">
                <a:solidFill>
                  <a:srgbClr val="C74444"/>
                </a:solidFill>
                <a:latin typeface="Courier"/>
                <a:cs typeface="Courier"/>
              </a:rPr>
              <a:t>protected</a:t>
            </a:r>
            <a:r>
              <a:rPr lang="en-US" dirty="0" smtClean="0">
                <a:latin typeface="Courier"/>
                <a:cs typeface="Courier"/>
              </a:rPr>
              <a:t> = {</a:t>
            </a:r>
          </a:p>
          <a:p>
            <a:pPr marL="0" indent="0">
              <a:buNone/>
            </a:pPr>
            <a:r>
              <a:rPr lang="en-US" dirty="0">
                <a:latin typeface="Courier"/>
                <a:cs typeface="Courier"/>
              </a:rPr>
              <a:t> </a:t>
            </a:r>
            <a:r>
              <a:rPr lang="en-US" dirty="0" smtClean="0">
                <a:latin typeface="Courier"/>
                <a:cs typeface="Courier"/>
              </a:rPr>
              <a:t> </a:t>
            </a:r>
            <a:r>
              <a:rPr lang="en-US" dirty="0" smtClean="0">
                <a:solidFill>
                  <a:srgbClr val="C74444"/>
                </a:solidFill>
                <a:latin typeface="Courier"/>
                <a:cs typeface="Courier"/>
              </a:rPr>
              <a:t>class</a:t>
            </a:r>
            <a:r>
              <a:rPr lang="en-US" dirty="0" smtClean="0">
                <a:latin typeface="Courier"/>
                <a:cs typeface="Courier"/>
              </a:rPr>
              <a:t>: 1,</a:t>
            </a:r>
          </a:p>
          <a:p>
            <a:pPr marL="0" indent="0">
              <a:buNone/>
            </a:pPr>
            <a:r>
              <a:rPr lang="en-US" dirty="0">
                <a:latin typeface="Courier"/>
                <a:cs typeface="Courier"/>
              </a:rPr>
              <a:t> </a:t>
            </a:r>
            <a:r>
              <a:rPr lang="en-US" dirty="0" smtClean="0">
                <a:latin typeface="Courier"/>
                <a:cs typeface="Courier"/>
              </a:rPr>
              <a:t> </a:t>
            </a:r>
            <a:r>
              <a:rPr lang="en-US" dirty="0" smtClean="0">
                <a:solidFill>
                  <a:srgbClr val="C74444"/>
                </a:solidFill>
                <a:latin typeface="Courier"/>
                <a:cs typeface="Courier"/>
              </a:rPr>
              <a:t>implements</a:t>
            </a:r>
            <a:r>
              <a:rPr lang="en-US" dirty="0" smtClean="0">
                <a:latin typeface="Courier"/>
                <a:cs typeface="Courier"/>
              </a:rPr>
              <a:t>: 2,</a:t>
            </a:r>
          </a:p>
          <a:p>
            <a:pPr marL="0" indent="0">
              <a:buNone/>
            </a:pPr>
            <a:r>
              <a:rPr lang="en-US" dirty="0" smtClean="0">
                <a:latin typeface="Courier"/>
                <a:cs typeface="Courier"/>
              </a:rPr>
              <a:t>  </a:t>
            </a:r>
            <a:r>
              <a:rPr lang="en-US" dirty="0" smtClean="0">
                <a:solidFill>
                  <a:srgbClr val="C74444"/>
                </a:solidFill>
                <a:latin typeface="Courier"/>
                <a:cs typeface="Courier"/>
              </a:rPr>
              <a:t>interface</a:t>
            </a:r>
            <a:r>
              <a:rPr lang="en-US" dirty="0" smtClean="0">
                <a:latin typeface="Courier"/>
                <a:cs typeface="Courier"/>
              </a:rPr>
              <a:t>: 3</a:t>
            </a:r>
          </a:p>
          <a:p>
            <a:pPr marL="0" indent="0">
              <a:buNone/>
            </a:pPr>
            <a:r>
              <a:rPr lang="en-US" dirty="0" smtClean="0">
                <a:latin typeface="Courier"/>
                <a:cs typeface="Courier"/>
              </a:rPr>
              <a:t>};</a:t>
            </a:r>
            <a:endParaRPr lang="en-US" dirty="0">
              <a:latin typeface="Courier"/>
              <a:cs typeface="Courier"/>
            </a:endParaRPr>
          </a:p>
        </p:txBody>
      </p:sp>
    </p:spTree>
    <p:extLst>
      <p:ext uri="{BB962C8B-B14F-4D97-AF65-F5344CB8AC3E}">
        <p14:creationId xmlns:p14="http://schemas.microsoft.com/office/powerpoint/2010/main" val="201501013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strict mode does (3 of 4)</a:t>
            </a:r>
            <a:endParaRPr lang="en-US" dirty="0"/>
          </a:p>
        </p:txBody>
      </p:sp>
      <p:sp>
        <p:nvSpPr>
          <p:cNvPr id="3" name="Content Placeholder 2"/>
          <p:cNvSpPr>
            <a:spLocks noGrp="1"/>
          </p:cNvSpPr>
          <p:nvPr>
            <p:ph idx="1"/>
          </p:nvPr>
        </p:nvSpPr>
        <p:spPr/>
        <p:txBody>
          <a:bodyPr/>
          <a:lstStyle/>
          <a:p>
            <a:r>
              <a:rPr lang="en-US" dirty="0" err="1" smtClean="0"/>
              <a:t>eval</a:t>
            </a:r>
            <a:r>
              <a:rPr lang="en-US" dirty="0" smtClean="0"/>
              <a:t>() works but is restricted</a:t>
            </a:r>
          </a:p>
          <a:p>
            <a:r>
              <a:rPr lang="en-US" dirty="0" smtClean="0"/>
              <a:t>All variables in an </a:t>
            </a:r>
            <a:r>
              <a:rPr lang="en-US" dirty="0" err="1" smtClean="0"/>
              <a:t>eval</a:t>
            </a:r>
            <a:r>
              <a:rPr lang="en-US" dirty="0" smtClean="0"/>
              <a:t> are local.  Prevents hackers from running certain XSS attacks.</a:t>
            </a:r>
          </a:p>
          <a:p>
            <a:r>
              <a:rPr lang="en-US" dirty="0" smtClean="0"/>
              <a:t>But </a:t>
            </a:r>
            <a:r>
              <a:rPr lang="en-US" dirty="0" err="1" smtClean="0"/>
              <a:t>eval</a:t>
            </a:r>
            <a:r>
              <a:rPr lang="en-US" dirty="0" smtClean="0"/>
              <a:t>() is ugly even without security issues, so avoid it.</a:t>
            </a:r>
            <a:endParaRPr lang="en-US" dirty="0"/>
          </a:p>
        </p:txBody>
      </p:sp>
    </p:spTree>
    <p:extLst>
      <p:ext uri="{BB962C8B-B14F-4D97-AF65-F5344CB8AC3E}">
        <p14:creationId xmlns:p14="http://schemas.microsoft.com/office/powerpoint/2010/main" val="967246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14055"/>
            <a:ext cx="9144000" cy="6543945"/>
          </a:xfrm>
          <a:prstGeom prst="rect">
            <a:avLst/>
          </a:prstGeom>
        </p:spPr>
      </p:pic>
      <p:sp>
        <p:nvSpPr>
          <p:cNvPr id="2" name="Title 1"/>
          <p:cNvSpPr>
            <a:spLocks noGrp="1"/>
          </p:cNvSpPr>
          <p:nvPr>
            <p:ph type="title"/>
          </p:nvPr>
        </p:nvSpPr>
        <p:spPr>
          <a:xfrm>
            <a:off x="170437" y="533400"/>
            <a:ext cx="4882063" cy="990600"/>
          </a:xfrm>
        </p:spPr>
        <p:txBody>
          <a:bodyPr/>
          <a:lstStyle/>
          <a:p>
            <a:r>
              <a:rPr lang="en-US" dirty="0" smtClean="0"/>
              <a:t>Answer: They all fire!</a:t>
            </a:r>
            <a:endParaRPr lang="en-US" dirty="0"/>
          </a:p>
        </p:txBody>
      </p:sp>
      <p:sp>
        <p:nvSpPr>
          <p:cNvPr id="3" name="Content Placeholder 2"/>
          <p:cNvSpPr>
            <a:spLocks noGrp="1"/>
          </p:cNvSpPr>
          <p:nvPr>
            <p:ph idx="1"/>
          </p:nvPr>
        </p:nvSpPr>
        <p:spPr>
          <a:xfrm>
            <a:off x="5912790" y="846583"/>
            <a:ext cx="2774010" cy="677417"/>
          </a:xfrm>
        </p:spPr>
        <p:txBody>
          <a:bodyPr/>
          <a:lstStyle/>
          <a:p>
            <a:pPr marL="0" indent="0" algn="r">
              <a:buNone/>
            </a:pPr>
            <a:r>
              <a:rPr lang="en-US" dirty="0" smtClean="0"/>
              <a:t>But in what order?</a:t>
            </a:r>
            <a:endParaRPr lang="en-US" dirty="0"/>
          </a:p>
        </p:txBody>
      </p:sp>
    </p:spTree>
    <p:extLst>
      <p:ext uri="{BB962C8B-B14F-4D97-AF65-F5344CB8AC3E}">
        <p14:creationId xmlns:p14="http://schemas.microsoft.com/office/powerpoint/2010/main" val="41201472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300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strict mode does (4 of 4)</a:t>
            </a:r>
            <a:endParaRPr lang="en-US" dirty="0"/>
          </a:p>
        </p:txBody>
      </p:sp>
      <p:sp>
        <p:nvSpPr>
          <p:cNvPr id="3" name="Content Placeholder 2"/>
          <p:cNvSpPr>
            <a:spLocks noGrp="1"/>
          </p:cNvSpPr>
          <p:nvPr>
            <p:ph idx="1"/>
          </p:nvPr>
        </p:nvSpPr>
        <p:spPr/>
        <p:txBody>
          <a:bodyPr/>
          <a:lstStyle/>
          <a:p>
            <a:r>
              <a:rPr lang="en-US" dirty="0" smtClean="0"/>
              <a:t>It won't let you alter arguments</a:t>
            </a:r>
          </a:p>
          <a:p>
            <a:r>
              <a:rPr lang="en-US" dirty="0" smtClean="0"/>
              <a:t>Which shouldn't be reassigned anyway</a:t>
            </a:r>
          </a:p>
          <a:p>
            <a:pPr marL="0" indent="0">
              <a:buNone/>
            </a:pPr>
            <a:r>
              <a:rPr lang="en-US" dirty="0" smtClean="0">
                <a:latin typeface="Courier"/>
                <a:cs typeface="Courier"/>
              </a:rPr>
              <a:t>function foo(x) {</a:t>
            </a:r>
          </a:p>
          <a:p>
            <a:pPr marL="0" indent="0">
              <a:buNone/>
            </a:pPr>
            <a:r>
              <a:rPr lang="en-US" dirty="0" smtClean="0">
                <a:latin typeface="Courier"/>
                <a:cs typeface="Courier"/>
              </a:rPr>
              <a:t>  x = "foo";  // x will change, but</a:t>
            </a:r>
          </a:p>
          <a:p>
            <a:pPr marL="0" indent="0">
              <a:buNone/>
            </a:pPr>
            <a:r>
              <a:rPr lang="en-US" dirty="0">
                <a:latin typeface="Courier"/>
                <a:cs typeface="Courier"/>
              </a:rPr>
              <a:t> </a:t>
            </a:r>
            <a:r>
              <a:rPr lang="en-US" dirty="0" smtClean="0">
                <a:latin typeface="Courier"/>
                <a:cs typeface="Courier"/>
              </a:rPr>
              <a:t>             //   arguments[0] will not</a:t>
            </a:r>
          </a:p>
          <a:p>
            <a:pPr marL="0" indent="0">
              <a:buNone/>
            </a:pPr>
            <a:r>
              <a:rPr lang="en-US" dirty="0" smtClean="0">
                <a:latin typeface="Courier"/>
                <a:cs typeface="Courier"/>
              </a:rPr>
              <a:t>  arguments = [ 1, 2, 3 ];  // Error</a:t>
            </a:r>
          </a:p>
          <a:p>
            <a:pPr marL="0" indent="0">
              <a:buNone/>
            </a:pPr>
            <a:r>
              <a:rPr lang="en-US" dirty="0">
                <a:latin typeface="Courier"/>
                <a:cs typeface="Courier"/>
              </a:rPr>
              <a:t>}</a:t>
            </a:r>
          </a:p>
        </p:txBody>
      </p:sp>
    </p:spTree>
    <p:extLst>
      <p:ext uri="{BB962C8B-B14F-4D97-AF65-F5344CB8AC3E}">
        <p14:creationId xmlns:p14="http://schemas.microsoft.com/office/powerpoint/2010/main" val="118621334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strict mode does (4 of 4)</a:t>
            </a:r>
            <a:endParaRPr lang="en-US" dirty="0"/>
          </a:p>
        </p:txBody>
      </p:sp>
      <p:sp>
        <p:nvSpPr>
          <p:cNvPr id="3" name="Content Placeholder 2"/>
          <p:cNvSpPr>
            <a:spLocks noGrp="1"/>
          </p:cNvSpPr>
          <p:nvPr>
            <p:ph idx="1"/>
          </p:nvPr>
        </p:nvSpPr>
        <p:spPr/>
        <p:txBody>
          <a:bodyPr/>
          <a:lstStyle/>
          <a:p>
            <a:r>
              <a:rPr lang="en-US" dirty="0" smtClean="0"/>
              <a:t>It won't let you alter arguments</a:t>
            </a:r>
          </a:p>
          <a:p>
            <a:r>
              <a:rPr lang="en-US" dirty="0" smtClean="0"/>
              <a:t>Which shouldn't be reassigned anyway</a:t>
            </a:r>
          </a:p>
          <a:p>
            <a:pPr marL="0" indent="0">
              <a:buNone/>
            </a:pPr>
            <a:r>
              <a:rPr lang="en-US" dirty="0" smtClean="0">
                <a:latin typeface="Courier"/>
                <a:cs typeface="Courier"/>
              </a:rPr>
              <a:t>function bake(size) {</a:t>
            </a:r>
          </a:p>
          <a:p>
            <a:pPr marL="0" indent="0">
              <a:buNone/>
            </a:pPr>
            <a:r>
              <a:rPr lang="en-US" dirty="0" smtClean="0">
                <a:latin typeface="Courier"/>
                <a:cs typeface="Courier"/>
              </a:rPr>
              <a:t>  size= "20 </a:t>
            </a:r>
            <a:r>
              <a:rPr lang="en-US" dirty="0" err="1" smtClean="0">
                <a:latin typeface="Courier"/>
                <a:cs typeface="Courier"/>
              </a:rPr>
              <a:t>lbs</a:t>
            </a:r>
            <a:r>
              <a:rPr lang="en-US" dirty="0" smtClean="0">
                <a:latin typeface="Courier"/>
                <a:cs typeface="Courier"/>
              </a:rPr>
              <a:t>";  // size will change, but</a:t>
            </a:r>
          </a:p>
          <a:p>
            <a:pPr marL="0" indent="0">
              <a:buNone/>
            </a:pPr>
            <a:r>
              <a:rPr lang="en-US" dirty="0">
                <a:latin typeface="Courier"/>
                <a:cs typeface="Courier"/>
              </a:rPr>
              <a:t> </a:t>
            </a:r>
            <a:r>
              <a:rPr lang="en-US" dirty="0" smtClean="0">
                <a:latin typeface="Courier"/>
                <a:cs typeface="Courier"/>
              </a:rPr>
              <a:t>                  // arguments[0] will not</a:t>
            </a:r>
          </a:p>
          <a:p>
            <a:pPr marL="0" indent="0">
              <a:buNone/>
            </a:pPr>
            <a:r>
              <a:rPr lang="en-US" dirty="0" smtClean="0">
                <a:latin typeface="Courier"/>
                <a:cs typeface="Courier"/>
              </a:rPr>
              <a:t>  arguments = [ 1, 2, 3 ];  // Error</a:t>
            </a:r>
          </a:p>
          <a:p>
            <a:pPr marL="0" indent="0">
              <a:buNone/>
            </a:pPr>
            <a:r>
              <a:rPr lang="en-US" dirty="0">
                <a:latin typeface="Courier"/>
                <a:cs typeface="Courier"/>
              </a:rPr>
              <a:t>}</a:t>
            </a:r>
          </a:p>
        </p:txBody>
      </p:sp>
    </p:spTree>
    <p:extLst>
      <p:ext uri="{BB962C8B-B14F-4D97-AF65-F5344CB8AC3E}">
        <p14:creationId xmlns:p14="http://schemas.microsoft.com/office/powerpoint/2010/main" val="2781866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Can't use the same property in an object twice</a:t>
            </a:r>
          </a:p>
          <a:p>
            <a:r>
              <a:rPr lang="en-US" dirty="0" err="1" smtClean="0"/>
              <a:t>var</a:t>
            </a:r>
            <a:r>
              <a:rPr lang="en-US" dirty="0" smtClean="0"/>
              <a:t> x = { foo: 1, </a:t>
            </a:r>
            <a:r>
              <a:rPr lang="en-US" dirty="0" err="1" smtClean="0"/>
              <a:t>foo:"bar</a:t>
            </a:r>
            <a:r>
              <a:rPr lang="en-US" dirty="0" smtClean="0"/>
              <a:t>" };</a:t>
            </a:r>
          </a:p>
          <a:p>
            <a:r>
              <a:rPr lang="en-US" dirty="0" smtClean="0"/>
              <a:t>Can't use the same parameter name</a:t>
            </a:r>
          </a:p>
          <a:p>
            <a:r>
              <a:rPr lang="en-US" dirty="0" smtClean="0"/>
              <a:t>function (foo, foo) { ... }</a:t>
            </a:r>
            <a:endParaRPr lang="en-US" dirty="0"/>
          </a:p>
        </p:txBody>
      </p:sp>
    </p:spTree>
    <p:extLst>
      <p:ext uri="{BB962C8B-B14F-4D97-AF65-F5344CB8AC3E}">
        <p14:creationId xmlns:p14="http://schemas.microsoft.com/office/powerpoint/2010/main" val="3831502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Functions are </a:t>
            </a:r>
            <a:r>
              <a:rPr lang="en-US" dirty="0" err="1" smtClean="0"/>
              <a:t>variadic</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55497429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38667"/>
            <a:ext cx="9144000" cy="6519334"/>
          </a:xfrm>
          <a:prstGeom prst="rect">
            <a:avLst/>
          </a:prstGeom>
          <a:scene3d>
            <a:camera prst="orthographicFront">
              <a:rot lat="0" lon="10800000" rev="0"/>
            </a:camera>
            <a:lightRig rig="threePt" dir="t"/>
          </a:scene3d>
        </p:spPr>
      </p:pic>
      <p:sp>
        <p:nvSpPr>
          <p:cNvPr id="3" name="Content Placeholder 2"/>
          <p:cNvSpPr>
            <a:spLocks noGrp="1"/>
          </p:cNvSpPr>
          <p:nvPr>
            <p:ph idx="1"/>
          </p:nvPr>
        </p:nvSpPr>
        <p:spPr>
          <a:xfrm>
            <a:off x="4614332" y="5277555"/>
            <a:ext cx="4205111" cy="1411111"/>
          </a:xfrm>
          <a:solidFill>
            <a:schemeClr val="bg1"/>
          </a:solidFill>
        </p:spPr>
        <p:txBody>
          <a:bodyPr/>
          <a:lstStyle/>
          <a:p>
            <a:pPr marL="0" indent="0">
              <a:buNone/>
            </a:pPr>
            <a:r>
              <a:rPr lang="en-US" dirty="0" smtClean="0"/>
              <a:t>May want to check them ...</a:t>
            </a:r>
          </a:p>
          <a:p>
            <a:pPr marL="0" indent="0">
              <a:buNone/>
            </a:pPr>
            <a:r>
              <a:rPr lang="en-US" dirty="0" smtClean="0">
                <a:latin typeface="Courier"/>
                <a:cs typeface="Courier"/>
              </a:rPr>
              <a:t>if (x == undefined) {</a:t>
            </a:r>
          </a:p>
          <a:p>
            <a:pPr marL="0" indent="0">
              <a:buNone/>
            </a:pPr>
            <a:r>
              <a:rPr lang="en-US" dirty="0" smtClean="0">
                <a:latin typeface="Courier"/>
                <a:cs typeface="Courier"/>
              </a:rPr>
              <a:t>  x = 0;</a:t>
            </a:r>
            <a:endParaRPr lang="en-US" dirty="0">
              <a:latin typeface="Courier"/>
              <a:cs typeface="Courier"/>
            </a:endParaRPr>
          </a:p>
        </p:txBody>
      </p:sp>
      <p:sp>
        <p:nvSpPr>
          <p:cNvPr id="5" name="Explosion 2 4"/>
          <p:cNvSpPr/>
          <p:nvPr/>
        </p:nvSpPr>
        <p:spPr>
          <a:xfrm>
            <a:off x="-670310" y="1993451"/>
            <a:ext cx="4374655" cy="2505045"/>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t>TOO MANY PARAMETERS!</a:t>
            </a:r>
            <a:endParaRPr lang="en-US" b="1" dirty="0"/>
          </a:p>
        </p:txBody>
      </p:sp>
      <p:sp>
        <p:nvSpPr>
          <p:cNvPr id="2" name="Title 1"/>
          <p:cNvSpPr>
            <a:spLocks noGrp="1"/>
          </p:cNvSpPr>
          <p:nvPr>
            <p:ph type="title"/>
          </p:nvPr>
        </p:nvSpPr>
        <p:spPr>
          <a:xfrm>
            <a:off x="457200" y="533400"/>
            <a:ext cx="8229600" cy="1777592"/>
          </a:xfrm>
        </p:spPr>
        <p:txBody>
          <a:bodyPr>
            <a:normAutofit fontScale="90000"/>
          </a:bodyPr>
          <a:lstStyle/>
          <a:p>
            <a:r>
              <a:rPr lang="en-US" dirty="0">
                <a:solidFill>
                  <a:schemeClr val="bg1"/>
                </a:solidFill>
              </a:rPr>
              <a:t>All parameters are optional in JavaScript.  No error is thrown if you call the function with too many or too few parameters</a:t>
            </a:r>
            <a:r>
              <a:rPr lang="en-US" dirty="0" smtClean="0">
                <a:solidFill>
                  <a:schemeClr val="bg1"/>
                </a:solidFill>
              </a:rPr>
              <a:t>.</a:t>
            </a:r>
            <a:endParaRPr lang="en-US" dirty="0">
              <a:solidFill>
                <a:schemeClr val="bg1"/>
              </a:solidFill>
            </a:endParaRPr>
          </a:p>
        </p:txBody>
      </p:sp>
      <p:sp>
        <p:nvSpPr>
          <p:cNvPr id="6" name="Rounded Rectangular Callout 5"/>
          <p:cNvSpPr/>
          <p:nvPr/>
        </p:nvSpPr>
        <p:spPr>
          <a:xfrm>
            <a:off x="7479250" y="2522686"/>
            <a:ext cx="1534657" cy="1975810"/>
          </a:xfrm>
          <a:prstGeom prst="wedgeRoundRectCallout">
            <a:avLst>
              <a:gd name="adj1" fmla="val -89799"/>
              <a:gd name="adj2" fmla="val 1517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Chill ... this is JavaScript.</a:t>
            </a:r>
            <a:endParaRPr lang="en-US" dirty="0"/>
          </a:p>
        </p:txBody>
      </p:sp>
    </p:spTree>
    <p:extLst>
      <p:ext uri="{BB962C8B-B14F-4D97-AF65-F5344CB8AC3E}">
        <p14:creationId xmlns:p14="http://schemas.microsoft.com/office/powerpoint/2010/main" val="248177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80" y="533400"/>
            <a:ext cx="8808558" cy="990600"/>
          </a:xfrm>
        </p:spPr>
        <p:txBody>
          <a:bodyPr>
            <a:normAutofit fontScale="90000"/>
          </a:bodyPr>
          <a:lstStyle/>
          <a:p>
            <a:r>
              <a:rPr lang="en-US" i="1" dirty="0" smtClean="0"/>
              <a:t>arguments</a:t>
            </a:r>
            <a:r>
              <a:rPr lang="en-US" dirty="0" smtClean="0"/>
              <a:t> allows access to </a:t>
            </a:r>
            <a:r>
              <a:rPr lang="en-US" u="sng" dirty="0" smtClean="0"/>
              <a:t>all</a:t>
            </a:r>
            <a:r>
              <a:rPr lang="en-US" dirty="0" smtClean="0"/>
              <a:t> parameters</a:t>
            </a:r>
            <a:endParaRPr lang="en-US" dirty="0"/>
          </a:p>
        </p:txBody>
      </p:sp>
      <p:sp>
        <p:nvSpPr>
          <p:cNvPr id="3" name="Content Placeholder 2"/>
          <p:cNvSpPr>
            <a:spLocks noGrp="1"/>
          </p:cNvSpPr>
          <p:nvPr>
            <p:ph idx="1"/>
          </p:nvPr>
        </p:nvSpPr>
        <p:spPr>
          <a:xfrm>
            <a:off x="163880" y="1600200"/>
            <a:ext cx="8808558" cy="4876800"/>
          </a:xfrm>
        </p:spPr>
        <p:txBody>
          <a:bodyPr/>
          <a:lstStyle/>
          <a:p>
            <a:r>
              <a:rPr lang="en-US" dirty="0" smtClean="0"/>
              <a:t>Every function has an arguments object</a:t>
            </a:r>
          </a:p>
          <a:p>
            <a:endParaRPr lang="en-US" dirty="0" smtClean="0"/>
          </a:p>
          <a:p>
            <a:pPr marL="0" indent="0">
              <a:buNone/>
            </a:pPr>
            <a:r>
              <a:rPr lang="en-US" dirty="0" smtClean="0">
                <a:latin typeface="Courier"/>
                <a:cs typeface="Courier"/>
              </a:rPr>
              <a:t>function </a:t>
            </a:r>
            <a:r>
              <a:rPr lang="en-US" dirty="0" err="1" smtClean="0">
                <a:latin typeface="Courier"/>
                <a:cs typeface="Courier"/>
              </a:rPr>
              <a:t>printAllParms</a:t>
            </a:r>
            <a:r>
              <a:rPr lang="en-US" dirty="0" smtClean="0">
                <a:latin typeface="Courier"/>
                <a:cs typeface="Courier"/>
              </a:rPr>
              <a:t>() {</a:t>
            </a:r>
          </a:p>
          <a:p>
            <a:pPr marL="0" indent="0">
              <a:buNone/>
            </a:pPr>
            <a:r>
              <a:rPr lang="en-US" dirty="0" smtClean="0">
                <a:latin typeface="Courier"/>
                <a:cs typeface="Courier"/>
              </a:rPr>
              <a:t>  for (</a:t>
            </a:r>
            <a:r>
              <a:rPr lang="en-US" dirty="0" err="1" smtClean="0">
                <a:latin typeface="Courier"/>
                <a:cs typeface="Courier"/>
              </a:rPr>
              <a:t>var</a:t>
            </a:r>
            <a:r>
              <a:rPr lang="en-US" dirty="0" smtClean="0">
                <a:latin typeface="Courier"/>
                <a:cs typeface="Courier"/>
              </a:rPr>
              <a:t> </a:t>
            </a:r>
            <a:r>
              <a:rPr lang="en-US" dirty="0" err="1" smtClean="0">
                <a:latin typeface="Courier"/>
                <a:cs typeface="Courier"/>
              </a:rPr>
              <a:t>i</a:t>
            </a:r>
            <a:r>
              <a:rPr lang="en-US" dirty="0" smtClean="0">
                <a:latin typeface="Courier"/>
                <a:cs typeface="Courier"/>
              </a:rPr>
              <a:t>=0 ; </a:t>
            </a:r>
            <a:r>
              <a:rPr lang="en-US" dirty="0" err="1" smtClean="0">
                <a:latin typeface="Courier"/>
                <a:cs typeface="Courier"/>
              </a:rPr>
              <a:t>i</a:t>
            </a:r>
            <a:r>
              <a:rPr lang="en-US" dirty="0" smtClean="0">
                <a:latin typeface="Courier"/>
                <a:cs typeface="Courier"/>
              </a:rPr>
              <a:t>&lt;</a:t>
            </a:r>
            <a:r>
              <a:rPr lang="en-US" dirty="0" err="1" smtClean="0">
                <a:solidFill>
                  <a:srgbClr val="FF0000"/>
                </a:solidFill>
                <a:latin typeface="Courier"/>
                <a:cs typeface="Courier"/>
              </a:rPr>
              <a:t>arguments</a:t>
            </a:r>
            <a:r>
              <a:rPr lang="en-US" dirty="0" err="1" smtClean="0">
                <a:latin typeface="Courier"/>
                <a:cs typeface="Courier"/>
              </a:rPr>
              <a:t>.length</a:t>
            </a:r>
            <a:r>
              <a:rPr lang="en-US" dirty="0" smtClean="0">
                <a:latin typeface="Courier"/>
                <a:cs typeface="Courier"/>
              </a:rPr>
              <a:t> ; </a:t>
            </a:r>
            <a:r>
              <a:rPr lang="en-US" dirty="0" err="1" smtClean="0">
                <a:latin typeface="Courier"/>
                <a:cs typeface="Courier"/>
              </a:rPr>
              <a:t>i</a:t>
            </a:r>
            <a:r>
              <a:rPr lang="en-US" dirty="0" smtClean="0">
                <a:latin typeface="Courier"/>
                <a:cs typeface="Courier"/>
              </a:rPr>
              <a:t>++) {</a:t>
            </a:r>
          </a:p>
          <a:p>
            <a:pPr marL="0" indent="0">
              <a:buNone/>
            </a:pPr>
            <a:r>
              <a:rPr lang="en-US" dirty="0" smtClean="0">
                <a:latin typeface="Courier"/>
                <a:cs typeface="Courier"/>
              </a:rPr>
              <a:t>    </a:t>
            </a:r>
            <a:r>
              <a:rPr lang="en-US" dirty="0" err="1" smtClean="0">
                <a:latin typeface="Courier"/>
                <a:cs typeface="Courier"/>
              </a:rPr>
              <a:t>console.log</a:t>
            </a:r>
            <a:r>
              <a:rPr lang="en-US" dirty="0" smtClean="0">
                <a:latin typeface="Courier"/>
                <a:cs typeface="Courier"/>
              </a:rPr>
              <a:t>(</a:t>
            </a:r>
            <a:r>
              <a:rPr lang="en-US" dirty="0" smtClean="0">
                <a:solidFill>
                  <a:srgbClr val="FF0000"/>
                </a:solidFill>
                <a:latin typeface="Courier"/>
                <a:cs typeface="Courier"/>
              </a:rPr>
              <a:t>arguments</a:t>
            </a:r>
            <a:r>
              <a:rPr lang="en-US" dirty="0" smtClean="0">
                <a:latin typeface="Courier"/>
                <a:cs typeface="Courier"/>
              </a:rPr>
              <a:t>[</a:t>
            </a:r>
            <a:r>
              <a:rPr lang="en-US" dirty="0" err="1" smtClean="0">
                <a:latin typeface="Courier"/>
                <a:cs typeface="Courier"/>
              </a:rPr>
              <a:t>i</a:t>
            </a:r>
            <a:r>
              <a:rPr lang="en-US" dirty="0" smtClean="0">
                <a:latin typeface="Courier"/>
                <a:cs typeface="Courier"/>
              </a:rPr>
              <a:t>]);</a:t>
            </a:r>
          </a:p>
          <a:p>
            <a:pPr marL="0" indent="0">
              <a:buNone/>
            </a:pPr>
            <a:r>
              <a:rPr lang="en-US" dirty="0" smtClean="0">
                <a:latin typeface="Courier"/>
                <a:cs typeface="Courier"/>
              </a:rPr>
              <a:t>  }</a:t>
            </a:r>
          </a:p>
          <a:p>
            <a:pPr marL="0" indent="0">
              <a:buNone/>
            </a:pPr>
            <a:r>
              <a:rPr lang="en-US" dirty="0" smtClean="0">
                <a:latin typeface="Courier"/>
                <a:cs typeface="Courier"/>
              </a:rPr>
              <a:t>}</a:t>
            </a:r>
          </a:p>
          <a:p>
            <a:endParaRPr lang="en-US" dirty="0"/>
          </a:p>
        </p:txBody>
      </p:sp>
    </p:spTree>
    <p:extLst>
      <p:ext uri="{BB962C8B-B14F-4D97-AF65-F5344CB8AC3E}">
        <p14:creationId xmlns:p14="http://schemas.microsoft.com/office/powerpoint/2010/main" val="1221467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Rest parameters may help with too many arguments</a:t>
            </a:r>
            <a:endParaRPr lang="en-US" dirty="0"/>
          </a:p>
        </p:txBody>
      </p:sp>
      <p:sp>
        <p:nvSpPr>
          <p:cNvPr id="3" name="Content Placeholder 2"/>
          <p:cNvSpPr>
            <a:spLocks noGrp="1"/>
          </p:cNvSpPr>
          <p:nvPr>
            <p:ph idx="1"/>
          </p:nvPr>
        </p:nvSpPr>
        <p:spPr/>
        <p:txBody>
          <a:bodyPr/>
          <a:lstStyle/>
          <a:p>
            <a:pPr marL="0" indent="0">
              <a:buNone/>
            </a:pPr>
            <a:r>
              <a:rPr lang="en-US" dirty="0" smtClean="0">
                <a:latin typeface="Courier"/>
                <a:cs typeface="Courier"/>
              </a:rPr>
              <a:t>function </a:t>
            </a:r>
            <a:r>
              <a:rPr lang="en-US" dirty="0">
                <a:latin typeface="Courier"/>
                <a:cs typeface="Courier"/>
              </a:rPr>
              <a:t>sum</a:t>
            </a:r>
            <a:r>
              <a:rPr lang="en-US" dirty="0" smtClean="0">
                <a:latin typeface="Courier"/>
                <a:cs typeface="Courier"/>
              </a:rPr>
              <a:t>(</a:t>
            </a:r>
            <a:r>
              <a:rPr lang="en-US" dirty="0" smtClean="0">
                <a:solidFill>
                  <a:schemeClr val="accent2"/>
                </a:solidFill>
                <a:latin typeface="Courier"/>
                <a:cs typeface="Courier"/>
              </a:rPr>
              <a:t>...</a:t>
            </a:r>
            <a:r>
              <a:rPr lang="en-US" dirty="0" err="1" smtClean="0">
                <a:latin typeface="Courier"/>
                <a:cs typeface="Courier"/>
              </a:rPr>
              <a:t>nums</a:t>
            </a:r>
            <a:r>
              <a:rPr lang="en-US" dirty="0" smtClean="0">
                <a:latin typeface="Courier"/>
                <a:cs typeface="Courier"/>
              </a:rPr>
              <a:t>) </a:t>
            </a:r>
            <a:r>
              <a:rPr lang="en-US" dirty="0">
                <a:latin typeface="Courier"/>
                <a:cs typeface="Courier"/>
              </a:rPr>
              <a:t>{</a:t>
            </a:r>
          </a:p>
          <a:p>
            <a:pPr marL="0" indent="0">
              <a:buNone/>
            </a:pPr>
            <a:r>
              <a:rPr lang="en-US" dirty="0">
                <a:latin typeface="Courier"/>
                <a:cs typeface="Courier"/>
              </a:rPr>
              <a:t>  let total = 0;</a:t>
            </a:r>
          </a:p>
          <a:p>
            <a:pPr marL="0" indent="0">
              <a:buNone/>
            </a:pPr>
            <a:r>
              <a:rPr lang="en-US" dirty="0" smtClean="0">
                <a:latin typeface="Courier"/>
                <a:cs typeface="Courier"/>
              </a:rPr>
              <a:t>  </a:t>
            </a:r>
            <a:r>
              <a:rPr lang="en-US" dirty="0" err="1" smtClean="0">
                <a:latin typeface="Courier"/>
                <a:cs typeface="Courier"/>
              </a:rPr>
              <a:t>nums.forEach</a:t>
            </a:r>
            <a:r>
              <a:rPr lang="en-US" dirty="0" smtClean="0">
                <a:latin typeface="Courier"/>
                <a:cs typeface="Courier"/>
              </a:rPr>
              <a:t>(x =&gt; total += x);</a:t>
            </a:r>
            <a:endParaRPr lang="en-US" dirty="0">
              <a:latin typeface="Courier"/>
              <a:cs typeface="Courier"/>
            </a:endParaRPr>
          </a:p>
          <a:p>
            <a:pPr marL="0" indent="0">
              <a:buNone/>
            </a:pPr>
            <a:r>
              <a:rPr lang="en-US" dirty="0">
                <a:latin typeface="Courier"/>
                <a:cs typeface="Courier"/>
              </a:rPr>
              <a:t>  return total;</a:t>
            </a:r>
          </a:p>
          <a:p>
            <a:pPr marL="0" indent="0">
              <a:buNone/>
            </a:pPr>
            <a:r>
              <a:rPr lang="en-US" dirty="0">
                <a:latin typeface="Courier"/>
                <a:cs typeface="Courier"/>
              </a:rPr>
              <a:t>}</a:t>
            </a:r>
          </a:p>
          <a:p>
            <a:endParaRPr lang="en-US" dirty="0" smtClean="0"/>
          </a:p>
          <a:p>
            <a:r>
              <a:rPr lang="en-US" dirty="0" smtClean="0"/>
              <a:t>arguments is array-like.  </a:t>
            </a:r>
            <a:r>
              <a:rPr lang="en-US" dirty="0" err="1" smtClean="0"/>
              <a:t>nums</a:t>
            </a:r>
            <a:r>
              <a:rPr lang="en-US" dirty="0" smtClean="0"/>
              <a:t> is a true array.</a:t>
            </a:r>
            <a:endParaRPr lang="en-US" dirty="0"/>
          </a:p>
        </p:txBody>
      </p:sp>
    </p:spTree>
    <p:extLst>
      <p:ext uri="{BB962C8B-B14F-4D97-AF65-F5344CB8AC3E}">
        <p14:creationId xmlns:p14="http://schemas.microsoft.com/office/powerpoint/2010/main" val="111513885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
            </a:r>
            <a:r>
              <a:rPr lang="en-US" dirty="0" smtClean="0"/>
              <a:t>efault parameters may help with </a:t>
            </a:r>
            <a:r>
              <a:rPr lang="en-US" smtClean="0"/>
              <a:t>too few</a:t>
            </a:r>
            <a:endParaRPr lang="en-US" dirty="0"/>
          </a:p>
        </p:txBody>
      </p:sp>
      <p:sp>
        <p:nvSpPr>
          <p:cNvPr id="3" name="Content Placeholder 2"/>
          <p:cNvSpPr>
            <a:spLocks noGrp="1"/>
          </p:cNvSpPr>
          <p:nvPr>
            <p:ph idx="1"/>
          </p:nvPr>
        </p:nvSpPr>
        <p:spPr/>
        <p:txBody>
          <a:bodyPr/>
          <a:lstStyle/>
          <a:p>
            <a:pPr marL="0" indent="0">
              <a:buNone/>
            </a:pPr>
            <a:r>
              <a:rPr lang="en-US" dirty="0" smtClean="0">
                <a:latin typeface="Courier"/>
                <a:cs typeface="Courier"/>
              </a:rPr>
              <a:t>function foo(first="John", </a:t>
            </a:r>
          </a:p>
          <a:p>
            <a:pPr marL="0" indent="0">
              <a:buNone/>
            </a:pPr>
            <a:r>
              <a:rPr lang="en-US" dirty="0">
                <a:latin typeface="Courier"/>
                <a:cs typeface="Courier"/>
              </a:rPr>
              <a:t> </a:t>
            </a:r>
            <a:r>
              <a:rPr lang="en-US" dirty="0" smtClean="0">
                <a:latin typeface="Courier"/>
                <a:cs typeface="Courier"/>
              </a:rPr>
              <a:t> last="Doe", age=</a:t>
            </a:r>
            <a:r>
              <a:rPr lang="en-US" dirty="0" err="1" smtClean="0">
                <a:latin typeface="Courier"/>
                <a:cs typeface="Courier"/>
              </a:rPr>
              <a:t>getVotingAge</a:t>
            </a:r>
            <a:r>
              <a:rPr lang="en-US" dirty="0" smtClean="0">
                <a:latin typeface="Courier"/>
                <a:cs typeface="Courier"/>
              </a:rPr>
              <a:t>()) {</a:t>
            </a:r>
          </a:p>
          <a:p>
            <a:pPr marL="0" indent="0">
              <a:buNone/>
            </a:pPr>
            <a:r>
              <a:rPr lang="en-US" dirty="0">
                <a:latin typeface="Courier"/>
                <a:cs typeface="Courier"/>
              </a:rPr>
              <a:t> </a:t>
            </a:r>
            <a:r>
              <a:rPr lang="en-US" dirty="0" smtClean="0">
                <a:latin typeface="Courier"/>
                <a:cs typeface="Courier"/>
              </a:rPr>
              <a:t> // Do stuff with first, last, and age here</a:t>
            </a:r>
          </a:p>
          <a:p>
            <a:pPr marL="0" indent="0">
              <a:buNone/>
            </a:pPr>
            <a:r>
              <a:rPr lang="en-US" dirty="0" smtClean="0">
                <a:latin typeface="Courier"/>
                <a:cs typeface="Courier"/>
              </a:rPr>
              <a:t>}</a:t>
            </a:r>
          </a:p>
          <a:p>
            <a:r>
              <a:rPr lang="en-US" dirty="0"/>
              <a:t>If you supply a value it'll be used. If not, the default value is</a:t>
            </a:r>
            <a:r>
              <a:rPr lang="en-US" dirty="0" smtClean="0"/>
              <a:t>.</a:t>
            </a:r>
          </a:p>
          <a:p>
            <a:r>
              <a:rPr lang="en-US" dirty="0" smtClean="0"/>
              <a:t>Allows you to pass in null, "", 0, or false as valid values and have them used.</a:t>
            </a:r>
            <a:endParaRPr lang="en-US" dirty="0"/>
          </a:p>
          <a:p>
            <a:pPr marL="0" indent="0">
              <a:buNone/>
            </a:pPr>
            <a:endParaRPr lang="en-US" dirty="0">
              <a:latin typeface="Courier"/>
              <a:cs typeface="Courier"/>
            </a:endParaRPr>
          </a:p>
        </p:txBody>
      </p:sp>
    </p:spTree>
    <p:extLst>
      <p:ext uri="{BB962C8B-B14F-4D97-AF65-F5344CB8AC3E}">
        <p14:creationId xmlns:p14="http://schemas.microsoft.com/office/powerpoint/2010/main" val="257111120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Hoisting</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413969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
            </a:r>
            <a:r>
              <a:rPr lang="en-US" dirty="0" smtClean="0"/>
              <a:t>hat happens to x?</a:t>
            </a:r>
            <a:endParaRPr lang="en-US" dirty="0"/>
          </a:p>
        </p:txBody>
      </p:sp>
      <p:sp>
        <p:nvSpPr>
          <p:cNvPr id="3" name="Content Placeholder 2"/>
          <p:cNvSpPr>
            <a:spLocks noGrp="1"/>
          </p:cNvSpPr>
          <p:nvPr>
            <p:ph idx="1"/>
          </p:nvPr>
        </p:nvSpPr>
        <p:spPr>
          <a:xfrm>
            <a:off x="261457" y="1600201"/>
            <a:ext cx="8743411" cy="4215642"/>
          </a:xfrm>
        </p:spPr>
        <p:txBody>
          <a:bodyPr>
            <a:normAutofit/>
          </a:bodyPr>
          <a:lstStyle/>
          <a:p>
            <a:pPr marL="0" indent="0">
              <a:buNone/>
            </a:pPr>
            <a:r>
              <a:rPr lang="en-US" sz="2000" dirty="0" smtClean="0">
                <a:latin typeface="Courier"/>
                <a:cs typeface="Courier"/>
              </a:rPr>
              <a:t>1 </a:t>
            </a:r>
            <a:r>
              <a:rPr lang="en-US" sz="2000" dirty="0" err="1" smtClean="0">
                <a:latin typeface="Courier"/>
                <a:cs typeface="Courier"/>
              </a:rPr>
              <a:t>var</a:t>
            </a:r>
            <a:r>
              <a:rPr lang="en-US" sz="2000" dirty="0" smtClean="0">
                <a:latin typeface="Courier"/>
                <a:cs typeface="Courier"/>
              </a:rPr>
              <a:t> city = </a:t>
            </a:r>
            <a:r>
              <a:rPr lang="en-US" sz="2000" dirty="0" err="1" smtClean="0">
                <a:latin typeface="Courier"/>
                <a:cs typeface="Courier"/>
              </a:rPr>
              <a:t>document.getElementById</a:t>
            </a:r>
            <a:r>
              <a:rPr lang="en-US" sz="2000" dirty="0" smtClean="0">
                <a:latin typeface="Courier"/>
                <a:cs typeface="Courier"/>
              </a:rPr>
              <a:t>('city').value;</a:t>
            </a:r>
          </a:p>
          <a:p>
            <a:pPr marL="0" indent="0">
              <a:buNone/>
            </a:pPr>
            <a:r>
              <a:rPr lang="en-US" sz="2000" dirty="0" smtClean="0">
                <a:latin typeface="Courier"/>
                <a:cs typeface="Courier"/>
              </a:rPr>
              <a:t>2 if (city === 'Albuquerque')</a:t>
            </a:r>
            <a:r>
              <a:rPr lang="en-US" sz="2000" dirty="0">
                <a:latin typeface="Courier"/>
                <a:cs typeface="Courier"/>
              </a:rPr>
              <a:t> </a:t>
            </a:r>
            <a:r>
              <a:rPr lang="en-US" sz="2000" dirty="0" smtClean="0">
                <a:latin typeface="Courier"/>
                <a:cs typeface="Courier"/>
              </a:rPr>
              <a:t>{</a:t>
            </a:r>
          </a:p>
          <a:p>
            <a:pPr marL="0" indent="0">
              <a:buNone/>
            </a:pPr>
            <a:r>
              <a:rPr lang="en-US" sz="2000" dirty="0" smtClean="0">
                <a:latin typeface="Courier"/>
                <a:cs typeface="Courier"/>
              </a:rPr>
              <a:t>3   </a:t>
            </a:r>
            <a:r>
              <a:rPr lang="en-US" sz="2000" dirty="0" err="1" smtClean="0">
                <a:latin typeface="Courier"/>
                <a:cs typeface="Courier"/>
              </a:rPr>
              <a:t>var</a:t>
            </a:r>
            <a:r>
              <a:rPr lang="en-US" sz="2000" dirty="0" smtClean="0">
                <a:latin typeface="Courier"/>
                <a:cs typeface="Courier"/>
              </a:rPr>
              <a:t> x = 10;</a:t>
            </a:r>
          </a:p>
          <a:p>
            <a:pPr marL="0" indent="0">
              <a:buNone/>
            </a:pPr>
            <a:r>
              <a:rPr lang="en-US" sz="2000" dirty="0" smtClean="0">
                <a:latin typeface="Courier"/>
                <a:cs typeface="Courier"/>
              </a:rPr>
              <a:t>4 }</a:t>
            </a:r>
          </a:p>
          <a:p>
            <a:pPr marL="0" indent="0">
              <a:buNone/>
            </a:pPr>
            <a:r>
              <a:rPr lang="en-US" sz="2000" dirty="0" smtClean="0">
                <a:latin typeface="Courier"/>
                <a:cs typeface="Courier"/>
              </a:rPr>
              <a:t>5 </a:t>
            </a:r>
            <a:r>
              <a:rPr lang="en-US" sz="2000" dirty="0" err="1" smtClean="0">
                <a:latin typeface="Courier"/>
                <a:cs typeface="Courier"/>
              </a:rPr>
              <a:t>console.log</a:t>
            </a:r>
            <a:r>
              <a:rPr lang="en-US" sz="2000" dirty="0" smtClean="0">
                <a:latin typeface="Courier"/>
                <a:cs typeface="Courier"/>
              </a:rPr>
              <a:t>("x is ", x);</a:t>
            </a:r>
          </a:p>
        </p:txBody>
      </p:sp>
      <p:sp>
        <p:nvSpPr>
          <p:cNvPr id="4" name="Content Placeholder 2"/>
          <p:cNvSpPr txBox="1">
            <a:spLocks/>
          </p:cNvSpPr>
          <p:nvPr/>
        </p:nvSpPr>
        <p:spPr>
          <a:xfrm>
            <a:off x="2926815" y="3921524"/>
            <a:ext cx="6078053" cy="252007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dirty="0" smtClean="0"/>
              <a:t>What happens on line 5?</a:t>
            </a:r>
          </a:p>
          <a:p>
            <a:pPr marL="0" indent="0">
              <a:buNone/>
            </a:pPr>
            <a:r>
              <a:rPr lang="en-US" dirty="0" smtClean="0"/>
              <a:t>A) x is always 10 </a:t>
            </a:r>
          </a:p>
          <a:p>
            <a:pPr marL="0" indent="0">
              <a:buNone/>
            </a:pPr>
            <a:r>
              <a:rPr lang="en-US" dirty="0" smtClean="0"/>
              <a:t>B) x may be 10 or it may be undefined</a:t>
            </a:r>
          </a:p>
          <a:p>
            <a:pPr marL="0" indent="0">
              <a:buNone/>
            </a:pPr>
            <a:r>
              <a:rPr lang="en-US" dirty="0" smtClean="0"/>
              <a:t>C) A </a:t>
            </a:r>
            <a:r>
              <a:rPr lang="en-US" dirty="0" err="1" smtClean="0"/>
              <a:t>ReferenceError</a:t>
            </a:r>
            <a:r>
              <a:rPr lang="en-US" dirty="0" smtClean="0"/>
              <a:t> is thrown</a:t>
            </a:r>
          </a:p>
        </p:txBody>
      </p:sp>
    </p:spTree>
    <p:extLst>
      <p:ext uri="{BB962C8B-B14F-4D97-AF65-F5344CB8AC3E}">
        <p14:creationId xmlns:p14="http://schemas.microsoft.com/office/powerpoint/2010/main" val="43761201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341364"/>
            <a:ext cx="9144000" cy="6516636"/>
          </a:xfrm>
          <a:prstGeom prst="rect">
            <a:avLst/>
          </a:prstGeom>
        </p:spPr>
      </p:pic>
      <p:sp>
        <p:nvSpPr>
          <p:cNvPr id="2" name="Title 1"/>
          <p:cNvSpPr>
            <a:spLocks noGrp="1"/>
          </p:cNvSpPr>
          <p:nvPr>
            <p:ph type="title"/>
          </p:nvPr>
        </p:nvSpPr>
        <p:spPr>
          <a:xfrm>
            <a:off x="429885" y="4943810"/>
            <a:ext cx="8229600" cy="990600"/>
          </a:xfrm>
        </p:spPr>
        <p:txBody>
          <a:bodyPr/>
          <a:lstStyle/>
          <a:p>
            <a:pPr algn="ctr"/>
            <a:r>
              <a:rPr lang="en-US" dirty="0" smtClean="0"/>
              <a:t>Bubbling means inside out</a:t>
            </a:r>
            <a:endParaRPr lang="en-US" dirty="0"/>
          </a:p>
        </p:txBody>
      </p:sp>
      <p:sp>
        <p:nvSpPr>
          <p:cNvPr id="3" name="Content Placeholder 2"/>
          <p:cNvSpPr>
            <a:spLocks noGrp="1"/>
          </p:cNvSpPr>
          <p:nvPr>
            <p:ph idx="1"/>
          </p:nvPr>
        </p:nvSpPr>
        <p:spPr>
          <a:xfrm>
            <a:off x="716653" y="477909"/>
            <a:ext cx="8229600" cy="1793488"/>
          </a:xfrm>
        </p:spPr>
        <p:txBody>
          <a:bodyPr>
            <a:normAutofit/>
          </a:bodyPr>
          <a:lstStyle/>
          <a:p>
            <a:pPr marL="0" indent="0" algn="r">
              <a:buNone/>
            </a:pPr>
            <a:r>
              <a:rPr lang="en-US" sz="3200" dirty="0" smtClean="0"/>
              <a:t>IE decided that events should bubble</a:t>
            </a:r>
          </a:p>
          <a:p>
            <a:pPr marL="0" indent="0" algn="r">
              <a:buNone/>
            </a:pPr>
            <a:r>
              <a:rPr lang="en-US" sz="3200" dirty="0" smtClean="0"/>
              <a:t>Innermost first, then move to outermost.</a:t>
            </a:r>
          </a:p>
          <a:p>
            <a:pPr marL="0" indent="0" algn="r">
              <a:buNone/>
            </a:pPr>
            <a:r>
              <a:rPr lang="en-US" sz="3200" dirty="0" smtClean="0"/>
              <a:t>All modern browsers support bubbling</a:t>
            </a:r>
            <a:endParaRPr lang="en-US" sz="3200" dirty="0"/>
          </a:p>
        </p:txBody>
      </p:sp>
    </p:spTree>
    <p:extLst>
      <p:ext uri="{BB962C8B-B14F-4D97-AF65-F5344CB8AC3E}">
        <p14:creationId xmlns:p14="http://schemas.microsoft.com/office/powerpoint/2010/main" val="187878138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5727" t="17427"/>
          <a:stretch/>
        </p:blipFill>
        <p:spPr>
          <a:xfrm>
            <a:off x="0" y="355600"/>
            <a:ext cx="9143999" cy="6502399"/>
          </a:xfrm>
          <a:prstGeom prst="rect">
            <a:avLst/>
          </a:prstGeom>
        </p:spPr>
      </p:pic>
      <p:sp>
        <p:nvSpPr>
          <p:cNvPr id="2" name="Title 1"/>
          <p:cNvSpPr>
            <a:spLocks noGrp="1"/>
          </p:cNvSpPr>
          <p:nvPr>
            <p:ph type="title"/>
          </p:nvPr>
        </p:nvSpPr>
        <p:spPr>
          <a:xfrm>
            <a:off x="1979605" y="355600"/>
            <a:ext cx="7003318" cy="990600"/>
          </a:xfrm>
        </p:spPr>
        <p:txBody>
          <a:bodyPr>
            <a:normAutofit/>
          </a:bodyPr>
          <a:lstStyle/>
          <a:p>
            <a:r>
              <a:rPr lang="en-US" sz="4400" b="1" dirty="0" smtClean="0">
                <a:solidFill>
                  <a:schemeClr val="bg1"/>
                </a:solidFill>
              </a:rPr>
              <a:t>The </a:t>
            </a:r>
            <a:r>
              <a:rPr lang="en-US" sz="4400" b="1" dirty="0" err="1" smtClean="0">
                <a:solidFill>
                  <a:schemeClr val="bg1"/>
                </a:solidFill>
              </a:rPr>
              <a:t>var</a:t>
            </a:r>
            <a:r>
              <a:rPr lang="en-US" sz="4400" b="1" dirty="0" smtClean="0">
                <a:solidFill>
                  <a:schemeClr val="bg1"/>
                </a:solidFill>
              </a:rPr>
              <a:t> statement </a:t>
            </a:r>
            <a:r>
              <a:rPr lang="en-US" sz="4400" b="1" i="1" dirty="0" smtClean="0">
                <a:solidFill>
                  <a:schemeClr val="bg1"/>
                </a:solidFill>
              </a:rPr>
              <a:t>hoists</a:t>
            </a:r>
            <a:endParaRPr lang="en-US" sz="4400" b="1" i="1" dirty="0">
              <a:solidFill>
                <a:schemeClr val="bg1"/>
              </a:solidFill>
            </a:endParaRPr>
          </a:p>
        </p:txBody>
      </p:sp>
      <p:sp>
        <p:nvSpPr>
          <p:cNvPr id="3" name="Content Placeholder 2"/>
          <p:cNvSpPr>
            <a:spLocks noGrp="1"/>
          </p:cNvSpPr>
          <p:nvPr>
            <p:ph idx="1"/>
          </p:nvPr>
        </p:nvSpPr>
        <p:spPr>
          <a:xfrm>
            <a:off x="2409136" y="2408936"/>
            <a:ext cx="6349675" cy="4126938"/>
          </a:xfrm>
          <a:solidFill>
            <a:schemeClr val="tx2"/>
          </a:solidFill>
          <a:ln>
            <a:solidFill>
              <a:schemeClr val="accent3"/>
            </a:solidFill>
          </a:ln>
          <a:scene3d>
            <a:camera prst="obliqueBottomLeft">
              <a:rot lat="0" lon="1800000" rev="0"/>
            </a:camera>
            <a:lightRig rig="threePt" dir="t">
              <a:rot lat="0" lon="0" rev="14400000"/>
            </a:lightRig>
          </a:scene3d>
          <a:sp3d extrusionH="762000" contourW="12700">
            <a:extrusionClr>
              <a:schemeClr val="tx2"/>
            </a:extrusionClr>
            <a:contourClr>
              <a:schemeClr val="bg1"/>
            </a:contourClr>
          </a:sp3d>
        </p:spPr>
        <p:txBody>
          <a:bodyPr>
            <a:normAutofit lnSpcReduction="10000"/>
          </a:bodyPr>
          <a:lstStyle/>
          <a:p>
            <a:pPr marL="0" indent="0">
              <a:buNone/>
            </a:pPr>
            <a:r>
              <a:rPr lang="en-US" dirty="0" smtClean="0">
                <a:solidFill>
                  <a:srgbClr val="FFFFFF"/>
                </a:solidFill>
                <a:latin typeface="Courier"/>
                <a:cs typeface="Courier"/>
              </a:rPr>
              <a:t>function () {</a:t>
            </a:r>
          </a:p>
          <a:p>
            <a:pPr marL="0" indent="0">
              <a:buNone/>
            </a:pPr>
            <a:r>
              <a:rPr lang="en-US" dirty="0">
                <a:solidFill>
                  <a:srgbClr val="FFFFFF"/>
                </a:solidFill>
                <a:latin typeface="Courier"/>
                <a:cs typeface="Courier"/>
              </a:rPr>
              <a:t> </a:t>
            </a:r>
            <a:r>
              <a:rPr lang="en-US" dirty="0" smtClean="0">
                <a:solidFill>
                  <a:srgbClr val="FFFFFF"/>
                </a:solidFill>
                <a:latin typeface="Courier"/>
                <a:cs typeface="Courier"/>
              </a:rPr>
              <a:t> //Statements</a:t>
            </a:r>
          </a:p>
          <a:p>
            <a:pPr marL="0" indent="0">
              <a:buNone/>
            </a:pPr>
            <a:r>
              <a:rPr lang="en-US" dirty="0">
                <a:solidFill>
                  <a:srgbClr val="FFFFFF"/>
                </a:solidFill>
                <a:latin typeface="Courier"/>
                <a:cs typeface="Courier"/>
              </a:rPr>
              <a:t> </a:t>
            </a:r>
            <a:r>
              <a:rPr lang="en-US" dirty="0" smtClean="0">
                <a:solidFill>
                  <a:srgbClr val="FFFFFF"/>
                </a:solidFill>
                <a:latin typeface="Courier"/>
                <a:cs typeface="Courier"/>
              </a:rPr>
              <a:t> </a:t>
            </a:r>
            <a:r>
              <a:rPr lang="en-US" dirty="0" err="1" smtClean="0">
                <a:solidFill>
                  <a:srgbClr val="FFFFFF"/>
                </a:solidFill>
                <a:latin typeface="Courier"/>
                <a:cs typeface="Courier"/>
              </a:rPr>
              <a:t>var</a:t>
            </a:r>
            <a:r>
              <a:rPr lang="en-US" dirty="0" smtClean="0">
                <a:solidFill>
                  <a:srgbClr val="FFFFFF"/>
                </a:solidFill>
                <a:latin typeface="Courier"/>
                <a:cs typeface="Courier"/>
              </a:rPr>
              <a:t> x = 10;</a:t>
            </a:r>
          </a:p>
          <a:p>
            <a:pPr marL="0" indent="0">
              <a:buNone/>
            </a:pPr>
            <a:r>
              <a:rPr lang="en-US" dirty="0" smtClean="0">
                <a:solidFill>
                  <a:srgbClr val="FFFFFF"/>
                </a:solidFill>
                <a:latin typeface="Courier"/>
                <a:cs typeface="Courier"/>
              </a:rPr>
              <a:t>} </a:t>
            </a:r>
          </a:p>
          <a:p>
            <a:pPr marL="0" indent="0" algn="ctr">
              <a:buNone/>
            </a:pPr>
            <a:r>
              <a:rPr lang="en-US" dirty="0" smtClean="0">
                <a:solidFill>
                  <a:srgbClr val="FFFFFF"/>
                </a:solidFill>
              </a:rPr>
              <a:t>... becomes ...</a:t>
            </a:r>
          </a:p>
          <a:p>
            <a:pPr marL="0" indent="0">
              <a:buNone/>
            </a:pPr>
            <a:r>
              <a:rPr lang="en-US" dirty="0" smtClean="0">
                <a:solidFill>
                  <a:srgbClr val="FFFFFF"/>
                </a:solidFill>
                <a:latin typeface="Courier"/>
                <a:cs typeface="Courier"/>
              </a:rPr>
              <a:t>function () {</a:t>
            </a:r>
          </a:p>
          <a:p>
            <a:pPr marL="0" indent="0">
              <a:buNone/>
            </a:pPr>
            <a:r>
              <a:rPr lang="en-US" dirty="0">
                <a:solidFill>
                  <a:srgbClr val="FFFFFF"/>
                </a:solidFill>
                <a:latin typeface="Courier"/>
                <a:cs typeface="Courier"/>
              </a:rPr>
              <a:t>  </a:t>
            </a:r>
            <a:r>
              <a:rPr lang="en-US" dirty="0" err="1" smtClean="0">
                <a:solidFill>
                  <a:srgbClr val="FFFFFF"/>
                </a:solidFill>
                <a:latin typeface="Courier"/>
                <a:cs typeface="Courier"/>
              </a:rPr>
              <a:t>var</a:t>
            </a:r>
            <a:r>
              <a:rPr lang="en-US" dirty="0" smtClean="0">
                <a:solidFill>
                  <a:srgbClr val="FFFFFF"/>
                </a:solidFill>
                <a:latin typeface="Courier"/>
                <a:cs typeface="Courier"/>
              </a:rPr>
              <a:t> x = undefined;</a:t>
            </a:r>
          </a:p>
          <a:p>
            <a:pPr marL="0" indent="0">
              <a:buNone/>
            </a:pPr>
            <a:r>
              <a:rPr lang="en-US" dirty="0">
                <a:solidFill>
                  <a:srgbClr val="FFFFFF"/>
                </a:solidFill>
                <a:latin typeface="Courier"/>
                <a:cs typeface="Courier"/>
              </a:rPr>
              <a:t> </a:t>
            </a:r>
            <a:r>
              <a:rPr lang="en-US" dirty="0" smtClean="0">
                <a:solidFill>
                  <a:srgbClr val="FFFFFF"/>
                </a:solidFill>
                <a:latin typeface="Courier"/>
                <a:cs typeface="Courier"/>
              </a:rPr>
              <a:t> //Statements</a:t>
            </a:r>
          </a:p>
          <a:p>
            <a:pPr marL="0" indent="0">
              <a:buNone/>
            </a:pPr>
            <a:r>
              <a:rPr lang="en-US" dirty="0">
                <a:solidFill>
                  <a:srgbClr val="FFFFFF"/>
                </a:solidFill>
                <a:latin typeface="Courier"/>
                <a:cs typeface="Courier"/>
              </a:rPr>
              <a:t> </a:t>
            </a:r>
            <a:r>
              <a:rPr lang="en-US" dirty="0" smtClean="0">
                <a:solidFill>
                  <a:srgbClr val="FFFFFF"/>
                </a:solidFill>
                <a:latin typeface="Courier"/>
                <a:cs typeface="Courier"/>
              </a:rPr>
              <a:t> x = 10;</a:t>
            </a:r>
          </a:p>
          <a:p>
            <a:pPr marL="0" indent="0">
              <a:buNone/>
            </a:pPr>
            <a:r>
              <a:rPr lang="en-US" dirty="0">
                <a:solidFill>
                  <a:srgbClr val="FFFFFF"/>
                </a:solidFill>
                <a:latin typeface="Courier"/>
                <a:cs typeface="Courier"/>
              </a:rPr>
              <a:t>}</a:t>
            </a:r>
          </a:p>
        </p:txBody>
      </p:sp>
    </p:spTree>
    <p:extLst>
      <p:ext uri="{BB962C8B-B14F-4D97-AF65-F5344CB8AC3E}">
        <p14:creationId xmlns:p14="http://schemas.microsoft.com/office/powerpoint/2010/main" val="321598979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Remember ... </a:t>
            </a:r>
            <a:r>
              <a:rPr lang="en-US" dirty="0"/>
              <a:t>l</a:t>
            </a:r>
            <a:r>
              <a:rPr lang="en-US" dirty="0" smtClean="0"/>
              <a:t>et and </a:t>
            </a:r>
            <a:r>
              <a:rPr lang="en-US" dirty="0" err="1" smtClean="0"/>
              <a:t>const</a:t>
            </a:r>
            <a:r>
              <a:rPr lang="en-US" dirty="0" smtClean="0"/>
              <a:t> do not hoist</a:t>
            </a:r>
            <a:endParaRPr lang="en-US" dirty="0"/>
          </a:p>
        </p:txBody>
      </p:sp>
      <p:sp>
        <p:nvSpPr>
          <p:cNvPr id="3" name="Content Placeholder 2"/>
          <p:cNvSpPr>
            <a:spLocks noGrp="1"/>
          </p:cNvSpPr>
          <p:nvPr>
            <p:ph idx="1"/>
          </p:nvPr>
        </p:nvSpPr>
        <p:spPr>
          <a:xfrm>
            <a:off x="457200" y="2186280"/>
            <a:ext cx="8229600" cy="3951320"/>
          </a:xfrm>
        </p:spPr>
        <p:txBody>
          <a:bodyPr/>
          <a:lstStyle/>
          <a:p>
            <a:pPr marL="0" indent="0">
              <a:buNone/>
            </a:pPr>
            <a:r>
              <a:rPr lang="en-US" dirty="0" smtClean="0">
                <a:latin typeface="Courier"/>
                <a:cs typeface="Courier"/>
              </a:rPr>
              <a:t>1 function foo() {</a:t>
            </a:r>
          </a:p>
          <a:p>
            <a:pPr marL="0" indent="0">
              <a:buNone/>
            </a:pPr>
            <a:r>
              <a:rPr lang="en-US" dirty="0" smtClean="0">
                <a:latin typeface="Courier"/>
                <a:cs typeface="Courier"/>
              </a:rPr>
              <a:t>2   if (price &lt; 200) {</a:t>
            </a:r>
          </a:p>
          <a:p>
            <a:pPr marL="0" indent="0">
              <a:buNone/>
            </a:pPr>
            <a:r>
              <a:rPr lang="en-US" dirty="0" smtClean="0">
                <a:latin typeface="Courier"/>
                <a:cs typeface="Courier"/>
              </a:rPr>
              <a:t>3     </a:t>
            </a:r>
            <a:r>
              <a:rPr lang="en-US" dirty="0" err="1" smtClean="0">
                <a:latin typeface="Courier"/>
                <a:cs typeface="Courier"/>
              </a:rPr>
              <a:t>var</a:t>
            </a:r>
            <a:r>
              <a:rPr lang="en-US" dirty="0" smtClean="0">
                <a:latin typeface="Courier"/>
                <a:cs typeface="Courier"/>
              </a:rPr>
              <a:t> </a:t>
            </a:r>
            <a:r>
              <a:rPr lang="en-US" dirty="0" err="1" smtClean="0">
                <a:latin typeface="Courier"/>
                <a:cs typeface="Courier"/>
              </a:rPr>
              <a:t>shouldSell</a:t>
            </a:r>
            <a:r>
              <a:rPr lang="en-US" dirty="0" smtClean="0">
                <a:latin typeface="Courier"/>
                <a:cs typeface="Courier"/>
              </a:rPr>
              <a:t> = false;</a:t>
            </a:r>
          </a:p>
          <a:p>
            <a:pPr marL="0" indent="0">
              <a:buNone/>
            </a:pPr>
            <a:r>
              <a:rPr lang="en-US" dirty="0" smtClean="0">
                <a:latin typeface="Courier"/>
                <a:cs typeface="Courier"/>
              </a:rPr>
              <a:t>4     </a:t>
            </a:r>
            <a:r>
              <a:rPr lang="en-US" dirty="0" err="1" smtClean="0">
                <a:latin typeface="Courier"/>
                <a:cs typeface="Courier"/>
              </a:rPr>
              <a:t>const</a:t>
            </a:r>
            <a:r>
              <a:rPr lang="en-US" dirty="0" smtClean="0">
                <a:latin typeface="Courier"/>
                <a:cs typeface="Courier"/>
              </a:rPr>
              <a:t> </a:t>
            </a:r>
            <a:r>
              <a:rPr lang="en-US" dirty="0" err="1" smtClean="0">
                <a:latin typeface="Courier"/>
                <a:cs typeface="Courier"/>
              </a:rPr>
              <a:t>makeLess</a:t>
            </a:r>
            <a:r>
              <a:rPr lang="en-US" dirty="0" smtClean="0">
                <a:latin typeface="Courier"/>
                <a:cs typeface="Courier"/>
              </a:rPr>
              <a:t> = true;</a:t>
            </a:r>
          </a:p>
          <a:p>
            <a:pPr marL="0" indent="0">
              <a:buNone/>
            </a:pPr>
            <a:endParaRPr lang="en-US" dirty="0" smtClean="0">
              <a:latin typeface="Courier"/>
              <a:cs typeface="Courier"/>
            </a:endParaRPr>
          </a:p>
          <a:p>
            <a:pPr marL="0" indent="0">
              <a:buNone/>
            </a:pPr>
            <a:r>
              <a:rPr lang="en-US" dirty="0" smtClean="0">
                <a:latin typeface="Courier"/>
                <a:cs typeface="Courier"/>
              </a:rPr>
              <a:t>5     let capacity = </a:t>
            </a:r>
            <a:r>
              <a:rPr lang="en-US" dirty="0" err="1" smtClean="0">
                <a:latin typeface="Courier"/>
                <a:cs typeface="Courier"/>
              </a:rPr>
              <a:t>oldCapacity</a:t>
            </a:r>
            <a:r>
              <a:rPr lang="en-US" dirty="0" smtClean="0">
                <a:latin typeface="Courier"/>
                <a:cs typeface="Courier"/>
              </a:rPr>
              <a:t> - 10;</a:t>
            </a:r>
          </a:p>
          <a:p>
            <a:pPr marL="0" indent="0">
              <a:buNone/>
            </a:pPr>
            <a:r>
              <a:rPr lang="en-US" dirty="0" smtClean="0">
                <a:latin typeface="Courier"/>
                <a:cs typeface="Courier"/>
              </a:rPr>
              <a:t>6   }</a:t>
            </a:r>
          </a:p>
          <a:p>
            <a:pPr marL="0" indent="0">
              <a:buNone/>
            </a:pPr>
            <a:r>
              <a:rPr lang="en-US" dirty="0" smtClean="0">
                <a:latin typeface="Courier"/>
                <a:cs typeface="Courier"/>
              </a:rPr>
              <a:t>7 }</a:t>
            </a:r>
            <a:endParaRPr lang="en-US" dirty="0">
              <a:latin typeface="Courier"/>
              <a:cs typeface="Courier"/>
            </a:endParaRPr>
          </a:p>
        </p:txBody>
      </p:sp>
      <p:sp>
        <p:nvSpPr>
          <p:cNvPr id="4" name="TextBox 3"/>
          <p:cNvSpPr txBox="1"/>
          <p:nvPr/>
        </p:nvSpPr>
        <p:spPr>
          <a:xfrm>
            <a:off x="5893840" y="2409453"/>
            <a:ext cx="2588731" cy="461665"/>
          </a:xfrm>
          <a:prstGeom prst="rect">
            <a:avLst/>
          </a:prstGeom>
          <a:noFill/>
        </p:spPr>
        <p:txBody>
          <a:bodyPr wrap="square" rtlCol="0">
            <a:spAutoFit/>
          </a:bodyPr>
          <a:lstStyle/>
          <a:p>
            <a:r>
              <a:rPr lang="en-US" sz="2400" b="1" dirty="0" smtClean="0">
                <a:solidFill>
                  <a:schemeClr val="tx2"/>
                </a:solidFill>
              </a:rPr>
              <a:t>Hoisted</a:t>
            </a:r>
            <a:endParaRPr lang="en-US" sz="2400" b="1" dirty="0">
              <a:solidFill>
                <a:schemeClr val="tx2"/>
              </a:solidFill>
            </a:endParaRPr>
          </a:p>
        </p:txBody>
      </p:sp>
      <p:cxnSp>
        <p:nvCxnSpPr>
          <p:cNvPr id="6" name="Straight Arrow Connector 5"/>
          <p:cNvCxnSpPr/>
          <p:nvPr/>
        </p:nvCxnSpPr>
        <p:spPr>
          <a:xfrm flipH="1">
            <a:off x="4802991" y="2669935"/>
            <a:ext cx="1090849" cy="407003"/>
          </a:xfrm>
          <a:prstGeom prst="straightConnector1">
            <a:avLst/>
          </a:prstGeom>
          <a:ln w="57150" cmpd="sng">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409966" y="4981769"/>
            <a:ext cx="2588731" cy="461665"/>
          </a:xfrm>
          <a:prstGeom prst="rect">
            <a:avLst/>
          </a:prstGeom>
          <a:noFill/>
        </p:spPr>
        <p:txBody>
          <a:bodyPr wrap="square" rtlCol="0">
            <a:spAutoFit/>
          </a:bodyPr>
          <a:lstStyle/>
          <a:p>
            <a:r>
              <a:rPr lang="en-US" sz="2400" b="1" dirty="0" smtClean="0">
                <a:solidFill>
                  <a:schemeClr val="tx2"/>
                </a:solidFill>
              </a:rPr>
              <a:t>Stay put</a:t>
            </a:r>
            <a:endParaRPr lang="en-US" sz="2400" b="1" dirty="0">
              <a:solidFill>
                <a:schemeClr val="tx2"/>
              </a:solidFill>
            </a:endParaRPr>
          </a:p>
        </p:txBody>
      </p:sp>
      <p:cxnSp>
        <p:nvCxnSpPr>
          <p:cNvPr id="8" name="Straight Arrow Connector 7"/>
          <p:cNvCxnSpPr>
            <a:stCxn id="7" idx="1"/>
          </p:cNvCxnSpPr>
          <p:nvPr/>
        </p:nvCxnSpPr>
        <p:spPr>
          <a:xfrm flipH="1" flipV="1">
            <a:off x="3565611" y="4835191"/>
            <a:ext cx="844355" cy="377411"/>
          </a:xfrm>
          <a:prstGeom prst="straightConnector1">
            <a:avLst/>
          </a:prstGeom>
          <a:ln w="57150" cmpd="sng">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3565611" y="4021185"/>
            <a:ext cx="844356" cy="1161767"/>
          </a:xfrm>
          <a:prstGeom prst="straightConnector1">
            <a:avLst/>
          </a:prstGeom>
          <a:ln w="57150" cmpd="sng">
            <a:headEnd type="none"/>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490477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Function statements vs. function expressions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2773458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47374"/>
            <a:ext cx="8229600" cy="1320419"/>
          </a:xfrm>
        </p:spPr>
        <p:txBody>
          <a:bodyPr>
            <a:normAutofit/>
          </a:bodyPr>
          <a:lstStyle/>
          <a:p>
            <a:pPr algn="ctr"/>
            <a:r>
              <a:rPr lang="en-US" sz="4800" dirty="0" smtClean="0"/>
              <a:t>Expressions!!</a:t>
            </a:r>
            <a:endParaRPr lang="en-US" sz="4800" dirty="0"/>
          </a:p>
        </p:txBody>
      </p:sp>
      <p:sp>
        <p:nvSpPr>
          <p:cNvPr id="3" name="Content Placeholder 2"/>
          <p:cNvSpPr>
            <a:spLocks noGrp="1"/>
          </p:cNvSpPr>
          <p:nvPr>
            <p:ph idx="1"/>
          </p:nvPr>
        </p:nvSpPr>
        <p:spPr>
          <a:xfrm>
            <a:off x="205431" y="634914"/>
            <a:ext cx="8796168" cy="4873895"/>
          </a:xfrm>
        </p:spPr>
        <p:txBody>
          <a:bodyPr>
            <a:normAutofit/>
          </a:bodyPr>
          <a:lstStyle/>
          <a:p>
            <a:pPr marL="0" indent="0">
              <a:buNone/>
            </a:pPr>
            <a:r>
              <a:rPr lang="en-US" sz="3200" dirty="0" smtClean="0"/>
              <a:t>Consider ...</a:t>
            </a:r>
          </a:p>
          <a:p>
            <a:pPr marL="0" indent="0">
              <a:buNone/>
            </a:pPr>
            <a:r>
              <a:rPr lang="en-US" sz="3200" dirty="0" err="1" smtClean="0">
                <a:latin typeface="Courier"/>
                <a:cs typeface="Courier"/>
              </a:rPr>
              <a:t>var</a:t>
            </a:r>
            <a:r>
              <a:rPr lang="en-US" sz="3200" dirty="0" smtClean="0">
                <a:latin typeface="Courier"/>
                <a:cs typeface="Courier"/>
              </a:rPr>
              <a:t> x = 5;</a:t>
            </a:r>
          </a:p>
          <a:p>
            <a:pPr marL="0" indent="0">
              <a:buNone/>
            </a:pPr>
            <a:r>
              <a:rPr lang="en-US" sz="3200" dirty="0" err="1" smtClean="0">
                <a:latin typeface="Courier"/>
                <a:cs typeface="Courier"/>
              </a:rPr>
              <a:t>var</a:t>
            </a:r>
            <a:r>
              <a:rPr lang="en-US" sz="3200" dirty="0" smtClean="0">
                <a:latin typeface="Courier"/>
                <a:cs typeface="Courier"/>
              </a:rPr>
              <a:t> x = 'a string';</a:t>
            </a:r>
          </a:p>
          <a:p>
            <a:pPr marL="0" indent="0">
              <a:buNone/>
            </a:pPr>
            <a:r>
              <a:rPr lang="en-US" sz="3200" dirty="0" err="1" smtClean="0">
                <a:latin typeface="Courier"/>
                <a:cs typeface="Courier"/>
              </a:rPr>
              <a:t>var</a:t>
            </a:r>
            <a:r>
              <a:rPr lang="en-US" sz="3200" dirty="0" smtClean="0">
                <a:latin typeface="Courier"/>
                <a:cs typeface="Courier"/>
              </a:rPr>
              <a:t> x = new Date();</a:t>
            </a:r>
          </a:p>
          <a:p>
            <a:pPr marL="0" indent="0">
              <a:buNone/>
            </a:pPr>
            <a:r>
              <a:rPr lang="en-US" sz="3200" dirty="0" err="1" smtClean="0">
                <a:latin typeface="Courier"/>
                <a:cs typeface="Courier"/>
              </a:rPr>
              <a:t>var</a:t>
            </a:r>
            <a:r>
              <a:rPr lang="en-US" sz="3200" dirty="0" smtClean="0">
                <a:latin typeface="Courier"/>
                <a:cs typeface="Courier"/>
              </a:rPr>
              <a:t> x = ['Walt','Jesse','</a:t>
            </a:r>
            <a:r>
              <a:rPr lang="en-US" sz="3200" dirty="0" err="1" smtClean="0">
                <a:latin typeface="Courier"/>
                <a:cs typeface="Courier"/>
              </a:rPr>
              <a:t>Skyler</a:t>
            </a:r>
            <a:r>
              <a:rPr lang="en-US" sz="3200" dirty="0" smtClean="0">
                <a:latin typeface="Courier"/>
                <a:cs typeface="Courier"/>
              </a:rPr>
              <a:t>'];</a:t>
            </a:r>
          </a:p>
          <a:p>
            <a:pPr marL="0" indent="0">
              <a:buNone/>
            </a:pPr>
            <a:r>
              <a:rPr lang="en-US" sz="3200" dirty="0" err="1" smtClean="0">
                <a:latin typeface="Courier"/>
                <a:cs typeface="Courier"/>
              </a:rPr>
              <a:t>var</a:t>
            </a:r>
            <a:r>
              <a:rPr lang="en-US" sz="3200" dirty="0" smtClean="0">
                <a:latin typeface="Courier"/>
                <a:cs typeface="Courier"/>
              </a:rPr>
              <a:t> x = {};</a:t>
            </a:r>
          </a:p>
          <a:p>
            <a:endParaRPr lang="en-US" sz="3200" dirty="0" smtClean="0"/>
          </a:p>
          <a:p>
            <a:pPr marL="0" indent="0">
              <a:buNone/>
            </a:pPr>
            <a:r>
              <a:rPr lang="en-US" sz="3200" dirty="0" smtClean="0"/>
              <a:t>What </a:t>
            </a:r>
            <a:r>
              <a:rPr lang="en-US" sz="3200" dirty="0"/>
              <a:t>do you call the things on the right?</a:t>
            </a:r>
          </a:p>
          <a:p>
            <a:pPr marL="0" indent="0">
              <a:buNone/>
            </a:pPr>
            <a:endParaRPr lang="en-US" sz="3200" dirty="0"/>
          </a:p>
        </p:txBody>
      </p:sp>
    </p:spTree>
    <p:extLst>
      <p:ext uri="{BB962C8B-B14F-4D97-AF65-F5344CB8AC3E}">
        <p14:creationId xmlns:p14="http://schemas.microsoft.com/office/powerpoint/2010/main" val="28993076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has a </a:t>
            </a:r>
            <a:r>
              <a:rPr lang="en-US" i="1" dirty="0" smtClean="0"/>
              <a:t>function</a:t>
            </a:r>
            <a:r>
              <a:rPr lang="en-US" dirty="0" smtClean="0"/>
              <a:t> expression</a:t>
            </a:r>
            <a:endParaRPr lang="en-US" dirty="0"/>
          </a:p>
        </p:txBody>
      </p:sp>
      <p:sp>
        <p:nvSpPr>
          <p:cNvPr id="3" name="Content Placeholder 2"/>
          <p:cNvSpPr>
            <a:spLocks noGrp="1"/>
          </p:cNvSpPr>
          <p:nvPr>
            <p:ph idx="1"/>
          </p:nvPr>
        </p:nvSpPr>
        <p:spPr>
          <a:xfrm>
            <a:off x="457200" y="1600200"/>
            <a:ext cx="4497104" cy="4876800"/>
          </a:xfrm>
        </p:spPr>
        <p:txBody>
          <a:bodyPr>
            <a:normAutofit/>
          </a:bodyPr>
          <a:lstStyle/>
          <a:p>
            <a:pPr marL="0" indent="0">
              <a:buNone/>
            </a:pPr>
            <a:r>
              <a:rPr lang="en-US" sz="2800" dirty="0" smtClean="0">
                <a:latin typeface="Courier"/>
                <a:cs typeface="Courier"/>
              </a:rPr>
              <a:t>function (</a:t>
            </a:r>
            <a:r>
              <a:rPr lang="en-US" sz="2800" dirty="0" err="1" smtClean="0">
                <a:latin typeface="Courier"/>
                <a:cs typeface="Courier"/>
              </a:rPr>
              <a:t>params</a:t>
            </a:r>
            <a:r>
              <a:rPr lang="en-US" sz="2800" dirty="0" smtClean="0">
                <a:latin typeface="Courier"/>
                <a:cs typeface="Courier"/>
              </a:rPr>
              <a:t>) {</a:t>
            </a:r>
          </a:p>
          <a:p>
            <a:pPr marL="0" indent="0">
              <a:buNone/>
            </a:pPr>
            <a:r>
              <a:rPr lang="en-US" sz="2800" dirty="0">
                <a:latin typeface="Courier"/>
                <a:cs typeface="Courier"/>
              </a:rPr>
              <a:t> </a:t>
            </a:r>
            <a:r>
              <a:rPr lang="en-US" sz="2800" dirty="0" smtClean="0">
                <a:latin typeface="Courier"/>
                <a:cs typeface="Courier"/>
              </a:rPr>
              <a:t> body here</a:t>
            </a:r>
          </a:p>
          <a:p>
            <a:pPr marL="0" indent="0">
              <a:buNone/>
            </a:pPr>
            <a:r>
              <a:rPr lang="en-US" sz="2800" dirty="0" smtClean="0">
                <a:latin typeface="Courier"/>
                <a:cs typeface="Courier"/>
              </a:rPr>
              <a:t>}</a:t>
            </a:r>
          </a:p>
          <a:p>
            <a:pPr marL="0" indent="0">
              <a:buNone/>
            </a:pPr>
            <a:endParaRPr lang="en-US" sz="2800" dirty="0"/>
          </a:p>
        </p:txBody>
      </p:sp>
      <p:sp>
        <p:nvSpPr>
          <p:cNvPr id="4" name="Content Placeholder 2"/>
          <p:cNvSpPr txBox="1">
            <a:spLocks/>
          </p:cNvSpPr>
          <p:nvPr/>
        </p:nvSpPr>
        <p:spPr>
          <a:xfrm>
            <a:off x="4515400" y="2826381"/>
            <a:ext cx="4171399" cy="380301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dirty="0" smtClean="0"/>
              <a:t>Keyword function</a:t>
            </a:r>
          </a:p>
          <a:p>
            <a:r>
              <a:rPr lang="en-US" dirty="0" smtClean="0"/>
              <a:t>Name is optional</a:t>
            </a:r>
          </a:p>
          <a:p>
            <a:r>
              <a:rPr lang="en-US" dirty="0" smtClean="0"/>
              <a:t>Zero or more parameters</a:t>
            </a:r>
          </a:p>
          <a:p>
            <a:pPr lvl="1"/>
            <a:r>
              <a:rPr lang="en-US" dirty="0" smtClean="0"/>
              <a:t>Bound by parentheses</a:t>
            </a:r>
          </a:p>
          <a:p>
            <a:pPr lvl="1"/>
            <a:r>
              <a:rPr lang="en-US" dirty="0" smtClean="0"/>
              <a:t>Separated by commas</a:t>
            </a:r>
          </a:p>
          <a:p>
            <a:r>
              <a:rPr lang="en-US" dirty="0"/>
              <a:t>B</a:t>
            </a:r>
            <a:r>
              <a:rPr lang="en-US" dirty="0" smtClean="0"/>
              <a:t>ody</a:t>
            </a:r>
          </a:p>
          <a:p>
            <a:pPr lvl="1"/>
            <a:r>
              <a:rPr lang="en-US" dirty="0" smtClean="0"/>
              <a:t>Bound by curly braces</a:t>
            </a:r>
          </a:p>
          <a:p>
            <a:pPr lvl="1"/>
            <a:r>
              <a:rPr lang="en-US" dirty="0" smtClean="0"/>
              <a:t>Zero or more statements</a:t>
            </a:r>
          </a:p>
          <a:p>
            <a:pPr marL="0" indent="0">
              <a:buFont typeface="Arial" pitchFamily="34" charset="0"/>
              <a:buNone/>
            </a:pPr>
            <a:endParaRPr lang="en-US" dirty="0"/>
          </a:p>
        </p:txBody>
      </p:sp>
    </p:spTree>
    <p:extLst>
      <p:ext uri="{BB962C8B-B14F-4D97-AF65-F5344CB8AC3E}">
        <p14:creationId xmlns:p14="http://schemas.microsoft.com/office/powerpoint/2010/main" val="221703282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617"/>
            <a:ext cx="8229600" cy="990600"/>
          </a:xfrm>
        </p:spPr>
        <p:txBody>
          <a:bodyPr/>
          <a:lstStyle/>
          <a:p>
            <a:r>
              <a:rPr lang="en-US" dirty="0" smtClean="0"/>
              <a:t>Functions </a:t>
            </a:r>
            <a:r>
              <a:rPr lang="en-US" u="sng" dirty="0" smtClean="0"/>
              <a:t>are</a:t>
            </a:r>
            <a:r>
              <a:rPr lang="en-US" dirty="0" smtClean="0"/>
              <a:t> objects!  You can ...</a:t>
            </a:r>
            <a:endParaRPr lang="en-US" dirty="0"/>
          </a:p>
        </p:txBody>
      </p:sp>
      <p:sp>
        <p:nvSpPr>
          <p:cNvPr id="3" name="Content Placeholder 2"/>
          <p:cNvSpPr>
            <a:spLocks noGrp="1"/>
          </p:cNvSpPr>
          <p:nvPr>
            <p:ph idx="1"/>
          </p:nvPr>
        </p:nvSpPr>
        <p:spPr>
          <a:xfrm>
            <a:off x="232512" y="1225217"/>
            <a:ext cx="8454288" cy="5251783"/>
          </a:xfrm>
        </p:spPr>
        <p:txBody>
          <a:bodyPr>
            <a:normAutofit/>
          </a:bodyPr>
          <a:lstStyle/>
          <a:p>
            <a:pPr marL="0" indent="0">
              <a:buNone/>
            </a:pPr>
            <a:r>
              <a:rPr lang="en-US" dirty="0" smtClean="0">
                <a:latin typeface="Courier"/>
                <a:cs typeface="Courier"/>
              </a:rPr>
              <a:t>// Assign to a variable</a:t>
            </a:r>
          </a:p>
          <a:p>
            <a:pPr marL="0" indent="0">
              <a:buNone/>
            </a:pPr>
            <a:r>
              <a:rPr lang="en-US" dirty="0" err="1" smtClean="0">
                <a:latin typeface="Courier"/>
                <a:cs typeface="Courier"/>
              </a:rPr>
              <a:t>var</a:t>
            </a:r>
            <a:r>
              <a:rPr lang="en-US" dirty="0" smtClean="0">
                <a:latin typeface="Courier"/>
                <a:cs typeface="Courier"/>
              </a:rPr>
              <a:t> x = function () { </a:t>
            </a:r>
            <a:r>
              <a:rPr lang="en-US" dirty="0" err="1" smtClean="0">
                <a:latin typeface="Courier"/>
                <a:cs typeface="Courier"/>
              </a:rPr>
              <a:t>doSomething</a:t>
            </a:r>
            <a:r>
              <a:rPr lang="en-US" dirty="0" smtClean="0">
                <a:latin typeface="Courier"/>
                <a:cs typeface="Courier"/>
              </a:rPr>
              <a:t>() };</a:t>
            </a:r>
          </a:p>
          <a:p>
            <a:pPr marL="0" indent="0">
              <a:buNone/>
            </a:pPr>
            <a:r>
              <a:rPr lang="en-US" dirty="0" smtClean="0">
                <a:latin typeface="Courier"/>
                <a:cs typeface="Courier"/>
              </a:rPr>
              <a:t>// Pass them as arguments</a:t>
            </a:r>
          </a:p>
          <a:p>
            <a:pPr marL="0" indent="0">
              <a:buNone/>
            </a:pPr>
            <a:r>
              <a:rPr lang="en-US" dirty="0" err="1" smtClean="0">
                <a:latin typeface="Courier"/>
                <a:cs typeface="Courier"/>
              </a:rPr>
              <a:t>doSomethingElse</a:t>
            </a:r>
            <a:r>
              <a:rPr lang="en-US" dirty="0" smtClean="0">
                <a:latin typeface="Courier"/>
                <a:cs typeface="Courier"/>
              </a:rPr>
              <a:t>(x);</a:t>
            </a:r>
          </a:p>
          <a:p>
            <a:pPr marL="0" indent="0">
              <a:buNone/>
            </a:pPr>
            <a:r>
              <a:rPr lang="en-US" dirty="0" smtClean="0">
                <a:latin typeface="Courier"/>
                <a:cs typeface="Courier"/>
              </a:rPr>
              <a:t>// Return them from other functions</a:t>
            </a:r>
          </a:p>
          <a:p>
            <a:pPr marL="0" indent="0">
              <a:buNone/>
            </a:pPr>
            <a:r>
              <a:rPr lang="en-US" dirty="0" smtClean="0">
                <a:latin typeface="Courier"/>
                <a:cs typeface="Courier"/>
              </a:rPr>
              <a:t>function foo() {</a:t>
            </a:r>
          </a:p>
          <a:p>
            <a:pPr marL="0" indent="0">
              <a:buNone/>
            </a:pPr>
            <a:r>
              <a:rPr lang="en-US" dirty="0" smtClean="0">
                <a:latin typeface="Courier"/>
                <a:cs typeface="Courier"/>
              </a:rPr>
              <a:t>  return function () { </a:t>
            </a:r>
            <a:r>
              <a:rPr lang="en-US" dirty="0" err="1" smtClean="0">
                <a:latin typeface="Courier"/>
                <a:cs typeface="Courier"/>
              </a:rPr>
              <a:t>doThings</a:t>
            </a:r>
            <a:r>
              <a:rPr lang="en-US" dirty="0" smtClean="0">
                <a:latin typeface="Courier"/>
                <a:cs typeface="Courier"/>
              </a:rPr>
              <a:t>(); };</a:t>
            </a:r>
          </a:p>
          <a:p>
            <a:pPr marL="0" indent="0">
              <a:buNone/>
            </a:pPr>
            <a:r>
              <a:rPr lang="en-US" dirty="0" smtClean="0">
                <a:latin typeface="Courier"/>
                <a:cs typeface="Courier"/>
              </a:rPr>
              <a:t>}</a:t>
            </a:r>
          </a:p>
          <a:p>
            <a:pPr marL="0" indent="0">
              <a:buNone/>
            </a:pPr>
            <a:r>
              <a:rPr lang="en-US" dirty="0" smtClean="0">
                <a:latin typeface="Courier"/>
                <a:cs typeface="Courier"/>
              </a:rPr>
              <a:t>// Put them in arrays</a:t>
            </a:r>
          </a:p>
          <a:p>
            <a:pPr marL="0" indent="0">
              <a:buNone/>
            </a:pPr>
            <a:r>
              <a:rPr lang="en-US" dirty="0" err="1" smtClean="0">
                <a:latin typeface="Courier"/>
                <a:cs typeface="Courier"/>
              </a:rPr>
              <a:t>var</a:t>
            </a:r>
            <a:r>
              <a:rPr lang="en-US" dirty="0" smtClean="0">
                <a:latin typeface="Courier"/>
                <a:cs typeface="Courier"/>
              </a:rPr>
              <a:t> </a:t>
            </a:r>
            <a:r>
              <a:rPr lang="en-US" dirty="0" err="1" smtClean="0">
                <a:latin typeface="Courier"/>
                <a:cs typeface="Courier"/>
              </a:rPr>
              <a:t>arrayOfFunctions</a:t>
            </a:r>
            <a:r>
              <a:rPr lang="en-US" dirty="0" smtClean="0">
                <a:latin typeface="Courier"/>
                <a:cs typeface="Courier"/>
              </a:rPr>
              <a:t> = [ x, y, z ];</a:t>
            </a:r>
          </a:p>
          <a:p>
            <a:pPr marL="0" indent="0">
              <a:buNone/>
            </a:pPr>
            <a:r>
              <a:rPr lang="en-US" dirty="0" smtClean="0">
                <a:latin typeface="Courier"/>
                <a:cs typeface="Courier"/>
              </a:rPr>
              <a:t>// ... and more!!</a:t>
            </a:r>
            <a:endParaRPr lang="en-US" dirty="0">
              <a:latin typeface="Courier"/>
              <a:cs typeface="Courier"/>
            </a:endParaRPr>
          </a:p>
        </p:txBody>
      </p:sp>
    </p:spTree>
    <p:extLst>
      <p:ext uri="{BB962C8B-B14F-4D97-AF65-F5344CB8AC3E}">
        <p14:creationId xmlns:p14="http://schemas.microsoft.com/office/powerpoint/2010/main" val="51435140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function statement</a:t>
            </a:r>
            <a:endParaRPr lang="en-US" dirty="0"/>
          </a:p>
        </p:txBody>
      </p:sp>
      <p:sp>
        <p:nvSpPr>
          <p:cNvPr id="3" name="Content Placeholder 2"/>
          <p:cNvSpPr>
            <a:spLocks noGrp="1"/>
          </p:cNvSpPr>
          <p:nvPr>
            <p:ph idx="1"/>
          </p:nvPr>
        </p:nvSpPr>
        <p:spPr/>
        <p:txBody>
          <a:bodyPr/>
          <a:lstStyle/>
          <a:p>
            <a:pPr marL="0" indent="0">
              <a:buNone/>
            </a:pPr>
            <a:r>
              <a:rPr lang="en-US" dirty="0" smtClean="0">
                <a:latin typeface="Courier"/>
                <a:cs typeface="Courier"/>
              </a:rPr>
              <a:t>function foo() {</a:t>
            </a:r>
          </a:p>
          <a:p>
            <a:pPr marL="0" indent="0">
              <a:buNone/>
            </a:pPr>
            <a:r>
              <a:rPr lang="en-US" dirty="0" smtClean="0">
                <a:latin typeface="Courier"/>
                <a:cs typeface="Courier"/>
              </a:rPr>
              <a:t>}</a:t>
            </a:r>
          </a:p>
          <a:p>
            <a:pPr marL="0" indent="0">
              <a:buNone/>
            </a:pPr>
            <a:r>
              <a:rPr lang="en-US" dirty="0" smtClean="0"/>
              <a:t>... is more like ...</a:t>
            </a:r>
          </a:p>
          <a:p>
            <a:pPr marL="0" indent="0">
              <a:buNone/>
            </a:pPr>
            <a:r>
              <a:rPr lang="en-US" dirty="0" err="1" smtClean="0">
                <a:latin typeface="Courier"/>
                <a:cs typeface="Courier"/>
              </a:rPr>
              <a:t>var</a:t>
            </a:r>
            <a:r>
              <a:rPr lang="en-US" dirty="0" smtClean="0">
                <a:latin typeface="Courier"/>
                <a:cs typeface="Courier"/>
              </a:rPr>
              <a:t> foo = function () { ... };</a:t>
            </a:r>
          </a:p>
          <a:p>
            <a:endParaRPr lang="en-US" dirty="0" smtClean="0"/>
          </a:p>
          <a:p>
            <a:r>
              <a:rPr lang="en-US" dirty="0" smtClean="0"/>
              <a:t>But </a:t>
            </a:r>
            <a:r>
              <a:rPr lang="en-US" u="sng" dirty="0" smtClean="0"/>
              <a:t>both parts</a:t>
            </a:r>
            <a:r>
              <a:rPr lang="en-US" dirty="0" smtClean="0"/>
              <a:t> are hoisted</a:t>
            </a:r>
          </a:p>
        </p:txBody>
      </p:sp>
    </p:spTree>
    <p:extLst>
      <p:ext uri="{BB962C8B-B14F-4D97-AF65-F5344CB8AC3E}">
        <p14:creationId xmlns:p14="http://schemas.microsoft.com/office/powerpoint/2010/main" val="125973171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Execution context</a:t>
            </a:r>
            <a:endParaRPr lang="en-US" dirty="0"/>
          </a:p>
        </p:txBody>
      </p:sp>
      <p:sp>
        <p:nvSpPr>
          <p:cNvPr id="5" name="Text Placeholder 4"/>
          <p:cNvSpPr>
            <a:spLocks noGrp="1"/>
          </p:cNvSpPr>
          <p:nvPr>
            <p:ph type="body" idx="1"/>
          </p:nvPr>
        </p:nvSpPr>
        <p:spPr/>
        <p:txBody>
          <a:bodyPr/>
          <a:lstStyle/>
          <a:p>
            <a:r>
              <a:rPr lang="en-US" dirty="0" smtClean="0"/>
              <a:t>Where a function runs depends on how it is invoked</a:t>
            </a:r>
            <a:endParaRPr lang="en-US" dirty="0"/>
          </a:p>
        </p:txBody>
      </p:sp>
    </p:spTree>
    <p:extLst>
      <p:ext uri="{BB962C8B-B14F-4D97-AF65-F5344CB8AC3E}">
        <p14:creationId xmlns:p14="http://schemas.microsoft.com/office/powerpoint/2010/main" val="1119385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501"/>
          <a:stretch/>
        </p:blipFill>
        <p:spPr>
          <a:xfrm>
            <a:off x="0" y="1778000"/>
            <a:ext cx="3517900" cy="5080000"/>
          </a:xfrm>
          <a:prstGeom prst="rect">
            <a:avLst/>
          </a:prstGeom>
        </p:spPr>
      </p:pic>
      <p:sp>
        <p:nvSpPr>
          <p:cNvPr id="4" name="Title 3"/>
          <p:cNvSpPr>
            <a:spLocks noGrp="1"/>
          </p:cNvSpPr>
          <p:nvPr>
            <p:ph type="title"/>
          </p:nvPr>
        </p:nvSpPr>
        <p:spPr/>
        <p:txBody>
          <a:bodyPr>
            <a:normAutofit fontScale="90000"/>
          </a:bodyPr>
          <a:lstStyle/>
          <a:p>
            <a:r>
              <a:rPr lang="en-US" dirty="0" smtClean="0"/>
              <a:t>The </a:t>
            </a:r>
            <a:r>
              <a:rPr lang="en-US" i="1" dirty="0" smtClean="0"/>
              <a:t>this</a:t>
            </a:r>
            <a:r>
              <a:rPr lang="en-US" dirty="0" smtClean="0"/>
              <a:t> variable refers to the current context (environment)</a:t>
            </a:r>
            <a:endParaRPr lang="en-US" dirty="0"/>
          </a:p>
        </p:txBody>
      </p:sp>
      <p:sp>
        <p:nvSpPr>
          <p:cNvPr id="5" name="Content Placeholder 4"/>
          <p:cNvSpPr>
            <a:spLocks noGrp="1"/>
          </p:cNvSpPr>
          <p:nvPr>
            <p:ph idx="1"/>
          </p:nvPr>
        </p:nvSpPr>
        <p:spPr>
          <a:xfrm>
            <a:off x="3190624" y="1778001"/>
            <a:ext cx="5951150" cy="4959956"/>
          </a:xfrm>
        </p:spPr>
        <p:txBody>
          <a:bodyPr>
            <a:normAutofit fontScale="85000" lnSpcReduction="10000"/>
          </a:bodyPr>
          <a:lstStyle/>
          <a:p>
            <a:pPr marL="0" indent="0">
              <a:buNone/>
            </a:pPr>
            <a:r>
              <a:rPr lang="en-US" dirty="0" smtClean="0">
                <a:latin typeface="Courier"/>
                <a:cs typeface="Courier"/>
              </a:rPr>
              <a:t>Costello: My code doesn't work</a:t>
            </a:r>
          </a:p>
          <a:p>
            <a:pPr marL="0" indent="0">
              <a:buNone/>
            </a:pPr>
            <a:r>
              <a:rPr lang="en-US" dirty="0" smtClean="0">
                <a:latin typeface="Courier"/>
                <a:cs typeface="Courier"/>
              </a:rPr>
              <a:t>Abbott: I see the problem. </a:t>
            </a:r>
            <a:r>
              <a:rPr lang="en-US" i="1" dirty="0" smtClean="0">
                <a:latin typeface="Courier"/>
                <a:cs typeface="Courier"/>
              </a:rPr>
              <a:t>this</a:t>
            </a:r>
            <a:r>
              <a:rPr lang="en-US" dirty="0" smtClean="0">
                <a:latin typeface="Courier"/>
                <a:cs typeface="Courier"/>
              </a:rPr>
              <a:t> is wrong.</a:t>
            </a:r>
          </a:p>
          <a:p>
            <a:pPr marL="0" indent="0">
              <a:buNone/>
            </a:pPr>
            <a:r>
              <a:rPr lang="en-US" dirty="0" smtClean="0">
                <a:latin typeface="Courier"/>
                <a:cs typeface="Courier"/>
              </a:rPr>
              <a:t>Costello: I know. What's the issue?</a:t>
            </a:r>
          </a:p>
          <a:p>
            <a:pPr marL="0" indent="0">
              <a:buNone/>
            </a:pPr>
            <a:r>
              <a:rPr lang="en-US" dirty="0" smtClean="0">
                <a:latin typeface="Courier"/>
                <a:cs typeface="Courier"/>
              </a:rPr>
              <a:t>Abbott: </a:t>
            </a:r>
            <a:r>
              <a:rPr lang="en-US" i="1" dirty="0" smtClean="0">
                <a:latin typeface="Courier"/>
                <a:cs typeface="Courier"/>
              </a:rPr>
              <a:t>this</a:t>
            </a:r>
            <a:r>
              <a:rPr lang="en-US" dirty="0" smtClean="0">
                <a:latin typeface="Courier"/>
                <a:cs typeface="Courier"/>
              </a:rPr>
              <a:t>.  You're misusing </a:t>
            </a:r>
            <a:r>
              <a:rPr lang="en-US" i="1" dirty="0" smtClean="0">
                <a:latin typeface="Courier"/>
                <a:cs typeface="Courier"/>
              </a:rPr>
              <a:t>this</a:t>
            </a:r>
          </a:p>
          <a:p>
            <a:pPr marL="0" indent="0">
              <a:buNone/>
            </a:pPr>
            <a:r>
              <a:rPr lang="en-US" dirty="0" smtClean="0">
                <a:latin typeface="Courier"/>
                <a:cs typeface="Courier"/>
              </a:rPr>
              <a:t>Costello: I'm misusing what?</a:t>
            </a:r>
          </a:p>
          <a:p>
            <a:pPr marL="0" indent="0">
              <a:buNone/>
            </a:pPr>
            <a:r>
              <a:rPr lang="en-US" dirty="0" smtClean="0">
                <a:latin typeface="Courier"/>
                <a:cs typeface="Courier"/>
              </a:rPr>
              <a:t>Abbott: No, you're misusing </a:t>
            </a:r>
            <a:r>
              <a:rPr lang="en-US" i="1" dirty="0" smtClean="0">
                <a:latin typeface="Courier"/>
                <a:cs typeface="Courier"/>
              </a:rPr>
              <a:t>this</a:t>
            </a:r>
            <a:r>
              <a:rPr lang="en-US" dirty="0" smtClean="0">
                <a:latin typeface="Courier"/>
                <a:cs typeface="Courier"/>
              </a:rPr>
              <a:t>.</a:t>
            </a:r>
          </a:p>
          <a:p>
            <a:pPr marL="0" indent="0">
              <a:buNone/>
            </a:pPr>
            <a:r>
              <a:rPr lang="en-US" dirty="0" smtClean="0">
                <a:latin typeface="Courier"/>
                <a:cs typeface="Courier"/>
              </a:rPr>
              <a:t>Costello: Well are you going to tell me what's the problem or aren't you?</a:t>
            </a:r>
          </a:p>
          <a:p>
            <a:pPr marL="0" indent="0">
              <a:buNone/>
            </a:pPr>
            <a:r>
              <a:rPr lang="en-US" dirty="0" smtClean="0">
                <a:latin typeface="Courier"/>
                <a:cs typeface="Courier"/>
              </a:rPr>
              <a:t>Abbott: I am. You're misusing </a:t>
            </a:r>
            <a:r>
              <a:rPr lang="en-US" i="1" dirty="0" smtClean="0">
                <a:latin typeface="Courier"/>
                <a:cs typeface="Courier"/>
              </a:rPr>
              <a:t>this</a:t>
            </a:r>
            <a:r>
              <a:rPr lang="en-US" dirty="0" smtClean="0">
                <a:latin typeface="Courier"/>
                <a:cs typeface="Courier"/>
              </a:rPr>
              <a:t>.</a:t>
            </a:r>
          </a:p>
          <a:p>
            <a:pPr marL="0" indent="0">
              <a:buNone/>
            </a:pPr>
            <a:r>
              <a:rPr lang="en-US" dirty="0" smtClean="0">
                <a:latin typeface="Courier"/>
                <a:cs typeface="Courier"/>
              </a:rPr>
              <a:t>Costello: Exactly where's the issue in my code?</a:t>
            </a:r>
          </a:p>
          <a:p>
            <a:pPr marL="0" indent="0">
              <a:buNone/>
            </a:pPr>
            <a:r>
              <a:rPr lang="en-US" dirty="0" smtClean="0">
                <a:latin typeface="Courier"/>
                <a:cs typeface="Courier"/>
              </a:rPr>
              <a:t>Abbott: No, not where ... </a:t>
            </a:r>
            <a:r>
              <a:rPr lang="en-US" i="1" dirty="0" smtClean="0">
                <a:latin typeface="Courier"/>
                <a:cs typeface="Courier"/>
              </a:rPr>
              <a:t>this</a:t>
            </a:r>
            <a:r>
              <a:rPr lang="en-US" dirty="0" smtClean="0">
                <a:latin typeface="Courier"/>
                <a:cs typeface="Courier"/>
              </a:rPr>
              <a:t>.</a:t>
            </a:r>
          </a:p>
          <a:p>
            <a:pPr marL="0" indent="0">
              <a:buNone/>
            </a:pPr>
            <a:r>
              <a:rPr lang="en-US" dirty="0" smtClean="0">
                <a:latin typeface="Courier"/>
                <a:cs typeface="Courier"/>
              </a:rPr>
              <a:t>...</a:t>
            </a:r>
          </a:p>
        </p:txBody>
      </p:sp>
    </p:spTree>
    <p:extLst>
      <p:ext uri="{BB962C8B-B14F-4D97-AF65-F5344CB8AC3E}">
        <p14:creationId xmlns:p14="http://schemas.microsoft.com/office/powerpoint/2010/main" val="126443756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pPr algn="ctr"/>
            <a:r>
              <a:rPr lang="en-US" sz="5400" dirty="0" smtClean="0"/>
              <a:t>Meaning depends on context</a:t>
            </a:r>
            <a:endParaRPr lang="en-US" sz="5400" dirty="0"/>
          </a:p>
        </p:txBody>
      </p:sp>
      <p:sp>
        <p:nvSpPr>
          <p:cNvPr id="7" name="Text Placeholder 6"/>
          <p:cNvSpPr>
            <a:spLocks noGrp="1"/>
          </p:cNvSpPr>
          <p:nvPr>
            <p:ph type="body" idx="1"/>
          </p:nvPr>
        </p:nvSpPr>
        <p:spPr/>
        <p:txBody>
          <a:bodyPr/>
          <a:lstStyle/>
          <a:p>
            <a:r>
              <a:rPr lang="en-US" sz="3200" dirty="0" smtClean="0"/>
              <a:t>Bad</a:t>
            </a:r>
            <a:endParaRPr lang="en-US" sz="3200" dirty="0"/>
          </a:p>
        </p:txBody>
      </p:sp>
      <p:sp>
        <p:nvSpPr>
          <p:cNvPr id="5" name="Content Placeholder 4"/>
          <p:cNvSpPr>
            <a:spLocks noGrp="1"/>
          </p:cNvSpPr>
          <p:nvPr>
            <p:ph sz="half" idx="2"/>
          </p:nvPr>
        </p:nvSpPr>
        <p:spPr/>
        <p:txBody>
          <a:bodyPr/>
          <a:lstStyle/>
          <a:p>
            <a:r>
              <a:rPr lang="en-US" dirty="0" smtClean="0"/>
              <a:t>His </a:t>
            </a:r>
            <a:r>
              <a:rPr lang="en-US" dirty="0"/>
              <a:t>feelings were </a:t>
            </a:r>
            <a:r>
              <a:rPr lang="en-US" dirty="0" smtClean="0"/>
              <a:t>crushed when she left.</a:t>
            </a:r>
          </a:p>
          <a:p>
            <a:r>
              <a:rPr lang="en-US" dirty="0" smtClean="0"/>
              <a:t>Is it me or was that waiter salty to us?</a:t>
            </a:r>
          </a:p>
          <a:p>
            <a:endParaRPr lang="en-US" dirty="0" smtClean="0"/>
          </a:p>
          <a:p>
            <a:endParaRPr lang="en-US" dirty="0"/>
          </a:p>
          <a:p>
            <a:endParaRPr lang="en-US" dirty="0" smtClean="0"/>
          </a:p>
          <a:p>
            <a:endParaRPr lang="en-US" dirty="0"/>
          </a:p>
        </p:txBody>
      </p:sp>
      <p:sp>
        <p:nvSpPr>
          <p:cNvPr id="8" name="Text Placeholder 7"/>
          <p:cNvSpPr>
            <a:spLocks noGrp="1"/>
          </p:cNvSpPr>
          <p:nvPr>
            <p:ph type="body" sz="quarter" idx="3"/>
          </p:nvPr>
        </p:nvSpPr>
        <p:spPr/>
        <p:txBody>
          <a:bodyPr>
            <a:normAutofit/>
          </a:bodyPr>
          <a:lstStyle/>
          <a:p>
            <a:r>
              <a:rPr lang="en-US" sz="3200" dirty="0" smtClean="0"/>
              <a:t>Good</a:t>
            </a:r>
            <a:endParaRPr lang="en-US" sz="3200" dirty="0"/>
          </a:p>
        </p:txBody>
      </p:sp>
      <p:sp>
        <p:nvSpPr>
          <p:cNvPr id="9" name="Content Placeholder 8"/>
          <p:cNvSpPr>
            <a:spLocks noGrp="1"/>
          </p:cNvSpPr>
          <p:nvPr>
            <p:ph sz="quarter" idx="4"/>
          </p:nvPr>
        </p:nvSpPr>
        <p:spPr/>
        <p:txBody>
          <a:bodyPr/>
          <a:lstStyle/>
          <a:p>
            <a:r>
              <a:rPr lang="en-US" dirty="0"/>
              <a:t>He crushed </a:t>
            </a:r>
            <a:r>
              <a:rPr lang="en-US" dirty="0" smtClean="0"/>
              <a:t>it in the 4</a:t>
            </a:r>
            <a:r>
              <a:rPr lang="en-US" baseline="30000" dirty="0" smtClean="0"/>
              <a:t>th</a:t>
            </a:r>
            <a:r>
              <a:rPr lang="en-US" dirty="0" smtClean="0"/>
              <a:t> quarter!</a:t>
            </a:r>
          </a:p>
          <a:p>
            <a:r>
              <a:rPr lang="en-US" dirty="0" smtClean="0"/>
              <a:t>The bisque was delicious! So salty!</a:t>
            </a:r>
            <a:endParaRPr lang="en-US" dirty="0"/>
          </a:p>
        </p:txBody>
      </p:sp>
    </p:spTree>
    <p:extLst>
      <p:ext uri="{BB962C8B-B14F-4D97-AF65-F5344CB8AC3E}">
        <p14:creationId xmlns:p14="http://schemas.microsoft.com/office/powerpoint/2010/main" val="20157779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1000"/>
                                        <p:tgtEl>
                                          <p:spTgt spid="9">
                                            <p:txEl>
                                              <p:pRg st="0" end="0"/>
                                            </p:txEl>
                                          </p:spTgt>
                                        </p:tgtEl>
                                      </p:cBhvr>
                                    </p:animEffect>
                                    <p:anim calcmode="lin" valueType="num">
                                      <p:cBhvr>
                                        <p:cTn id="16"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9">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1000"/>
                                        <p:tgtEl>
                                          <p:spTgt spid="5">
                                            <p:txEl>
                                              <p:pRg st="1" end="1"/>
                                            </p:txEl>
                                          </p:spTgt>
                                        </p:tgtEl>
                                      </p:cBhvr>
                                    </p:animEffect>
                                    <p:anim calcmode="lin" valueType="num">
                                      <p:cBhvr>
                                        <p:cTn id="2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5">
                                            <p:txEl>
                                              <p:pRg st="1" end="1"/>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5">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animEffect transition="in" filter="fade">
                                      <p:cBhvr>
                                        <p:cTn id="31" dur="1000"/>
                                        <p:tgtEl>
                                          <p:spTgt spid="9">
                                            <p:txEl>
                                              <p:pRg st="1" end="1"/>
                                            </p:txEl>
                                          </p:spTgt>
                                        </p:tgtEl>
                                      </p:cBhvr>
                                    </p:animEffect>
                                    <p:anim calcmode="lin" valueType="num">
                                      <p:cBhvr>
                                        <p:cTn id="3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9">
                                            <p:txEl>
                                              <p:pRg st="1" end="1"/>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9">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55018"/>
            <a:ext cx="9144000" cy="6502982"/>
          </a:xfrm>
          <a:prstGeom prst="rect">
            <a:avLst/>
          </a:prstGeom>
        </p:spPr>
      </p:pic>
      <p:sp>
        <p:nvSpPr>
          <p:cNvPr id="2" name="Title 1"/>
          <p:cNvSpPr>
            <a:spLocks noGrp="1"/>
          </p:cNvSpPr>
          <p:nvPr>
            <p:ph type="title"/>
          </p:nvPr>
        </p:nvSpPr>
        <p:spPr/>
        <p:txBody>
          <a:bodyPr/>
          <a:lstStyle/>
          <a:p>
            <a:r>
              <a:rPr lang="en-US" dirty="0" smtClean="0">
                <a:solidFill>
                  <a:schemeClr val="bg1"/>
                </a:solidFill>
              </a:rPr>
              <a:t>Capturing (aka. trickling) is outside in</a:t>
            </a:r>
            <a:endParaRPr lang="en-US" dirty="0">
              <a:solidFill>
                <a:schemeClr val="bg1"/>
              </a:solidFill>
            </a:endParaRPr>
          </a:p>
        </p:txBody>
      </p:sp>
      <p:sp>
        <p:nvSpPr>
          <p:cNvPr id="3" name="Content Placeholder 2"/>
          <p:cNvSpPr>
            <a:spLocks noGrp="1"/>
          </p:cNvSpPr>
          <p:nvPr>
            <p:ph idx="1"/>
          </p:nvPr>
        </p:nvSpPr>
        <p:spPr>
          <a:xfrm>
            <a:off x="457200" y="4424076"/>
            <a:ext cx="8229600" cy="2280309"/>
          </a:xfrm>
          <a:solidFill>
            <a:schemeClr val="bg2"/>
          </a:solidFill>
        </p:spPr>
        <p:txBody>
          <a:bodyPr>
            <a:normAutofit/>
          </a:bodyPr>
          <a:lstStyle/>
          <a:p>
            <a:r>
              <a:rPr lang="en-US" dirty="0" smtClean="0"/>
              <a:t>Netscape decided that events should trickle</a:t>
            </a:r>
          </a:p>
          <a:p>
            <a:r>
              <a:rPr lang="en-US" dirty="0" smtClean="0"/>
              <a:t>Outermost fires first, then moves to innermost</a:t>
            </a:r>
          </a:p>
          <a:p>
            <a:r>
              <a:rPr lang="en-US" dirty="0" smtClean="0"/>
              <a:t>Designed to be able to intercept the event and optionally stop it from trickling further</a:t>
            </a:r>
          </a:p>
          <a:p>
            <a:r>
              <a:rPr lang="en-US" dirty="0" smtClean="0"/>
              <a:t>Not all browsers support a capturing phase</a:t>
            </a:r>
            <a:endParaRPr lang="en-US" dirty="0"/>
          </a:p>
        </p:txBody>
      </p:sp>
    </p:spTree>
    <p:extLst>
      <p:ext uri="{BB962C8B-B14F-4D97-AF65-F5344CB8AC3E}">
        <p14:creationId xmlns:p14="http://schemas.microsoft.com/office/powerpoint/2010/main" val="40520255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Running functions have a context</a:t>
            </a:r>
            <a:endParaRPr lang="en-US" dirty="0"/>
          </a:p>
        </p:txBody>
      </p:sp>
      <p:sp>
        <p:nvSpPr>
          <p:cNvPr id="5" name="Content Placeholder 4"/>
          <p:cNvSpPr>
            <a:spLocks noGrp="1"/>
          </p:cNvSpPr>
          <p:nvPr>
            <p:ph idx="1"/>
          </p:nvPr>
        </p:nvSpPr>
        <p:spPr/>
        <p:txBody>
          <a:bodyPr/>
          <a:lstStyle/>
          <a:p>
            <a:r>
              <a:rPr lang="en-US" dirty="0" smtClean="0"/>
              <a:t>The </a:t>
            </a:r>
            <a:r>
              <a:rPr lang="en-US" dirty="0"/>
              <a:t>function </a:t>
            </a:r>
            <a:r>
              <a:rPr lang="en-US" dirty="0" smtClean="0"/>
              <a:t>accesses its context </a:t>
            </a:r>
            <a:r>
              <a:rPr lang="en-US" dirty="0"/>
              <a:t>via </a:t>
            </a:r>
            <a:r>
              <a:rPr lang="en-US" dirty="0" smtClean="0"/>
              <a:t>"</a:t>
            </a:r>
            <a:r>
              <a:rPr lang="en-US" i="1" dirty="0" smtClean="0"/>
              <a:t>this"</a:t>
            </a:r>
            <a:endParaRPr lang="en-US" i="1" dirty="0"/>
          </a:p>
          <a:p>
            <a:r>
              <a:rPr lang="en-US" dirty="0" smtClean="0"/>
              <a:t>How you call a function changes "</a:t>
            </a:r>
            <a:r>
              <a:rPr lang="en-US" i="1" dirty="0" smtClean="0"/>
              <a:t>this</a:t>
            </a:r>
            <a:r>
              <a:rPr lang="en-US" dirty="0" smtClean="0"/>
              <a:t>"</a:t>
            </a:r>
            <a:endParaRPr lang="en-US" dirty="0"/>
          </a:p>
        </p:txBody>
      </p:sp>
    </p:spTree>
    <p:extLst>
      <p:ext uri="{BB962C8B-B14F-4D97-AF65-F5344CB8AC3E}">
        <p14:creationId xmlns:p14="http://schemas.microsoft.com/office/powerpoint/2010/main" val="1623879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852085" cy="5943600"/>
          </a:xfrm>
        </p:spPr>
        <p:txBody>
          <a:bodyPr/>
          <a:lstStyle/>
          <a:p>
            <a:r>
              <a:rPr lang="en-US" dirty="0" smtClean="0"/>
              <a:t>4 ways to invoke a function</a:t>
            </a:r>
            <a:endParaRPr lang="en-US" dirty="0"/>
          </a:p>
        </p:txBody>
      </p:sp>
      <p:sp>
        <p:nvSpPr>
          <p:cNvPr id="3" name="Content Placeholder 2"/>
          <p:cNvSpPr>
            <a:spLocks noGrp="1"/>
          </p:cNvSpPr>
          <p:nvPr>
            <p:ph idx="1"/>
          </p:nvPr>
        </p:nvSpPr>
        <p:spPr>
          <a:xfrm>
            <a:off x="4702413" y="1600200"/>
            <a:ext cx="4245213" cy="4876800"/>
          </a:xfrm>
        </p:spPr>
        <p:txBody>
          <a:bodyPr>
            <a:normAutofit/>
          </a:bodyPr>
          <a:lstStyle/>
          <a:p>
            <a:pPr marL="457200" indent="-457200">
              <a:buFont typeface="+mj-lt"/>
              <a:buAutoNum type="arabicPeriod"/>
            </a:pPr>
            <a:r>
              <a:rPr lang="en-US" sz="3600" dirty="0"/>
              <a:t>Method form</a:t>
            </a:r>
          </a:p>
          <a:p>
            <a:pPr marL="457200" indent="-457200">
              <a:buFont typeface="+mj-lt"/>
              <a:buAutoNum type="arabicPeriod"/>
            </a:pPr>
            <a:r>
              <a:rPr lang="en-US" sz="3600" dirty="0" smtClean="0"/>
              <a:t>Call form</a:t>
            </a:r>
          </a:p>
          <a:p>
            <a:pPr marL="457200" indent="-457200">
              <a:buFont typeface="+mj-lt"/>
              <a:buAutoNum type="arabicPeriod"/>
            </a:pPr>
            <a:r>
              <a:rPr lang="en-US" sz="3600" dirty="0"/>
              <a:t>Function form</a:t>
            </a:r>
          </a:p>
          <a:p>
            <a:pPr marL="457200" indent="-457200">
              <a:buFont typeface="+mj-lt"/>
              <a:buAutoNum type="arabicPeriod"/>
            </a:pPr>
            <a:r>
              <a:rPr lang="en-US" sz="3600" dirty="0"/>
              <a:t>Constructor form</a:t>
            </a:r>
          </a:p>
          <a:p>
            <a:endParaRPr lang="en-US" sz="3600" dirty="0" smtClean="0"/>
          </a:p>
          <a:p>
            <a:endParaRPr lang="en-US" sz="3600" dirty="0"/>
          </a:p>
        </p:txBody>
      </p:sp>
    </p:spTree>
    <p:extLst>
      <p:ext uri="{BB962C8B-B14F-4D97-AF65-F5344CB8AC3E}">
        <p14:creationId xmlns:p14="http://schemas.microsoft.com/office/powerpoint/2010/main" val="32912441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Say you have a shopping cart ...</a:t>
            </a:r>
            <a:endParaRPr lang="en-US" dirty="0"/>
          </a:p>
        </p:txBody>
      </p:sp>
      <p:sp>
        <p:nvSpPr>
          <p:cNvPr id="3" name="Content Placeholder 2"/>
          <p:cNvSpPr>
            <a:spLocks noGrp="1"/>
          </p:cNvSpPr>
          <p:nvPr>
            <p:ph idx="1"/>
          </p:nvPr>
        </p:nvSpPr>
        <p:spPr/>
        <p:txBody>
          <a:bodyPr>
            <a:normAutofit/>
          </a:bodyPr>
          <a:lstStyle/>
          <a:p>
            <a:pPr marL="0" indent="0">
              <a:buNone/>
            </a:pPr>
            <a:r>
              <a:rPr lang="en-US" dirty="0" err="1" smtClean="0">
                <a:latin typeface="Courier"/>
                <a:cs typeface="Courier"/>
              </a:rPr>
              <a:t>console.log</a:t>
            </a:r>
            <a:r>
              <a:rPr lang="en-US" dirty="0" smtClean="0">
                <a:latin typeface="Courier"/>
                <a:cs typeface="Courier"/>
              </a:rPr>
              <a:t>(cart);</a:t>
            </a:r>
          </a:p>
          <a:p>
            <a:pPr marL="0" indent="0">
              <a:buNone/>
            </a:pPr>
            <a:r>
              <a:rPr lang="en-US" dirty="0" smtClean="0">
                <a:latin typeface="Courier"/>
                <a:cs typeface="Courier"/>
              </a:rPr>
              <a:t>[{</a:t>
            </a:r>
          </a:p>
          <a:p>
            <a:pPr marL="0" indent="0">
              <a:buNone/>
            </a:pPr>
            <a:r>
              <a:rPr lang="en-US" dirty="0" smtClean="0">
                <a:latin typeface="Courier"/>
                <a:cs typeface="Courier"/>
              </a:rPr>
              <a:t>  </a:t>
            </a:r>
            <a:r>
              <a:rPr lang="en-US" dirty="0" err="1" smtClean="0">
                <a:latin typeface="Courier"/>
                <a:cs typeface="Courier"/>
              </a:rPr>
              <a:t>qty</a:t>
            </a:r>
            <a:r>
              <a:rPr lang="en-US" dirty="0" smtClean="0">
                <a:latin typeface="Courier"/>
                <a:cs typeface="Courier"/>
              </a:rPr>
              <a:t>: 5, </a:t>
            </a:r>
          </a:p>
          <a:p>
            <a:pPr marL="0" indent="0">
              <a:buNone/>
            </a:pPr>
            <a:r>
              <a:rPr lang="en-US" dirty="0" smtClean="0">
                <a:latin typeface="Courier"/>
                <a:cs typeface="Courier"/>
              </a:rPr>
              <a:t>  item:{id:59,desc:'jelly beans',price:2.12}</a:t>
            </a:r>
          </a:p>
          <a:p>
            <a:pPr marL="0" indent="0">
              <a:buNone/>
            </a:pPr>
            <a:r>
              <a:rPr lang="en-US" dirty="0" smtClean="0">
                <a:latin typeface="Courier"/>
                <a:cs typeface="Courier"/>
              </a:rPr>
              <a:t>},{</a:t>
            </a:r>
          </a:p>
          <a:p>
            <a:pPr marL="0" indent="0">
              <a:buNone/>
            </a:pPr>
            <a:r>
              <a:rPr lang="en-US" dirty="0" smtClean="0">
                <a:latin typeface="Courier"/>
                <a:cs typeface="Courier"/>
              </a:rPr>
              <a:t>  </a:t>
            </a:r>
            <a:r>
              <a:rPr lang="en-US" dirty="0" err="1" smtClean="0">
                <a:latin typeface="Courier"/>
                <a:cs typeface="Courier"/>
              </a:rPr>
              <a:t>qty</a:t>
            </a:r>
            <a:r>
              <a:rPr lang="en-US" dirty="0">
                <a:latin typeface="Courier"/>
                <a:cs typeface="Courier"/>
              </a:rPr>
              <a:t>: </a:t>
            </a:r>
            <a:r>
              <a:rPr lang="en-US" dirty="0" smtClean="0">
                <a:latin typeface="Courier"/>
                <a:cs typeface="Courier"/>
              </a:rPr>
              <a:t>1, </a:t>
            </a:r>
          </a:p>
          <a:p>
            <a:pPr marL="0" indent="0">
              <a:buNone/>
            </a:pPr>
            <a:r>
              <a:rPr lang="en-US" dirty="0" smtClean="0">
                <a:latin typeface="Courier"/>
                <a:cs typeface="Courier"/>
              </a:rPr>
              <a:t>  item</a:t>
            </a:r>
            <a:r>
              <a:rPr lang="en-US" dirty="0">
                <a:latin typeface="Courier"/>
                <a:cs typeface="Courier"/>
              </a:rPr>
              <a:t>:{id</a:t>
            </a:r>
            <a:r>
              <a:rPr lang="en-US" dirty="0" smtClean="0">
                <a:latin typeface="Courier"/>
                <a:cs typeface="Courier"/>
              </a:rPr>
              <a:t>:844,</a:t>
            </a:r>
            <a:r>
              <a:rPr lang="en-US" dirty="0">
                <a:latin typeface="Courier"/>
                <a:cs typeface="Courier"/>
              </a:rPr>
              <a:t>desc:</a:t>
            </a:r>
            <a:r>
              <a:rPr lang="en-US" dirty="0" smtClean="0">
                <a:latin typeface="Courier"/>
                <a:cs typeface="Courier"/>
              </a:rPr>
              <a:t>'rice'</a:t>
            </a:r>
            <a:r>
              <a:rPr lang="en-US" dirty="0">
                <a:latin typeface="Courier"/>
                <a:cs typeface="Courier"/>
              </a:rPr>
              <a:t>,price</a:t>
            </a:r>
            <a:r>
              <a:rPr lang="en-US" dirty="0" smtClean="0">
                <a:latin typeface="Courier"/>
                <a:cs typeface="Courier"/>
              </a:rPr>
              <a:t>:3.25}</a:t>
            </a:r>
          </a:p>
          <a:p>
            <a:pPr marL="0" indent="0">
              <a:buNone/>
            </a:pPr>
            <a:r>
              <a:rPr lang="en-US" dirty="0" smtClean="0">
                <a:latin typeface="Courier"/>
                <a:cs typeface="Courier"/>
              </a:rPr>
              <a:t>},{</a:t>
            </a:r>
          </a:p>
          <a:p>
            <a:pPr marL="0" indent="0">
              <a:buNone/>
            </a:pPr>
            <a:r>
              <a:rPr lang="en-US" dirty="0" smtClean="0">
                <a:latin typeface="Courier"/>
                <a:cs typeface="Courier"/>
              </a:rPr>
              <a:t>  </a:t>
            </a:r>
            <a:r>
              <a:rPr lang="en-US" dirty="0" err="1" smtClean="0">
                <a:latin typeface="Courier"/>
                <a:cs typeface="Courier"/>
              </a:rPr>
              <a:t>qty</a:t>
            </a:r>
            <a:r>
              <a:rPr lang="en-US" dirty="0">
                <a:latin typeface="Courier"/>
                <a:cs typeface="Courier"/>
              </a:rPr>
              <a:t>: 5, </a:t>
            </a:r>
            <a:endParaRPr lang="en-US" dirty="0" smtClean="0">
              <a:latin typeface="Courier"/>
              <a:cs typeface="Courier"/>
            </a:endParaRPr>
          </a:p>
          <a:p>
            <a:pPr marL="0" indent="0">
              <a:buNone/>
            </a:pPr>
            <a:r>
              <a:rPr lang="en-US" dirty="0" smtClean="0">
                <a:latin typeface="Courier"/>
                <a:cs typeface="Courier"/>
              </a:rPr>
              <a:t>  item</a:t>
            </a:r>
            <a:r>
              <a:rPr lang="en-US" dirty="0">
                <a:latin typeface="Courier"/>
                <a:cs typeface="Courier"/>
              </a:rPr>
              <a:t>:{id</a:t>
            </a:r>
            <a:r>
              <a:rPr lang="en-US" dirty="0" smtClean="0">
                <a:latin typeface="Courier"/>
                <a:cs typeface="Courier"/>
              </a:rPr>
              <a:t>:562,</a:t>
            </a:r>
            <a:r>
              <a:rPr lang="en-US" dirty="0">
                <a:latin typeface="Courier"/>
                <a:cs typeface="Courier"/>
              </a:rPr>
              <a:t>desc:</a:t>
            </a:r>
            <a:r>
              <a:rPr lang="en-US" dirty="0" smtClean="0">
                <a:latin typeface="Courier"/>
                <a:cs typeface="Courier"/>
              </a:rPr>
              <a:t>'apples'</a:t>
            </a:r>
            <a:r>
              <a:rPr lang="en-US" dirty="0">
                <a:latin typeface="Courier"/>
                <a:cs typeface="Courier"/>
              </a:rPr>
              <a:t>,price</a:t>
            </a:r>
            <a:r>
              <a:rPr lang="en-US" dirty="0" smtClean="0">
                <a:latin typeface="Courier"/>
                <a:cs typeface="Courier"/>
              </a:rPr>
              <a:t>:2.75}</a:t>
            </a:r>
          </a:p>
          <a:p>
            <a:pPr marL="0" indent="0">
              <a:buNone/>
            </a:pPr>
            <a:r>
              <a:rPr lang="en-US" dirty="0" smtClean="0">
                <a:latin typeface="Courier"/>
                <a:cs typeface="Courier"/>
              </a:rPr>
              <a:t>}]</a:t>
            </a:r>
          </a:p>
          <a:p>
            <a:endParaRPr lang="en-US" dirty="0" smtClean="0"/>
          </a:p>
        </p:txBody>
      </p:sp>
    </p:spTree>
    <p:extLst>
      <p:ext uri="{BB962C8B-B14F-4D97-AF65-F5344CB8AC3E}">
        <p14:creationId xmlns:p14="http://schemas.microsoft.com/office/powerpoint/2010/main" val="361452484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 And a </a:t>
            </a:r>
            <a:r>
              <a:rPr lang="en-US" dirty="0" err="1" smtClean="0"/>
              <a:t>calcTotal</a:t>
            </a:r>
            <a:r>
              <a:rPr lang="en-US" dirty="0" smtClean="0"/>
              <a:t>() function</a:t>
            </a:r>
            <a:endParaRPr lang="en-US" dirty="0"/>
          </a:p>
        </p:txBody>
      </p:sp>
      <p:sp>
        <p:nvSpPr>
          <p:cNvPr id="3" name="Content Placeholder 2"/>
          <p:cNvSpPr>
            <a:spLocks noGrp="1"/>
          </p:cNvSpPr>
          <p:nvPr>
            <p:ph idx="1"/>
          </p:nvPr>
        </p:nvSpPr>
        <p:spPr/>
        <p:txBody>
          <a:bodyPr/>
          <a:lstStyle/>
          <a:p>
            <a:pPr marL="0" indent="0">
              <a:buNone/>
            </a:pPr>
            <a:r>
              <a:rPr lang="en-US" dirty="0" smtClean="0">
                <a:latin typeface="Courier"/>
                <a:cs typeface="Courier"/>
              </a:rPr>
              <a:t>function </a:t>
            </a:r>
            <a:r>
              <a:rPr lang="en-US" dirty="0" err="1" smtClean="0">
                <a:latin typeface="Courier"/>
                <a:cs typeface="Courier"/>
              </a:rPr>
              <a:t>calcTotal</a:t>
            </a:r>
            <a:r>
              <a:rPr lang="en-US" dirty="0" smtClean="0">
                <a:latin typeface="Courier"/>
                <a:cs typeface="Courier"/>
              </a:rPr>
              <a:t>(prefix) {</a:t>
            </a:r>
          </a:p>
          <a:p>
            <a:pPr marL="0" indent="0">
              <a:buNone/>
            </a:pPr>
            <a:r>
              <a:rPr lang="en-US" dirty="0" smtClean="0">
                <a:latin typeface="Courier"/>
                <a:cs typeface="Courier"/>
              </a:rPr>
              <a:t>  </a:t>
            </a:r>
            <a:r>
              <a:rPr lang="en-US" dirty="0" err="1" smtClean="0">
                <a:latin typeface="Courier"/>
                <a:cs typeface="Courier"/>
              </a:rPr>
              <a:t>const</a:t>
            </a:r>
            <a:r>
              <a:rPr lang="en-US" dirty="0" smtClean="0">
                <a:latin typeface="Courier"/>
                <a:cs typeface="Courier"/>
              </a:rPr>
              <a:t> sum = </a:t>
            </a:r>
            <a:r>
              <a:rPr lang="en-US" dirty="0" err="1" smtClean="0">
                <a:solidFill>
                  <a:schemeClr val="accent5">
                    <a:lumMod val="60000"/>
                    <a:lumOff val="40000"/>
                  </a:schemeClr>
                </a:solidFill>
                <a:latin typeface="Courier"/>
                <a:cs typeface="Courier"/>
              </a:rPr>
              <a:t>this</a:t>
            </a:r>
            <a:r>
              <a:rPr lang="en-US" dirty="0" err="1" smtClean="0">
                <a:latin typeface="Courier"/>
                <a:cs typeface="Courier"/>
              </a:rPr>
              <a:t>.reduce</a:t>
            </a:r>
            <a:r>
              <a:rPr lang="en-US" dirty="0">
                <a:latin typeface="Courier"/>
                <a:cs typeface="Courier"/>
              </a:rPr>
              <a:t>((</a:t>
            </a:r>
            <a:r>
              <a:rPr lang="en-US" dirty="0" err="1">
                <a:latin typeface="Courier"/>
                <a:cs typeface="Courier"/>
              </a:rPr>
              <a:t>prev</a:t>
            </a:r>
            <a:r>
              <a:rPr lang="en-US" dirty="0">
                <a:latin typeface="Courier"/>
                <a:cs typeface="Courier"/>
              </a:rPr>
              <a:t>, </a:t>
            </a:r>
            <a:r>
              <a:rPr lang="en-US" dirty="0" err="1">
                <a:latin typeface="Courier"/>
                <a:cs typeface="Courier"/>
              </a:rPr>
              <a:t>curr</a:t>
            </a:r>
            <a:r>
              <a:rPr lang="en-US" dirty="0">
                <a:latin typeface="Courier"/>
                <a:cs typeface="Courier"/>
              </a:rPr>
              <a:t>) =&gt;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prev</a:t>
            </a:r>
            <a:r>
              <a:rPr lang="en-US" dirty="0" smtClean="0">
                <a:latin typeface="Courier"/>
                <a:cs typeface="Courier"/>
              </a:rPr>
              <a:t> </a:t>
            </a:r>
            <a:r>
              <a:rPr lang="en-US" dirty="0">
                <a:latin typeface="Courier"/>
                <a:cs typeface="Courier"/>
              </a:rPr>
              <a:t>+ </a:t>
            </a:r>
            <a:r>
              <a:rPr lang="en-US" dirty="0" err="1">
                <a:latin typeface="Courier"/>
                <a:cs typeface="Courier"/>
              </a:rPr>
              <a:t>curr.qty</a:t>
            </a:r>
            <a:r>
              <a:rPr lang="en-US" dirty="0">
                <a:latin typeface="Courier"/>
                <a:cs typeface="Courier"/>
              </a:rPr>
              <a:t> * </a:t>
            </a:r>
            <a:r>
              <a:rPr lang="en-US" dirty="0" err="1">
                <a:latin typeface="Courier"/>
                <a:cs typeface="Courier"/>
              </a:rPr>
              <a:t>curr.item.price</a:t>
            </a:r>
            <a:r>
              <a:rPr lang="en-US" dirty="0">
                <a:latin typeface="Courier"/>
                <a:cs typeface="Courier"/>
              </a:rPr>
              <a:t>, 0);  </a:t>
            </a:r>
            <a:r>
              <a:rPr lang="en-US" dirty="0" smtClean="0">
                <a:latin typeface="Courier"/>
                <a:cs typeface="Courier"/>
              </a:rPr>
              <a:t>   </a:t>
            </a:r>
          </a:p>
          <a:p>
            <a:pPr marL="0" indent="0">
              <a:buNone/>
            </a:pPr>
            <a:r>
              <a:rPr lang="en-US" dirty="0">
                <a:latin typeface="Courier"/>
                <a:cs typeface="Courier"/>
              </a:rPr>
              <a:t> </a:t>
            </a:r>
            <a:r>
              <a:rPr lang="en-US" dirty="0" smtClean="0">
                <a:latin typeface="Courier"/>
                <a:cs typeface="Courier"/>
              </a:rPr>
              <a:t> return prefix + sum;</a:t>
            </a:r>
          </a:p>
          <a:p>
            <a:pPr marL="0" indent="0">
              <a:buNone/>
            </a:pPr>
            <a:r>
              <a:rPr lang="en-US" dirty="0" smtClean="0">
                <a:latin typeface="Courier"/>
                <a:cs typeface="Courier"/>
              </a:rPr>
              <a:t>}</a:t>
            </a:r>
          </a:p>
          <a:p>
            <a:endParaRPr lang="en-US" dirty="0" smtClean="0"/>
          </a:p>
          <a:p>
            <a:r>
              <a:rPr lang="en-US" dirty="0" smtClean="0"/>
              <a:t>How this runs depends on what </a:t>
            </a:r>
            <a:r>
              <a:rPr lang="en-US" i="1" dirty="0" smtClean="0"/>
              <a:t>this</a:t>
            </a:r>
            <a:r>
              <a:rPr lang="en-US" dirty="0" smtClean="0"/>
              <a:t> is</a:t>
            </a:r>
            <a:endParaRPr lang="en-US" dirty="0"/>
          </a:p>
          <a:p>
            <a:endParaRPr lang="en-US" dirty="0"/>
          </a:p>
        </p:txBody>
      </p:sp>
    </p:spTree>
    <p:extLst>
      <p:ext uri="{BB962C8B-B14F-4D97-AF65-F5344CB8AC3E}">
        <p14:creationId xmlns:p14="http://schemas.microsoft.com/office/powerpoint/2010/main" val="335401987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form</a:t>
            </a:r>
            <a:endParaRPr lang="en-US" dirty="0"/>
          </a:p>
        </p:txBody>
      </p:sp>
      <p:sp>
        <p:nvSpPr>
          <p:cNvPr id="3" name="Content Placeholder 2"/>
          <p:cNvSpPr>
            <a:spLocks noGrp="1"/>
          </p:cNvSpPr>
          <p:nvPr>
            <p:ph idx="1"/>
          </p:nvPr>
        </p:nvSpPr>
        <p:spPr/>
        <p:txBody>
          <a:bodyPr/>
          <a:lstStyle/>
          <a:p>
            <a:r>
              <a:rPr lang="en-US" dirty="0" smtClean="0"/>
              <a:t>The function is already part of the object on which it is working</a:t>
            </a:r>
          </a:p>
          <a:p>
            <a:r>
              <a:rPr lang="en-US" dirty="0" smtClean="0"/>
              <a:t>Example</a:t>
            </a:r>
          </a:p>
          <a:p>
            <a:endParaRPr lang="en-US" dirty="0" smtClean="0"/>
          </a:p>
          <a:p>
            <a:pPr marL="0" indent="0">
              <a:buNone/>
            </a:pPr>
            <a:r>
              <a:rPr lang="en-US" sz="2800" dirty="0" err="1" smtClean="0">
                <a:latin typeface="Courier"/>
                <a:cs typeface="Courier"/>
              </a:rPr>
              <a:t>cart.getTotal</a:t>
            </a:r>
            <a:r>
              <a:rPr lang="en-US" sz="2800" dirty="0" smtClean="0">
                <a:latin typeface="Courier"/>
                <a:cs typeface="Courier"/>
              </a:rPr>
              <a:t> = </a:t>
            </a:r>
            <a:r>
              <a:rPr lang="en-US" sz="2800" dirty="0" err="1" smtClean="0">
                <a:latin typeface="Courier"/>
                <a:cs typeface="Courier"/>
              </a:rPr>
              <a:t>calcTotal</a:t>
            </a:r>
            <a:r>
              <a:rPr lang="en-US" sz="2800" dirty="0" smtClean="0">
                <a:latin typeface="Courier"/>
                <a:cs typeface="Courier"/>
              </a:rPr>
              <a:t>;</a:t>
            </a:r>
          </a:p>
          <a:p>
            <a:pPr marL="0" indent="0">
              <a:buNone/>
            </a:pPr>
            <a:r>
              <a:rPr lang="en-US" sz="2800" dirty="0" err="1" smtClean="0">
                <a:latin typeface="Courier"/>
                <a:cs typeface="Courier"/>
              </a:rPr>
              <a:t>var</a:t>
            </a:r>
            <a:r>
              <a:rPr lang="en-US" sz="2800" dirty="0" smtClean="0">
                <a:latin typeface="Courier"/>
                <a:cs typeface="Courier"/>
              </a:rPr>
              <a:t> tot = </a:t>
            </a:r>
            <a:r>
              <a:rPr lang="en-US" sz="2800" dirty="0" err="1" smtClean="0">
                <a:latin typeface="Courier"/>
                <a:cs typeface="Courier"/>
              </a:rPr>
              <a:t>cart.getTotal</a:t>
            </a:r>
            <a:r>
              <a:rPr lang="en-US" sz="2800" dirty="0" smtClean="0">
                <a:latin typeface="Courier"/>
                <a:cs typeface="Courier"/>
              </a:rPr>
              <a:t>("CAD$");</a:t>
            </a:r>
            <a:endParaRPr lang="en-US" sz="2800" dirty="0">
              <a:latin typeface="Courier"/>
              <a:cs typeface="Courier"/>
            </a:endParaRPr>
          </a:p>
        </p:txBody>
      </p:sp>
    </p:spTree>
    <p:extLst>
      <p:ext uri="{BB962C8B-B14F-4D97-AF65-F5344CB8AC3E}">
        <p14:creationId xmlns:p14="http://schemas.microsoft.com/office/powerpoint/2010/main" val="365861126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Form</a:t>
            </a:r>
            <a:endParaRPr lang="en-US" dirty="0"/>
          </a:p>
        </p:txBody>
      </p:sp>
      <p:sp>
        <p:nvSpPr>
          <p:cNvPr id="3" name="Content Placeholder 2"/>
          <p:cNvSpPr>
            <a:spLocks noGrp="1"/>
          </p:cNvSpPr>
          <p:nvPr>
            <p:ph idx="1"/>
          </p:nvPr>
        </p:nvSpPr>
        <p:spPr/>
        <p:txBody>
          <a:bodyPr/>
          <a:lstStyle/>
          <a:p>
            <a:r>
              <a:rPr lang="en-US" dirty="0" smtClean="0"/>
              <a:t>With these, the context is passed </a:t>
            </a:r>
            <a:r>
              <a:rPr lang="en-US" b="1" u="sng" dirty="0" smtClean="0"/>
              <a:t>in</a:t>
            </a:r>
            <a:r>
              <a:rPr lang="en-US" dirty="0" smtClean="0"/>
              <a:t> to the function.</a:t>
            </a:r>
          </a:p>
          <a:p>
            <a:r>
              <a:rPr lang="en-US" dirty="0"/>
              <a:t>Syntax:</a:t>
            </a:r>
          </a:p>
          <a:p>
            <a:r>
              <a:rPr lang="en-US" dirty="0" err="1"/>
              <a:t>function.call</a:t>
            </a:r>
            <a:r>
              <a:rPr lang="en-US" dirty="0"/>
              <a:t>(context, parm1, parm2 ...</a:t>
            </a:r>
            <a:r>
              <a:rPr lang="en-US" dirty="0" smtClean="0"/>
              <a:t>)</a:t>
            </a:r>
          </a:p>
          <a:p>
            <a:pPr lvl="1"/>
            <a:r>
              <a:rPr lang="en-US" dirty="0" smtClean="0"/>
              <a:t>Pass in any number of parameters</a:t>
            </a:r>
            <a:endParaRPr lang="en-US" dirty="0"/>
          </a:p>
          <a:p>
            <a:r>
              <a:rPr lang="en-US" dirty="0" err="1"/>
              <a:t>function.apply</a:t>
            </a:r>
            <a:r>
              <a:rPr lang="en-US" dirty="0"/>
              <a:t>(context, [parm1, parm2 ...]</a:t>
            </a:r>
            <a:r>
              <a:rPr lang="en-US" dirty="0" smtClean="0"/>
              <a:t>)</a:t>
            </a:r>
          </a:p>
          <a:p>
            <a:pPr lvl="1"/>
            <a:r>
              <a:rPr lang="en-US" dirty="0" smtClean="0"/>
              <a:t>Pass in an array of parameters</a:t>
            </a:r>
          </a:p>
          <a:p>
            <a:r>
              <a:rPr lang="en-US" dirty="0" smtClean="0"/>
              <a:t>Examples:</a:t>
            </a:r>
            <a:endParaRPr lang="en-US" dirty="0"/>
          </a:p>
          <a:p>
            <a:pPr marL="0" indent="0">
              <a:buNone/>
            </a:pPr>
            <a:r>
              <a:rPr lang="en-US" dirty="0" smtClean="0">
                <a:latin typeface="Courier"/>
                <a:cs typeface="Courier"/>
              </a:rPr>
              <a:t>let tot = </a:t>
            </a:r>
            <a:r>
              <a:rPr lang="en-US" dirty="0" err="1" smtClean="0">
                <a:latin typeface="Courier"/>
                <a:cs typeface="Courier"/>
              </a:rPr>
              <a:t>calcTotal.call</a:t>
            </a:r>
            <a:r>
              <a:rPr lang="en-US" dirty="0" smtClean="0">
                <a:latin typeface="Courier"/>
                <a:cs typeface="Courier"/>
              </a:rPr>
              <a:t>(cart, "US$");</a:t>
            </a:r>
          </a:p>
          <a:p>
            <a:pPr marL="0" indent="0">
              <a:buNone/>
            </a:pPr>
            <a:r>
              <a:rPr lang="en-US" dirty="0" smtClean="0">
                <a:latin typeface="Courier"/>
                <a:cs typeface="Courier"/>
              </a:rPr>
              <a:t>let tot = </a:t>
            </a:r>
            <a:r>
              <a:rPr lang="en-US" dirty="0" err="1" smtClean="0">
                <a:latin typeface="Courier"/>
                <a:cs typeface="Courier"/>
              </a:rPr>
              <a:t>calcTotal.apply</a:t>
            </a:r>
            <a:r>
              <a:rPr lang="en-US" dirty="0" smtClean="0">
                <a:latin typeface="Courier"/>
                <a:cs typeface="Courier"/>
              </a:rPr>
              <a:t>(cart, ["€"]);</a:t>
            </a:r>
          </a:p>
        </p:txBody>
      </p:sp>
    </p:spTree>
    <p:extLst>
      <p:ext uri="{BB962C8B-B14F-4D97-AF65-F5344CB8AC3E}">
        <p14:creationId xmlns:p14="http://schemas.microsoft.com/office/powerpoint/2010/main" val="2748898120"/>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form</a:t>
            </a:r>
            <a:endParaRPr lang="en-US" dirty="0"/>
          </a:p>
        </p:txBody>
      </p:sp>
      <p:sp>
        <p:nvSpPr>
          <p:cNvPr id="3" name="Content Placeholder 2"/>
          <p:cNvSpPr>
            <a:spLocks noGrp="1"/>
          </p:cNvSpPr>
          <p:nvPr>
            <p:ph idx="1"/>
          </p:nvPr>
        </p:nvSpPr>
        <p:spPr>
          <a:xfrm>
            <a:off x="457200" y="1600199"/>
            <a:ext cx="8229600" cy="5082051"/>
          </a:xfrm>
        </p:spPr>
        <p:txBody>
          <a:bodyPr>
            <a:normAutofit/>
          </a:bodyPr>
          <a:lstStyle/>
          <a:p>
            <a:r>
              <a:rPr lang="en-US" dirty="0" smtClean="0"/>
              <a:t>Simply ... call it!</a:t>
            </a:r>
          </a:p>
          <a:p>
            <a:r>
              <a:rPr lang="en-US" dirty="0" smtClean="0"/>
              <a:t>Example:</a:t>
            </a:r>
          </a:p>
          <a:p>
            <a:pPr marL="0" indent="0">
              <a:buNone/>
            </a:pPr>
            <a:endParaRPr lang="en-US" dirty="0" smtClean="0">
              <a:latin typeface="Courier"/>
              <a:cs typeface="Courier"/>
            </a:endParaRPr>
          </a:p>
          <a:p>
            <a:pPr marL="0" indent="0">
              <a:buNone/>
            </a:pPr>
            <a:r>
              <a:rPr lang="en-US" dirty="0" err="1" smtClean="0">
                <a:latin typeface="Courier"/>
                <a:cs typeface="Courier"/>
              </a:rPr>
              <a:t>calcTotal</a:t>
            </a:r>
            <a:r>
              <a:rPr lang="en-US" dirty="0" smtClean="0">
                <a:latin typeface="Courier"/>
                <a:cs typeface="Courier"/>
              </a:rPr>
              <a:t>();</a:t>
            </a:r>
          </a:p>
          <a:p>
            <a:endParaRPr lang="en-US" dirty="0" smtClean="0"/>
          </a:p>
          <a:p>
            <a:r>
              <a:rPr lang="en-US" dirty="0" smtClean="0"/>
              <a:t>Fails b/c window isn't a cart.  What's a </a:t>
            </a:r>
            <a:r>
              <a:rPr lang="en-US" dirty="0" err="1" smtClean="0"/>
              <a:t>qty</a:t>
            </a:r>
            <a:r>
              <a:rPr lang="en-US" dirty="0" smtClean="0"/>
              <a:t>? What's an item? What's a price?</a:t>
            </a:r>
            <a:endParaRPr lang="en-US" dirty="0"/>
          </a:p>
        </p:txBody>
      </p:sp>
    </p:spTree>
    <p:extLst>
      <p:ext uri="{BB962C8B-B14F-4D97-AF65-F5344CB8AC3E}">
        <p14:creationId xmlns:p14="http://schemas.microsoft.com/office/powerpoint/2010/main" val="298856155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Crockford</a:t>
            </a:r>
            <a:r>
              <a:rPr lang="en-US" dirty="0" smtClean="0"/>
              <a:t> says</a:t>
            </a:r>
          </a:p>
          <a:p>
            <a:r>
              <a:rPr lang="en-US" dirty="0"/>
              <a:t>When a function is invoked with this pattern, this is bound to the global object. This was a mistake in the design of the language. Had the language been designed correctly, when the inner function is invoked, this would still be bound to the this variable of the outer function</a:t>
            </a:r>
            <a:r>
              <a:rPr lang="en-US" dirty="0" smtClean="0"/>
              <a:t>.</a:t>
            </a:r>
          </a:p>
          <a:p>
            <a:r>
              <a:rPr lang="en-US" dirty="0" smtClean="0"/>
              <a:t>Sort of fixed by using the ES2015 Arrow operator. When you define a function in that way, </a:t>
            </a:r>
            <a:r>
              <a:rPr lang="en-US" i="1" dirty="0" smtClean="0"/>
              <a:t>this</a:t>
            </a:r>
            <a:r>
              <a:rPr lang="en-US" dirty="0" smtClean="0"/>
              <a:t> is bound to the caller's context.</a:t>
            </a:r>
            <a:endParaRPr lang="en-US" dirty="0"/>
          </a:p>
        </p:txBody>
      </p:sp>
    </p:spTree>
    <p:extLst>
      <p:ext uri="{BB962C8B-B14F-4D97-AF65-F5344CB8AC3E}">
        <p14:creationId xmlns:p14="http://schemas.microsoft.com/office/powerpoint/2010/main" val="2091911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2192" r="-12192"/>
          <a:stretch>
            <a:fillRect/>
          </a:stretch>
        </p:blipFill>
        <p:spPr/>
      </p:pic>
    </p:spTree>
    <p:extLst>
      <p:ext uri="{BB962C8B-B14F-4D97-AF65-F5344CB8AC3E}">
        <p14:creationId xmlns:p14="http://schemas.microsoft.com/office/powerpoint/2010/main" val="2730038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note about pure functions</a:t>
            </a:r>
            <a:endParaRPr lang="en-US" dirty="0"/>
          </a:p>
        </p:txBody>
      </p:sp>
      <p:sp>
        <p:nvSpPr>
          <p:cNvPr id="3" name="Content Placeholder 2"/>
          <p:cNvSpPr>
            <a:spLocks noGrp="1"/>
          </p:cNvSpPr>
          <p:nvPr>
            <p:ph idx="1"/>
          </p:nvPr>
        </p:nvSpPr>
        <p:spPr/>
        <p:txBody>
          <a:bodyPr>
            <a:normAutofit/>
          </a:bodyPr>
          <a:lstStyle/>
          <a:p>
            <a:r>
              <a:rPr lang="en-US" dirty="0" smtClean="0"/>
              <a:t>They don't change anything outside of them.</a:t>
            </a:r>
          </a:p>
          <a:p>
            <a:r>
              <a:rPr lang="en-US" dirty="0" smtClean="0"/>
              <a:t>All values are passed in and a value is passed out</a:t>
            </a:r>
          </a:p>
          <a:p>
            <a:r>
              <a:rPr lang="en-US" dirty="0" smtClean="0"/>
              <a:t>Example </a:t>
            </a:r>
            <a:r>
              <a:rPr lang="en-US" dirty="0"/>
              <a:t>...</a:t>
            </a:r>
          </a:p>
          <a:p>
            <a:pPr marL="0" indent="0">
              <a:buNone/>
            </a:pPr>
            <a:r>
              <a:rPr lang="en-US" dirty="0">
                <a:latin typeface="Courier"/>
                <a:cs typeface="Courier"/>
              </a:rPr>
              <a:t>function </a:t>
            </a:r>
            <a:r>
              <a:rPr lang="en-US" dirty="0" err="1" smtClean="0">
                <a:latin typeface="Courier"/>
                <a:cs typeface="Courier"/>
              </a:rPr>
              <a:t>calcCartTotal</a:t>
            </a:r>
            <a:r>
              <a:rPr lang="en-US" dirty="0" smtClean="0">
                <a:latin typeface="Courier"/>
                <a:cs typeface="Courier"/>
              </a:rPr>
              <a:t>(c, prefix</a:t>
            </a:r>
            <a:r>
              <a:rPr lang="en-US" dirty="0">
                <a:latin typeface="Courier"/>
                <a:cs typeface="Courier"/>
              </a:rPr>
              <a:t>) {</a:t>
            </a:r>
          </a:p>
          <a:p>
            <a:pPr marL="0" indent="0">
              <a:buNone/>
            </a:pPr>
            <a:r>
              <a:rPr lang="en-US" dirty="0">
                <a:latin typeface="Courier"/>
                <a:cs typeface="Courier"/>
              </a:rPr>
              <a:t>  </a:t>
            </a:r>
            <a:r>
              <a:rPr lang="en-US" dirty="0" err="1">
                <a:latin typeface="Courier"/>
                <a:cs typeface="Courier"/>
              </a:rPr>
              <a:t>const</a:t>
            </a:r>
            <a:r>
              <a:rPr lang="en-US" dirty="0">
                <a:latin typeface="Courier"/>
                <a:cs typeface="Courier"/>
              </a:rPr>
              <a:t> sum = </a:t>
            </a:r>
            <a:r>
              <a:rPr lang="en-US" dirty="0" err="1">
                <a:latin typeface="Courier"/>
                <a:cs typeface="Courier"/>
              </a:rPr>
              <a:t>c</a:t>
            </a:r>
            <a:r>
              <a:rPr lang="en-US" dirty="0" err="1" smtClean="0">
                <a:latin typeface="Courier"/>
                <a:cs typeface="Courier"/>
              </a:rPr>
              <a:t>.reduce</a:t>
            </a:r>
            <a:r>
              <a:rPr lang="en-US" dirty="0">
                <a:latin typeface="Courier"/>
                <a:cs typeface="Courier"/>
              </a:rPr>
              <a:t>((</a:t>
            </a:r>
            <a:r>
              <a:rPr lang="en-US" dirty="0" err="1">
                <a:latin typeface="Courier"/>
                <a:cs typeface="Courier"/>
              </a:rPr>
              <a:t>prev</a:t>
            </a:r>
            <a:r>
              <a:rPr lang="en-US" dirty="0">
                <a:latin typeface="Courier"/>
                <a:cs typeface="Courier"/>
              </a:rPr>
              <a:t>, </a:t>
            </a:r>
            <a:r>
              <a:rPr lang="en-US" dirty="0" err="1">
                <a:latin typeface="Courier"/>
                <a:cs typeface="Courier"/>
              </a:rPr>
              <a:t>curr</a:t>
            </a:r>
            <a:r>
              <a:rPr lang="en-US" dirty="0">
                <a:latin typeface="Courier"/>
                <a:cs typeface="Courier"/>
              </a:rPr>
              <a:t>) =&gt; </a:t>
            </a:r>
          </a:p>
          <a:p>
            <a:pPr marL="0" indent="0">
              <a:buNone/>
            </a:pPr>
            <a:r>
              <a:rPr lang="en-US" dirty="0">
                <a:latin typeface="Courier"/>
                <a:cs typeface="Courier"/>
              </a:rPr>
              <a:t>    </a:t>
            </a:r>
            <a:r>
              <a:rPr lang="en-US" dirty="0" err="1">
                <a:latin typeface="Courier"/>
                <a:cs typeface="Courier"/>
              </a:rPr>
              <a:t>prev</a:t>
            </a:r>
            <a:r>
              <a:rPr lang="en-US" dirty="0">
                <a:latin typeface="Courier"/>
                <a:cs typeface="Courier"/>
              </a:rPr>
              <a:t> + </a:t>
            </a:r>
            <a:r>
              <a:rPr lang="en-US" dirty="0" err="1">
                <a:latin typeface="Courier"/>
                <a:cs typeface="Courier"/>
              </a:rPr>
              <a:t>curr.qty</a:t>
            </a:r>
            <a:r>
              <a:rPr lang="en-US" dirty="0">
                <a:latin typeface="Courier"/>
                <a:cs typeface="Courier"/>
              </a:rPr>
              <a:t> * </a:t>
            </a:r>
            <a:r>
              <a:rPr lang="en-US" dirty="0" err="1">
                <a:latin typeface="Courier"/>
                <a:cs typeface="Courier"/>
              </a:rPr>
              <a:t>curr.item.price</a:t>
            </a:r>
            <a:r>
              <a:rPr lang="en-US" dirty="0">
                <a:latin typeface="Courier"/>
                <a:cs typeface="Courier"/>
              </a:rPr>
              <a:t>, 0);     </a:t>
            </a:r>
          </a:p>
          <a:p>
            <a:pPr marL="0" indent="0">
              <a:buNone/>
            </a:pPr>
            <a:r>
              <a:rPr lang="en-US" dirty="0">
                <a:latin typeface="Courier"/>
                <a:cs typeface="Courier"/>
              </a:rPr>
              <a:t>  return prefix + sum;</a:t>
            </a:r>
          </a:p>
          <a:p>
            <a:pPr marL="0" indent="0">
              <a:buNone/>
            </a:pPr>
            <a:r>
              <a:rPr lang="en-US" dirty="0">
                <a:latin typeface="Courier"/>
                <a:cs typeface="Courier"/>
              </a:rPr>
              <a:t>}</a:t>
            </a:r>
          </a:p>
          <a:p>
            <a:pPr marL="0" indent="0">
              <a:buNone/>
            </a:pPr>
            <a:endParaRPr lang="en-US" dirty="0" smtClean="0">
              <a:latin typeface="Courier"/>
              <a:cs typeface="Courier"/>
            </a:endParaRPr>
          </a:p>
          <a:p>
            <a:pPr marL="0" indent="0">
              <a:buNone/>
            </a:pPr>
            <a:r>
              <a:rPr lang="en-US" dirty="0" err="1" smtClean="0">
                <a:latin typeface="Courier"/>
                <a:cs typeface="Courier"/>
              </a:rPr>
              <a:t>const</a:t>
            </a:r>
            <a:r>
              <a:rPr lang="en-US" dirty="0" smtClean="0">
                <a:latin typeface="Courier"/>
                <a:cs typeface="Courier"/>
              </a:rPr>
              <a:t> total = </a:t>
            </a:r>
            <a:r>
              <a:rPr lang="en-US" dirty="0" err="1" smtClean="0">
                <a:latin typeface="Courier"/>
                <a:cs typeface="Courier"/>
              </a:rPr>
              <a:t>calcCartTotal</a:t>
            </a:r>
            <a:r>
              <a:rPr lang="en-US" dirty="0">
                <a:latin typeface="Courier"/>
                <a:cs typeface="Courier"/>
              </a:rPr>
              <a:t>(</a:t>
            </a:r>
            <a:r>
              <a:rPr lang="en-US" dirty="0" smtClean="0">
                <a:latin typeface="Courier"/>
                <a:cs typeface="Courier"/>
              </a:rPr>
              <a:t>cart, "£")</a:t>
            </a:r>
            <a:r>
              <a:rPr lang="en-US" dirty="0">
                <a:latin typeface="Courier"/>
                <a:cs typeface="Courier"/>
              </a:rPr>
              <a:t>;</a:t>
            </a:r>
          </a:p>
          <a:p>
            <a:endParaRPr lang="en-US" dirty="0"/>
          </a:p>
        </p:txBody>
      </p:sp>
    </p:spTree>
    <p:extLst>
      <p:ext uri="{BB962C8B-B14F-4D97-AF65-F5344CB8AC3E}">
        <p14:creationId xmlns:p14="http://schemas.microsoft.com/office/powerpoint/2010/main" val="1088197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0189" y="2026025"/>
            <a:ext cx="8808908" cy="4654902"/>
          </a:xfrm>
          <a:prstGeom prst="rect">
            <a:avLst/>
          </a:prstGeom>
          <a:ln>
            <a:solidFill>
              <a:srgbClr val="511818"/>
            </a:solidFill>
          </a:ln>
        </p:spPr>
      </p:pic>
      <p:sp>
        <p:nvSpPr>
          <p:cNvPr id="12" name="Rectangle 11"/>
          <p:cNvSpPr/>
          <p:nvPr/>
        </p:nvSpPr>
        <p:spPr>
          <a:xfrm>
            <a:off x="4342433" y="4811412"/>
            <a:ext cx="978337" cy="207527"/>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128309" y="2948139"/>
            <a:ext cx="6710892" cy="3732788"/>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42433" y="3685003"/>
            <a:ext cx="4344367" cy="2174564"/>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533399"/>
            <a:ext cx="8229600" cy="1532199"/>
          </a:xfrm>
        </p:spPr>
        <p:txBody>
          <a:bodyPr>
            <a:normAutofit/>
          </a:bodyPr>
          <a:lstStyle/>
          <a:p>
            <a:r>
              <a:rPr lang="en-US" dirty="0"/>
              <a:t>To support all browsers, both were </a:t>
            </a:r>
            <a:r>
              <a:rPr lang="en-US" dirty="0" smtClean="0"/>
              <a:t>used</a:t>
            </a:r>
            <a:endParaRPr lang="en-US" dirty="0"/>
          </a:p>
        </p:txBody>
      </p:sp>
      <p:sp>
        <p:nvSpPr>
          <p:cNvPr id="5" name="Down Arrow 4"/>
          <p:cNvSpPr/>
          <p:nvPr/>
        </p:nvSpPr>
        <p:spPr>
          <a:xfrm>
            <a:off x="3484246" y="2436591"/>
            <a:ext cx="858188" cy="65105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t>1</a:t>
            </a:r>
            <a:endParaRPr lang="en-US" sz="3200" b="1" dirty="0"/>
          </a:p>
        </p:txBody>
      </p:sp>
      <p:sp>
        <p:nvSpPr>
          <p:cNvPr id="6" name="Down Arrow 5"/>
          <p:cNvSpPr/>
          <p:nvPr/>
        </p:nvSpPr>
        <p:spPr>
          <a:xfrm>
            <a:off x="4136470" y="3085427"/>
            <a:ext cx="858188" cy="65105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t>2</a:t>
            </a:r>
            <a:endParaRPr lang="en-US" sz="3200" b="1" dirty="0"/>
          </a:p>
        </p:txBody>
      </p:sp>
      <p:sp>
        <p:nvSpPr>
          <p:cNvPr id="7" name="Down Arrow 6"/>
          <p:cNvSpPr/>
          <p:nvPr/>
        </p:nvSpPr>
        <p:spPr>
          <a:xfrm>
            <a:off x="4439052" y="4143192"/>
            <a:ext cx="858188" cy="65105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t>3</a:t>
            </a:r>
            <a:endParaRPr lang="en-US" sz="3200" b="1" dirty="0"/>
          </a:p>
        </p:txBody>
      </p:sp>
      <p:sp>
        <p:nvSpPr>
          <p:cNvPr id="9" name="Up Arrow 8"/>
          <p:cNvSpPr/>
          <p:nvPr/>
        </p:nvSpPr>
        <p:spPr>
          <a:xfrm>
            <a:off x="4751640" y="5018939"/>
            <a:ext cx="823861" cy="65105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t>4</a:t>
            </a:r>
            <a:endParaRPr lang="en-US" sz="3200" b="1" dirty="0"/>
          </a:p>
        </p:txBody>
      </p:sp>
      <p:sp>
        <p:nvSpPr>
          <p:cNvPr id="10" name="Up Arrow 9"/>
          <p:cNvSpPr/>
          <p:nvPr/>
        </p:nvSpPr>
        <p:spPr>
          <a:xfrm>
            <a:off x="6541124" y="3064978"/>
            <a:ext cx="823861" cy="65105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t>6</a:t>
            </a:r>
            <a:endParaRPr lang="en-US" sz="3200" b="1" dirty="0"/>
          </a:p>
        </p:txBody>
      </p:sp>
      <p:sp>
        <p:nvSpPr>
          <p:cNvPr id="11" name="Up Arrow 10"/>
          <p:cNvSpPr/>
          <p:nvPr/>
        </p:nvSpPr>
        <p:spPr>
          <a:xfrm>
            <a:off x="5895268" y="4133912"/>
            <a:ext cx="823861" cy="65105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smtClean="0"/>
              <a:t>5</a:t>
            </a:r>
            <a:endParaRPr lang="en-US" sz="3200" b="1" dirty="0"/>
          </a:p>
        </p:txBody>
      </p:sp>
    </p:spTree>
    <p:extLst>
      <p:ext uri="{BB962C8B-B14F-4D97-AF65-F5344CB8AC3E}">
        <p14:creationId xmlns:p14="http://schemas.microsoft.com/office/powerpoint/2010/main" val="3485271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ox(in)">
                                      <p:cBhvr>
                                        <p:cTn id="18" dur="20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ox(in)">
                                      <p:cBhvr>
                                        <p:cTn id="29" dur="2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ppt_x"/>
                                          </p:val>
                                        </p:tav>
                                        <p:tav tm="100000">
                                          <p:val>
                                            <p:strVal val="#ppt_x"/>
                                          </p:val>
                                        </p:tav>
                                      </p:tavLst>
                                    </p:anim>
                                    <p:anim calcmode="lin" valueType="num">
                                      <p:cBhvr additive="base">
                                        <p:cTn id="4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3" grpId="0" animBg="1"/>
      <p:bldP spid="5" grpId="0" animBg="1"/>
      <p:bldP spid="6" grpId="0" animBg="1"/>
      <p:bldP spid="7" grpId="0" animBg="1"/>
      <p:bldP spid="9" grpId="0" animBg="1"/>
      <p:bldP spid="10" grpId="0" animBg="1"/>
      <p:bldP spid="1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 form</a:t>
            </a:r>
          </a:p>
        </p:txBody>
      </p:sp>
      <p:sp>
        <p:nvSpPr>
          <p:cNvPr id="3" name="Content Placeholder 2"/>
          <p:cNvSpPr>
            <a:spLocks noGrp="1"/>
          </p:cNvSpPr>
          <p:nvPr>
            <p:ph idx="1"/>
          </p:nvPr>
        </p:nvSpPr>
        <p:spPr/>
        <p:txBody>
          <a:bodyPr/>
          <a:lstStyle/>
          <a:p>
            <a:r>
              <a:rPr lang="en-US" dirty="0" smtClean="0"/>
              <a:t>You can "new" up a function ...</a:t>
            </a:r>
          </a:p>
          <a:p>
            <a:r>
              <a:rPr lang="en-US" dirty="0" smtClean="0"/>
              <a:t>When </a:t>
            </a:r>
            <a:r>
              <a:rPr lang="en-US" dirty="0"/>
              <a:t>you use </a:t>
            </a:r>
            <a:r>
              <a:rPr lang="en-US" i="1" dirty="0"/>
              <a:t>new</a:t>
            </a:r>
            <a:r>
              <a:rPr lang="en-US" dirty="0"/>
              <a:t>, </a:t>
            </a:r>
          </a:p>
          <a:p>
            <a:pPr marL="457200" indent="-457200">
              <a:buFont typeface="+mj-lt"/>
              <a:buAutoNum type="arabicPeriod"/>
            </a:pPr>
            <a:r>
              <a:rPr lang="en-US" dirty="0"/>
              <a:t>An empty Object is created</a:t>
            </a:r>
          </a:p>
          <a:p>
            <a:pPr lvl="1"/>
            <a:r>
              <a:rPr lang="en-US" dirty="0"/>
              <a:t>It replaces window as the context</a:t>
            </a:r>
          </a:p>
          <a:p>
            <a:pPr lvl="1"/>
            <a:r>
              <a:rPr lang="en-US" dirty="0"/>
              <a:t>"this" refers to that new context</a:t>
            </a:r>
          </a:p>
          <a:p>
            <a:pPr marL="457200" indent="-457200">
              <a:buFont typeface="+mj-lt"/>
              <a:buAutoNum type="arabicPeriod"/>
            </a:pPr>
            <a:r>
              <a:rPr lang="en-US" dirty="0"/>
              <a:t>The lines in the function are run in this context</a:t>
            </a:r>
          </a:p>
          <a:p>
            <a:pPr marL="457200" indent="-457200">
              <a:buFont typeface="+mj-lt"/>
              <a:buAutoNum type="arabicPeriod"/>
            </a:pPr>
            <a:r>
              <a:rPr lang="en-US" dirty="0"/>
              <a:t>That new context is returned</a:t>
            </a:r>
          </a:p>
          <a:p>
            <a:endParaRPr lang="en-US" dirty="0"/>
          </a:p>
        </p:txBody>
      </p:sp>
    </p:spTree>
    <p:extLst>
      <p:ext uri="{BB962C8B-B14F-4D97-AF65-F5344CB8AC3E}">
        <p14:creationId xmlns:p14="http://schemas.microsoft.com/office/powerpoint/2010/main" val="100533683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 form example</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pPr marL="0" indent="0">
              <a:buNone/>
            </a:pPr>
            <a:r>
              <a:rPr lang="en-US" dirty="0" smtClean="0">
                <a:latin typeface="Courier"/>
                <a:cs typeface="Courier"/>
              </a:rPr>
              <a:t>function Item(</a:t>
            </a:r>
            <a:r>
              <a:rPr lang="en-US" dirty="0" err="1" smtClean="0">
                <a:latin typeface="Courier"/>
                <a:cs typeface="Courier"/>
              </a:rPr>
              <a:t>itemId</a:t>
            </a:r>
            <a:r>
              <a:rPr lang="en-US" dirty="0" smtClean="0">
                <a:latin typeface="Courier"/>
                <a:cs typeface="Courier"/>
              </a:rPr>
              <a:t>) {</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var</a:t>
            </a:r>
            <a:r>
              <a:rPr lang="en-US" dirty="0" smtClean="0">
                <a:latin typeface="Courier"/>
                <a:cs typeface="Courier"/>
              </a:rPr>
              <a:t> _item = </a:t>
            </a:r>
            <a:r>
              <a:rPr lang="en-US" dirty="0" err="1" smtClean="0">
                <a:latin typeface="Courier"/>
                <a:cs typeface="Courier"/>
              </a:rPr>
              <a:t>getItemViaAjax</a:t>
            </a:r>
            <a:r>
              <a:rPr lang="en-US" dirty="0" smtClean="0">
                <a:latin typeface="Courier"/>
                <a:cs typeface="Courier"/>
              </a:rPr>
              <a:t>(</a:t>
            </a:r>
            <a:r>
              <a:rPr lang="en-US" dirty="0" err="1" smtClean="0">
                <a:latin typeface="Courier"/>
                <a:cs typeface="Courier"/>
              </a:rPr>
              <a:t>itemId</a:t>
            </a:r>
            <a:r>
              <a:rPr lang="en-US" dirty="0" smtClean="0">
                <a:latin typeface="Courier"/>
                <a:cs typeface="Courier"/>
              </a:rPr>
              <a:t>);</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this.id</a:t>
            </a:r>
            <a:r>
              <a:rPr lang="en-US" dirty="0" smtClean="0">
                <a:latin typeface="Courier"/>
                <a:cs typeface="Courier"/>
              </a:rPr>
              <a:t> = </a:t>
            </a:r>
            <a:r>
              <a:rPr lang="en-US" dirty="0" err="1" smtClean="0">
                <a:latin typeface="Courier"/>
                <a:cs typeface="Courier"/>
              </a:rPr>
              <a:t>itemId</a:t>
            </a:r>
            <a:r>
              <a:rPr lang="en-US" dirty="0" smtClean="0">
                <a:latin typeface="Courier"/>
                <a:cs typeface="Courier"/>
              </a:rPr>
              <a:t>;</a:t>
            </a:r>
          </a:p>
          <a:p>
            <a:pPr marL="0" indent="0">
              <a:buNone/>
            </a:pPr>
            <a:r>
              <a:rPr lang="en-US" dirty="0" smtClean="0">
                <a:latin typeface="Courier"/>
                <a:cs typeface="Courier"/>
              </a:rPr>
              <a:t>  </a:t>
            </a:r>
            <a:r>
              <a:rPr lang="en-US" dirty="0" err="1" smtClean="0">
                <a:latin typeface="Courier"/>
                <a:cs typeface="Courier"/>
              </a:rPr>
              <a:t>this.price</a:t>
            </a:r>
            <a:r>
              <a:rPr lang="en-US" dirty="0" smtClean="0">
                <a:latin typeface="Courier"/>
                <a:cs typeface="Courier"/>
              </a:rPr>
              <a:t> = _</a:t>
            </a:r>
            <a:r>
              <a:rPr lang="en-US" dirty="0" err="1" smtClean="0">
                <a:latin typeface="Courier"/>
                <a:cs typeface="Courier"/>
              </a:rPr>
              <a:t>item.unitPrice</a:t>
            </a:r>
            <a:r>
              <a:rPr lang="en-US" dirty="0" smtClean="0">
                <a:latin typeface="Courier"/>
                <a:cs typeface="Courier"/>
              </a:rPr>
              <a:t>;</a:t>
            </a:r>
          </a:p>
          <a:p>
            <a:pPr marL="0" indent="0">
              <a:buNone/>
            </a:pPr>
            <a:r>
              <a:rPr lang="en-US" dirty="0">
                <a:latin typeface="Courier"/>
                <a:cs typeface="Courier"/>
              </a:rPr>
              <a:t> </a:t>
            </a:r>
            <a:r>
              <a:rPr lang="en-US" dirty="0" smtClean="0">
                <a:latin typeface="Courier"/>
                <a:cs typeface="Courier"/>
              </a:rPr>
              <a:t> </a:t>
            </a:r>
            <a:r>
              <a:rPr lang="en-US" dirty="0" err="1" smtClean="0">
                <a:latin typeface="Courier"/>
                <a:cs typeface="Courier"/>
              </a:rPr>
              <a:t>this.desc</a:t>
            </a:r>
            <a:r>
              <a:rPr lang="en-US" dirty="0" smtClean="0">
                <a:latin typeface="Courier"/>
                <a:cs typeface="Courier"/>
              </a:rPr>
              <a:t> = _</a:t>
            </a:r>
            <a:r>
              <a:rPr lang="en-US" dirty="0" err="1" smtClean="0">
                <a:latin typeface="Courier"/>
                <a:cs typeface="Courier"/>
              </a:rPr>
              <a:t>item.description</a:t>
            </a:r>
            <a:r>
              <a:rPr lang="en-US" dirty="0" smtClean="0">
                <a:latin typeface="Courier"/>
                <a:cs typeface="Courier"/>
              </a:rPr>
              <a:t>;</a:t>
            </a:r>
          </a:p>
          <a:p>
            <a:pPr marL="0" indent="0">
              <a:buNone/>
            </a:pPr>
            <a:r>
              <a:rPr lang="en-US" dirty="0" smtClean="0">
                <a:latin typeface="Courier"/>
                <a:cs typeface="Courier"/>
              </a:rPr>
              <a:t>}</a:t>
            </a:r>
          </a:p>
          <a:p>
            <a:pPr marL="0" indent="0">
              <a:buNone/>
            </a:pPr>
            <a:endParaRPr lang="en-US" dirty="0">
              <a:latin typeface="Courier"/>
              <a:cs typeface="Courier"/>
            </a:endParaRPr>
          </a:p>
          <a:p>
            <a:pPr marL="0" indent="0">
              <a:buNone/>
            </a:pPr>
            <a:r>
              <a:rPr lang="en-US" dirty="0" err="1" smtClean="0">
                <a:latin typeface="Courier"/>
                <a:cs typeface="Courier"/>
              </a:rPr>
              <a:t>var</a:t>
            </a:r>
            <a:r>
              <a:rPr lang="en-US" dirty="0" smtClean="0">
                <a:latin typeface="Courier"/>
                <a:cs typeface="Courier"/>
              </a:rPr>
              <a:t> cart = [</a:t>
            </a:r>
          </a:p>
          <a:p>
            <a:pPr marL="0" indent="0">
              <a:buNone/>
            </a:pPr>
            <a:r>
              <a:rPr lang="en-US" dirty="0" smtClean="0">
                <a:latin typeface="Courier"/>
                <a:cs typeface="Courier"/>
              </a:rPr>
              <a:t>  {</a:t>
            </a:r>
            <a:r>
              <a:rPr lang="en-US" dirty="0" err="1">
                <a:latin typeface="Courier"/>
                <a:cs typeface="Courier"/>
              </a:rPr>
              <a:t>qty</a:t>
            </a:r>
            <a:r>
              <a:rPr lang="en-US" dirty="0">
                <a:latin typeface="Courier"/>
                <a:cs typeface="Courier"/>
              </a:rPr>
              <a:t>: </a:t>
            </a:r>
            <a:r>
              <a:rPr lang="en-US" dirty="0" smtClean="0">
                <a:latin typeface="Courier"/>
                <a:cs typeface="Courier"/>
              </a:rPr>
              <a:t>5, </a:t>
            </a:r>
            <a:r>
              <a:rPr lang="en-US" dirty="0">
                <a:latin typeface="Courier"/>
                <a:cs typeface="Courier"/>
              </a:rPr>
              <a:t>item: new Item</a:t>
            </a:r>
            <a:r>
              <a:rPr lang="en-US" dirty="0" smtClean="0">
                <a:latin typeface="Courier"/>
                <a:cs typeface="Courier"/>
              </a:rPr>
              <a:t>(59)</a:t>
            </a:r>
            <a:r>
              <a:rPr lang="en-US" dirty="0">
                <a:latin typeface="Courier"/>
                <a:cs typeface="Courier"/>
              </a:rPr>
              <a:t>},</a:t>
            </a:r>
          </a:p>
          <a:p>
            <a:pPr marL="0" indent="0">
              <a:buNone/>
            </a:pPr>
            <a:r>
              <a:rPr lang="en-US" dirty="0" smtClean="0">
                <a:latin typeface="Courier"/>
                <a:cs typeface="Courier"/>
              </a:rPr>
              <a:t>  {</a:t>
            </a:r>
            <a:r>
              <a:rPr lang="en-US" dirty="0" err="1">
                <a:latin typeface="Courier"/>
                <a:cs typeface="Courier"/>
              </a:rPr>
              <a:t>qty</a:t>
            </a:r>
            <a:r>
              <a:rPr lang="en-US" dirty="0">
                <a:latin typeface="Courier"/>
                <a:cs typeface="Courier"/>
              </a:rPr>
              <a:t>: </a:t>
            </a:r>
            <a:r>
              <a:rPr lang="en-US" dirty="0" smtClean="0">
                <a:latin typeface="Courier"/>
                <a:cs typeface="Courier"/>
              </a:rPr>
              <a:t>1, </a:t>
            </a:r>
            <a:r>
              <a:rPr lang="en-US" dirty="0">
                <a:latin typeface="Courier"/>
                <a:cs typeface="Courier"/>
              </a:rPr>
              <a:t>item: new Item</a:t>
            </a:r>
            <a:r>
              <a:rPr lang="en-US" dirty="0" smtClean="0">
                <a:latin typeface="Courier"/>
                <a:cs typeface="Courier"/>
              </a:rPr>
              <a:t>(844)</a:t>
            </a:r>
            <a:r>
              <a:rPr lang="en-US" dirty="0">
                <a:latin typeface="Courier"/>
                <a:cs typeface="Courier"/>
              </a:rPr>
              <a:t>},</a:t>
            </a:r>
          </a:p>
          <a:p>
            <a:pPr marL="0" indent="0">
              <a:buNone/>
            </a:pPr>
            <a:r>
              <a:rPr lang="en-US" dirty="0" smtClean="0">
                <a:latin typeface="Courier"/>
                <a:cs typeface="Courier"/>
              </a:rPr>
              <a:t>  {</a:t>
            </a:r>
            <a:r>
              <a:rPr lang="en-US" dirty="0" err="1">
                <a:latin typeface="Courier"/>
                <a:cs typeface="Courier"/>
              </a:rPr>
              <a:t>qty</a:t>
            </a:r>
            <a:r>
              <a:rPr lang="en-US" dirty="0">
                <a:latin typeface="Courier"/>
                <a:cs typeface="Courier"/>
              </a:rPr>
              <a:t>: </a:t>
            </a:r>
            <a:r>
              <a:rPr lang="en-US" dirty="0" smtClean="0">
                <a:latin typeface="Courier"/>
                <a:cs typeface="Courier"/>
              </a:rPr>
              <a:t>5, </a:t>
            </a:r>
            <a:r>
              <a:rPr lang="en-US" dirty="0">
                <a:latin typeface="Courier"/>
                <a:cs typeface="Courier"/>
              </a:rPr>
              <a:t>item: new Item</a:t>
            </a:r>
            <a:r>
              <a:rPr lang="en-US" dirty="0" smtClean="0">
                <a:latin typeface="Courier"/>
                <a:cs typeface="Courier"/>
              </a:rPr>
              <a:t>(562)}</a:t>
            </a:r>
          </a:p>
          <a:p>
            <a:pPr marL="0" indent="0">
              <a:buNone/>
            </a:pPr>
            <a:r>
              <a:rPr lang="en-US" dirty="0" smtClean="0">
                <a:latin typeface="Courier"/>
                <a:cs typeface="Courier"/>
              </a:rPr>
              <a:t>];</a:t>
            </a:r>
            <a:endParaRPr lang="en-US" dirty="0">
              <a:latin typeface="Courier"/>
              <a:cs typeface="Courier"/>
            </a:endParaRPr>
          </a:p>
          <a:p>
            <a:endParaRPr lang="en-US" dirty="0"/>
          </a:p>
        </p:txBody>
      </p:sp>
    </p:spTree>
    <p:extLst>
      <p:ext uri="{BB962C8B-B14F-4D97-AF65-F5344CB8AC3E}">
        <p14:creationId xmlns:p14="http://schemas.microsoft.com/office/powerpoint/2010/main" val="95302825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6067420"/>
              </p:ext>
            </p:extLst>
          </p:nvPr>
        </p:nvGraphicFramePr>
        <p:xfrm>
          <a:off x="457200" y="1600200"/>
          <a:ext cx="8229600" cy="2123440"/>
        </p:xfrm>
        <a:graphic>
          <a:graphicData uri="http://schemas.openxmlformats.org/drawingml/2006/table">
            <a:tbl>
              <a:tblPr firstRow="1" bandRow="1">
                <a:tableStyleId>{5C22544A-7EE6-4342-B048-85BDC9FD1C3A}</a:tableStyleId>
              </a:tblPr>
              <a:tblGrid>
                <a:gridCol w="2057400"/>
                <a:gridCol w="3261354"/>
                <a:gridCol w="2702566"/>
                <a:gridCol w="208280"/>
              </a:tblGrid>
              <a:tr h="370840">
                <a:tc>
                  <a:txBody>
                    <a:bodyPr/>
                    <a:lstStyle/>
                    <a:p>
                      <a:r>
                        <a:rPr lang="en-US" dirty="0" smtClean="0"/>
                        <a:t>Form</a:t>
                      </a:r>
                      <a:endParaRPr lang="en-US" dirty="0"/>
                    </a:p>
                  </a:txBody>
                  <a:tcPr/>
                </a:tc>
                <a:tc>
                  <a:txBody>
                    <a:bodyPr/>
                    <a:lstStyle/>
                    <a:p>
                      <a:r>
                        <a:rPr lang="en-US" dirty="0" smtClean="0"/>
                        <a:t>Example</a:t>
                      </a:r>
                      <a:endParaRPr lang="en-US" dirty="0"/>
                    </a:p>
                  </a:txBody>
                  <a:tcPr/>
                </a:tc>
                <a:tc>
                  <a:txBody>
                    <a:bodyPr/>
                    <a:lstStyle/>
                    <a:p>
                      <a:r>
                        <a:rPr lang="en-US" dirty="0" smtClean="0"/>
                        <a:t>this</a:t>
                      </a:r>
                      <a:endParaRPr lang="en-US" dirty="0"/>
                    </a:p>
                  </a:txBody>
                  <a:tcPr/>
                </a:tc>
                <a:tc>
                  <a:txBody>
                    <a:bodyPr/>
                    <a:lstStyle/>
                    <a:p>
                      <a:endParaRPr lang="en-US"/>
                    </a:p>
                  </a:txBody>
                  <a:tcPr/>
                </a:tc>
              </a:tr>
              <a:tr h="370840">
                <a:tc>
                  <a:txBody>
                    <a:bodyPr/>
                    <a:lstStyle/>
                    <a:p>
                      <a:r>
                        <a:rPr lang="en-US" dirty="0" smtClean="0"/>
                        <a:t>Method</a:t>
                      </a:r>
                    </a:p>
                  </a:txBody>
                  <a:tcPr/>
                </a:tc>
                <a:tc>
                  <a:txBody>
                    <a:bodyPr/>
                    <a:lstStyle/>
                    <a:p>
                      <a:r>
                        <a:rPr lang="en-US" dirty="0" smtClean="0"/>
                        <a:t>obj1.foo();</a:t>
                      </a:r>
                      <a:endParaRPr lang="en-US" dirty="0"/>
                    </a:p>
                  </a:txBody>
                  <a:tcPr/>
                </a:tc>
                <a:tc>
                  <a:txBody>
                    <a:bodyPr/>
                    <a:lstStyle/>
                    <a:p>
                      <a:r>
                        <a:rPr lang="en-US" dirty="0" smtClean="0"/>
                        <a:t>obj1</a:t>
                      </a:r>
                      <a:endParaRPr lang="en-US" dirty="0"/>
                    </a:p>
                  </a:txBody>
                  <a:tcPr/>
                </a:tc>
                <a:tc>
                  <a:txBody>
                    <a:bodyPr/>
                    <a:lstStyle/>
                    <a:p>
                      <a:endParaRPr lang="en-US"/>
                    </a:p>
                  </a:txBody>
                  <a:tcPr/>
                </a:tc>
              </a:tr>
              <a:tr h="370840">
                <a:tc>
                  <a:txBody>
                    <a:bodyPr/>
                    <a:lstStyle/>
                    <a:p>
                      <a:r>
                        <a:rPr lang="en-US" dirty="0" smtClean="0"/>
                        <a:t>Function</a:t>
                      </a:r>
                      <a:endParaRPr lang="en-US" dirty="0"/>
                    </a:p>
                  </a:txBody>
                  <a:tcPr/>
                </a:tc>
                <a:tc>
                  <a:txBody>
                    <a:bodyPr/>
                    <a:lstStyle/>
                    <a:p>
                      <a:r>
                        <a:rPr lang="en-US" dirty="0" smtClean="0"/>
                        <a:t>foo()</a:t>
                      </a:r>
                      <a:endParaRPr lang="en-US" dirty="0"/>
                    </a:p>
                  </a:txBody>
                  <a:tcPr/>
                </a:tc>
                <a:tc>
                  <a:txBody>
                    <a:bodyPr/>
                    <a:lstStyle/>
                    <a:p>
                      <a:r>
                        <a:rPr lang="en-US" dirty="0" smtClean="0"/>
                        <a:t>global</a:t>
                      </a:r>
                      <a:endParaRPr lang="en-US" dirty="0"/>
                    </a:p>
                  </a:txBody>
                  <a:tcPr/>
                </a:tc>
                <a:tc>
                  <a:txBody>
                    <a:bodyPr/>
                    <a:lstStyle/>
                    <a:p>
                      <a:endParaRPr lang="en-US" dirty="0"/>
                    </a:p>
                  </a:txBody>
                  <a:tcPr/>
                </a:tc>
              </a:tr>
              <a:tr h="370840">
                <a:tc>
                  <a:txBody>
                    <a:bodyPr/>
                    <a:lstStyle/>
                    <a:p>
                      <a:r>
                        <a:rPr lang="en-US" dirty="0" smtClean="0"/>
                        <a:t>Constructor</a:t>
                      </a:r>
                      <a:endParaRPr lang="en-US" dirty="0"/>
                    </a:p>
                  </a:txBody>
                  <a:tcPr/>
                </a:tc>
                <a:tc>
                  <a:txBody>
                    <a:bodyPr/>
                    <a:lstStyle/>
                    <a:p>
                      <a:r>
                        <a:rPr lang="en-US" dirty="0" err="1" smtClean="0"/>
                        <a:t>newObj</a:t>
                      </a:r>
                      <a:r>
                        <a:rPr lang="en-US" dirty="0" smtClean="0"/>
                        <a:t> = new foo();</a:t>
                      </a:r>
                      <a:endParaRPr lang="en-US" dirty="0"/>
                    </a:p>
                  </a:txBody>
                  <a:tcPr/>
                </a:tc>
                <a:tc>
                  <a:txBody>
                    <a:bodyPr/>
                    <a:lstStyle/>
                    <a:p>
                      <a:r>
                        <a:rPr lang="en-US" dirty="0" smtClean="0"/>
                        <a:t>the</a:t>
                      </a:r>
                      <a:r>
                        <a:rPr lang="en-US" baseline="0" dirty="0" smtClean="0"/>
                        <a:t> instantiated object</a:t>
                      </a:r>
                      <a:endParaRPr lang="en-US" dirty="0"/>
                    </a:p>
                  </a:txBody>
                  <a:tcPr/>
                </a:tc>
                <a:tc>
                  <a:txBody>
                    <a:bodyPr/>
                    <a:lstStyle/>
                    <a:p>
                      <a:endParaRPr lang="en-US" dirty="0"/>
                    </a:p>
                  </a:txBody>
                  <a:tcPr/>
                </a:tc>
              </a:tr>
              <a:tr h="370840">
                <a:tc>
                  <a:txBody>
                    <a:bodyPr/>
                    <a:lstStyle/>
                    <a:p>
                      <a:r>
                        <a:rPr lang="en-US" dirty="0" smtClean="0"/>
                        <a:t>Call</a:t>
                      </a:r>
                      <a:endParaRPr lang="en-US" dirty="0"/>
                    </a:p>
                  </a:txBody>
                  <a:tcPr/>
                </a:tc>
                <a:tc>
                  <a:txBody>
                    <a:bodyPr/>
                    <a:lstStyle/>
                    <a:p>
                      <a:r>
                        <a:rPr lang="en-US" dirty="0" err="1" smtClean="0"/>
                        <a:t>foo.call</a:t>
                      </a:r>
                      <a:r>
                        <a:rPr lang="en-US" dirty="0" smtClean="0"/>
                        <a:t>(obj1, p1,p2,</a:t>
                      </a:r>
                      <a:r>
                        <a:rPr lang="en-US" baseline="0" dirty="0" smtClean="0"/>
                        <a:t> ...);</a:t>
                      </a:r>
                    </a:p>
                    <a:p>
                      <a:r>
                        <a:rPr lang="en-US" baseline="0" dirty="0" err="1" smtClean="0"/>
                        <a:t>foo.apply</a:t>
                      </a:r>
                      <a:r>
                        <a:rPr lang="en-US" baseline="0" dirty="0" smtClean="0"/>
                        <a:t>(obj1, [p1, p2, ...]);</a:t>
                      </a:r>
                    </a:p>
                  </a:txBody>
                  <a:tcPr/>
                </a:tc>
                <a:tc>
                  <a:txBody>
                    <a:bodyPr/>
                    <a:lstStyle/>
                    <a:p>
                      <a:r>
                        <a:rPr lang="en-US" dirty="0" smtClean="0"/>
                        <a:t>obj1</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83073385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a:t>
            </a:r>
            <a:endParaRPr lang="en-US" dirty="0"/>
          </a:p>
        </p:txBody>
      </p:sp>
      <p:sp>
        <p:nvSpPr>
          <p:cNvPr id="3" name="Content Placeholder 2"/>
          <p:cNvSpPr>
            <a:spLocks noGrp="1"/>
          </p:cNvSpPr>
          <p:nvPr>
            <p:ph idx="1"/>
          </p:nvPr>
        </p:nvSpPr>
        <p:spPr/>
        <p:txBody>
          <a:bodyPr/>
          <a:lstStyle/>
          <a:p>
            <a:r>
              <a:rPr lang="en-US" dirty="0" smtClean="0"/>
              <a:t>Bind is a whole new ballgame</a:t>
            </a:r>
          </a:p>
          <a:p>
            <a:r>
              <a:rPr lang="en-US" dirty="0" smtClean="0"/>
              <a:t>Good for currying (recursively calling functions to avoid loops - a big part of functional programming.)</a:t>
            </a:r>
          </a:p>
          <a:p>
            <a:endParaRPr lang="en-US" dirty="0" smtClean="0"/>
          </a:p>
          <a:p>
            <a:r>
              <a:rPr lang="en-US" dirty="0" err="1" smtClean="0"/>
              <a:t>var</a:t>
            </a:r>
            <a:r>
              <a:rPr lang="en-US" dirty="0" smtClean="0"/>
              <a:t> </a:t>
            </a:r>
            <a:r>
              <a:rPr lang="en-US" dirty="0" err="1" smtClean="0"/>
              <a:t>getTotalInDollars</a:t>
            </a:r>
            <a:r>
              <a:rPr lang="en-US" dirty="0" smtClean="0"/>
              <a:t> = </a:t>
            </a:r>
            <a:r>
              <a:rPr lang="en-US" dirty="0" err="1" smtClean="0"/>
              <a:t>getTotal.bind</a:t>
            </a:r>
            <a:r>
              <a:rPr lang="en-US" dirty="0" smtClean="0"/>
              <a:t>(cart, "$");</a:t>
            </a:r>
          </a:p>
          <a:p>
            <a:r>
              <a:rPr lang="en-US" dirty="0" err="1" smtClean="0"/>
              <a:t>var</a:t>
            </a:r>
            <a:r>
              <a:rPr lang="en-US" dirty="0" smtClean="0"/>
              <a:t> </a:t>
            </a:r>
            <a:r>
              <a:rPr lang="en-US" dirty="0" err="1" smtClean="0"/>
              <a:t>getTotalInEuro</a:t>
            </a:r>
            <a:r>
              <a:rPr lang="en-US" dirty="0" smtClean="0"/>
              <a:t> = </a:t>
            </a:r>
            <a:r>
              <a:rPr lang="en-US" dirty="0" err="1" smtClean="0"/>
              <a:t>getTotal.bind</a:t>
            </a:r>
            <a:r>
              <a:rPr lang="en-US" dirty="0" smtClean="0"/>
              <a:t>(cart, "€");</a:t>
            </a:r>
          </a:p>
          <a:p>
            <a:r>
              <a:rPr lang="en-US" dirty="0" err="1" smtClean="0"/>
              <a:t>const</a:t>
            </a:r>
            <a:r>
              <a:rPr lang="en-US" dirty="0" smtClean="0"/>
              <a:t> </a:t>
            </a:r>
            <a:r>
              <a:rPr lang="en-US" dirty="0" err="1" smtClean="0"/>
              <a:t>msg</a:t>
            </a:r>
            <a:r>
              <a:rPr lang="en-US" dirty="0" smtClean="0"/>
              <a:t> = "Order total: " + (</a:t>
            </a:r>
            <a:r>
              <a:rPr lang="en-US" dirty="0" err="1" smtClean="0"/>
              <a:t>inUS</a:t>
            </a:r>
            <a:r>
              <a:rPr lang="en-US" dirty="0" smtClean="0"/>
              <a:t>) ? </a:t>
            </a:r>
            <a:r>
              <a:rPr lang="en-US" dirty="0" err="1" smtClean="0"/>
              <a:t>getTotalInDollars</a:t>
            </a:r>
            <a:r>
              <a:rPr lang="en-US" dirty="0" smtClean="0"/>
              <a:t>() : </a:t>
            </a:r>
            <a:r>
              <a:rPr lang="en-US" dirty="0" err="1" smtClean="0"/>
              <a:t>getTotalInEuro</a:t>
            </a:r>
            <a:r>
              <a:rPr lang="en-US" dirty="0" smtClean="0"/>
              <a:t>();</a:t>
            </a:r>
            <a:endParaRPr lang="en-US" dirty="0"/>
          </a:p>
        </p:txBody>
      </p:sp>
    </p:spTree>
    <p:extLst>
      <p:ext uri="{BB962C8B-B14F-4D97-AF65-F5344CB8AC3E}">
        <p14:creationId xmlns:p14="http://schemas.microsoft.com/office/powerpoint/2010/main" val="2421723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Create a </a:t>
            </a:r>
            <a:r>
              <a:rPr lang="en-US" dirty="0" err="1" smtClean="0"/>
              <a:t>jsbin</a:t>
            </a:r>
            <a:r>
              <a:rPr lang="en-US" dirty="0" smtClean="0"/>
              <a:t> with a function call,</a:t>
            </a:r>
          </a:p>
          <a:p>
            <a:endParaRPr lang="en-US" dirty="0"/>
          </a:p>
          <a:p>
            <a:r>
              <a:rPr lang="en-US" dirty="0" smtClean="0"/>
              <a:t>Going to struggle with showing use cases.  Need to tell a story.</a:t>
            </a:r>
          </a:p>
          <a:p>
            <a:r>
              <a:rPr lang="en-US" dirty="0"/>
              <a:t>Great post: http://</a:t>
            </a:r>
            <a:r>
              <a:rPr lang="en-US" dirty="0" err="1"/>
              <a:t>geekabyte.blogspot.com</a:t>
            </a:r>
            <a:r>
              <a:rPr lang="en-US" dirty="0"/>
              <a:t>/2013/09/how-to-use-call-apply-and-bind-</a:t>
            </a:r>
            <a:r>
              <a:rPr lang="en-US" dirty="0" err="1"/>
              <a:t>in.html</a:t>
            </a:r>
            <a:endParaRPr lang="en-US" dirty="0"/>
          </a:p>
          <a:p>
            <a:r>
              <a:rPr lang="en-US" dirty="0"/>
              <a:t>Look here: http://</a:t>
            </a:r>
            <a:r>
              <a:rPr lang="en-US" dirty="0" err="1"/>
              <a:t>blog.i-evaluation.com</a:t>
            </a:r>
            <a:r>
              <a:rPr lang="en-US" dirty="0"/>
              <a:t>/2012/08/15/</a:t>
            </a:r>
            <a:r>
              <a:rPr lang="en-US" dirty="0" err="1"/>
              <a:t>javascript</a:t>
            </a:r>
            <a:r>
              <a:rPr lang="en-US" dirty="0"/>
              <a:t>-call-and-apply</a:t>
            </a:r>
            <a:r>
              <a:rPr lang="en-US" dirty="0" smtClean="0"/>
              <a:t>/</a:t>
            </a:r>
          </a:p>
          <a:p>
            <a:r>
              <a:rPr lang="en-US" dirty="0"/>
              <a:t>Good, too: https://</a:t>
            </a:r>
            <a:r>
              <a:rPr lang="en-US" dirty="0" err="1"/>
              <a:t>codeplanet.io</a:t>
            </a:r>
            <a:r>
              <a:rPr lang="en-US" dirty="0"/>
              <a:t>/</a:t>
            </a:r>
            <a:r>
              <a:rPr lang="en-US" dirty="0" err="1"/>
              <a:t>javascript</a:t>
            </a:r>
            <a:r>
              <a:rPr lang="en-US" dirty="0"/>
              <a:t>-apply-</a:t>
            </a:r>
            <a:r>
              <a:rPr lang="en-US" dirty="0" err="1"/>
              <a:t>vs</a:t>
            </a:r>
            <a:r>
              <a:rPr lang="en-US" dirty="0"/>
              <a:t>-call-</a:t>
            </a:r>
            <a:r>
              <a:rPr lang="en-US" dirty="0" err="1"/>
              <a:t>vs</a:t>
            </a:r>
            <a:r>
              <a:rPr lang="en-US" dirty="0"/>
              <a:t>-bind/</a:t>
            </a:r>
          </a:p>
        </p:txBody>
      </p:sp>
    </p:spTree>
    <p:extLst>
      <p:ext uri="{BB962C8B-B14F-4D97-AF65-F5344CB8AC3E}">
        <p14:creationId xmlns:p14="http://schemas.microsoft.com/office/powerpoint/2010/main" val="1286844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Event Loop</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34309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Describe how JavaScript handles </a:t>
            </a:r>
            <a:r>
              <a:rPr lang="en-US" dirty="0" err="1" smtClean="0"/>
              <a:t>async</a:t>
            </a:r>
            <a:endParaRPr lang="en-US" dirty="0" smtClean="0"/>
          </a:p>
          <a:p>
            <a:r>
              <a:rPr lang="en-US" dirty="0" smtClean="0"/>
              <a:t>It doesn't!  It uses an event loop.</a:t>
            </a:r>
          </a:p>
          <a:p>
            <a:endParaRPr lang="en-US" dirty="0"/>
          </a:p>
        </p:txBody>
      </p:sp>
    </p:spTree>
    <p:extLst>
      <p:ext uri="{BB962C8B-B14F-4D97-AF65-F5344CB8AC3E}">
        <p14:creationId xmlns:p14="http://schemas.microsoft.com/office/powerpoint/2010/main" val="4095084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is single-threaded</a:t>
            </a:r>
            <a:endParaRPr lang="en-US" dirty="0"/>
          </a:p>
        </p:txBody>
      </p:sp>
      <p:sp>
        <p:nvSpPr>
          <p:cNvPr id="3" name="Content Placeholder 2"/>
          <p:cNvSpPr>
            <a:spLocks noGrp="1"/>
          </p:cNvSpPr>
          <p:nvPr>
            <p:ph idx="1"/>
          </p:nvPr>
        </p:nvSpPr>
        <p:spPr/>
        <p:txBody>
          <a:bodyPr/>
          <a:lstStyle/>
          <a:p>
            <a:r>
              <a:rPr lang="en-US" dirty="0" smtClean="0"/>
              <a:t>It is not multithreaded</a:t>
            </a:r>
          </a:p>
          <a:p>
            <a:r>
              <a:rPr lang="en-US" dirty="0" smtClean="0"/>
              <a:t>It can never block!</a:t>
            </a:r>
            <a:endParaRPr lang="en-US" dirty="0"/>
          </a:p>
        </p:txBody>
      </p:sp>
    </p:spTree>
    <p:extLst>
      <p:ext uri="{BB962C8B-B14F-4D97-AF65-F5344CB8AC3E}">
        <p14:creationId xmlns:p14="http://schemas.microsoft.com/office/powerpoint/2010/main" val="754979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a:t>console.log</a:t>
            </a:r>
            <a:r>
              <a:rPr lang="en-US" dirty="0"/>
              <a:t>(1</a:t>
            </a:r>
            <a:r>
              <a:rPr lang="en-US" dirty="0" smtClean="0"/>
              <a:t>)</a:t>
            </a:r>
          </a:p>
          <a:p>
            <a:r>
              <a:rPr lang="en-US" dirty="0" err="1" smtClean="0"/>
              <a:t>setTimeout</a:t>
            </a:r>
            <a:r>
              <a:rPr lang="en-US" dirty="0" smtClean="0"/>
              <a:t>(1000, </a:t>
            </a:r>
            <a:r>
              <a:rPr lang="en-US" dirty="0" err="1" smtClean="0"/>
              <a:t>console.log</a:t>
            </a:r>
            <a:r>
              <a:rPr lang="en-US" dirty="0" smtClean="0"/>
              <a:t>(2))</a:t>
            </a:r>
            <a:endParaRPr lang="en-US" dirty="0"/>
          </a:p>
          <a:p>
            <a:r>
              <a:rPr lang="en-US" dirty="0" err="1"/>
              <a:t>console.log</a:t>
            </a:r>
            <a:r>
              <a:rPr lang="en-US" dirty="0" smtClean="0"/>
              <a:t>(3)</a:t>
            </a:r>
          </a:p>
          <a:p>
            <a:r>
              <a:rPr lang="en-US" dirty="0" err="1" smtClean="0"/>
              <a:t>setTimeout</a:t>
            </a:r>
            <a:r>
              <a:rPr lang="en-US" dirty="0" smtClean="0"/>
              <a:t>(0, </a:t>
            </a:r>
            <a:r>
              <a:rPr lang="en-US" dirty="0" err="1" smtClean="0"/>
              <a:t>console.log</a:t>
            </a:r>
            <a:r>
              <a:rPr lang="en-US" dirty="0" smtClean="0"/>
              <a:t>(4))</a:t>
            </a:r>
            <a:endParaRPr lang="en-US" dirty="0"/>
          </a:p>
          <a:p>
            <a:r>
              <a:rPr lang="en-US" dirty="0" err="1"/>
              <a:t>console.log</a:t>
            </a:r>
            <a:r>
              <a:rPr lang="en-US" dirty="0" smtClean="0"/>
              <a:t>(5)</a:t>
            </a:r>
            <a:endParaRPr lang="en-US" dirty="0"/>
          </a:p>
          <a:p>
            <a:r>
              <a:rPr lang="en-US" dirty="0" err="1"/>
              <a:t>console.log</a:t>
            </a:r>
            <a:r>
              <a:rPr lang="en-US" dirty="0" smtClean="0"/>
              <a:t>(6)</a:t>
            </a:r>
          </a:p>
          <a:p>
            <a:r>
              <a:rPr lang="en-US" dirty="0" err="1" smtClean="0"/>
              <a:t>console.log</a:t>
            </a:r>
            <a:r>
              <a:rPr lang="en-US" dirty="0" smtClean="0"/>
              <a:t>(7)</a:t>
            </a:r>
            <a:endParaRPr lang="en-US" dirty="0"/>
          </a:p>
          <a:p>
            <a:endParaRPr lang="en-US" dirty="0"/>
          </a:p>
        </p:txBody>
      </p:sp>
    </p:spTree>
    <p:extLst>
      <p:ext uri="{BB962C8B-B14F-4D97-AF65-F5344CB8AC3E}">
        <p14:creationId xmlns:p14="http://schemas.microsoft.com/office/powerpoint/2010/main" val="3177800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stuff</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96624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for event handling</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An object to attach to</a:t>
            </a:r>
          </a:p>
          <a:p>
            <a:pPr marL="457200" indent="-457200">
              <a:buFont typeface="+mj-lt"/>
              <a:buAutoNum type="arabicPeriod"/>
            </a:pPr>
            <a:r>
              <a:rPr lang="en-US" dirty="0" smtClean="0"/>
              <a:t>The event to listen for</a:t>
            </a:r>
          </a:p>
          <a:p>
            <a:pPr marL="457200" indent="-457200">
              <a:buFont typeface="+mj-lt"/>
              <a:buAutoNum type="arabicPeriod"/>
            </a:pPr>
            <a:r>
              <a:rPr lang="en-US" dirty="0" smtClean="0"/>
              <a:t>A function to bind</a:t>
            </a:r>
          </a:p>
          <a:p>
            <a:pPr marL="457200" indent="-457200">
              <a:buFont typeface="+mj-lt"/>
              <a:buAutoNum type="arabicPeriod"/>
            </a:pPr>
            <a:r>
              <a:rPr lang="en-US" dirty="0" smtClean="0"/>
              <a:t>The event object to pass</a:t>
            </a:r>
            <a:endParaRPr lang="en-US" dirty="0"/>
          </a:p>
        </p:txBody>
      </p:sp>
      <p:sp>
        <p:nvSpPr>
          <p:cNvPr id="4" name="Cube 3"/>
          <p:cNvSpPr/>
          <p:nvPr/>
        </p:nvSpPr>
        <p:spPr>
          <a:xfrm>
            <a:off x="667756" y="3757990"/>
            <a:ext cx="2605557" cy="150581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object</a:t>
            </a:r>
            <a:endParaRPr lang="en-US" dirty="0"/>
          </a:p>
        </p:txBody>
      </p:sp>
      <p:sp>
        <p:nvSpPr>
          <p:cNvPr id="5" name="Cube 4"/>
          <p:cNvSpPr/>
          <p:nvPr/>
        </p:nvSpPr>
        <p:spPr>
          <a:xfrm>
            <a:off x="5695565" y="4831698"/>
            <a:ext cx="2605557" cy="942771"/>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function</a:t>
            </a:r>
            <a:endParaRPr lang="en-US" dirty="0"/>
          </a:p>
        </p:txBody>
      </p:sp>
      <p:sp>
        <p:nvSpPr>
          <p:cNvPr id="8" name="TextBox 7"/>
          <p:cNvSpPr txBox="1"/>
          <p:nvPr/>
        </p:nvSpPr>
        <p:spPr>
          <a:xfrm>
            <a:off x="3613737" y="4831699"/>
            <a:ext cx="1531911" cy="366633"/>
          </a:xfrm>
          <a:prstGeom prst="rect">
            <a:avLst/>
          </a:prstGeom>
          <a:noFill/>
        </p:spPr>
        <p:txBody>
          <a:bodyPr wrap="square" rtlCol="0">
            <a:spAutoFit/>
          </a:bodyPr>
          <a:lstStyle/>
          <a:p>
            <a:r>
              <a:rPr lang="en-US" dirty="0" smtClean="0"/>
              <a:t>The binding</a:t>
            </a:r>
            <a:endParaRPr lang="en-US" dirty="0"/>
          </a:p>
        </p:txBody>
      </p:sp>
      <p:sp>
        <p:nvSpPr>
          <p:cNvPr id="9" name="Rectangle 8"/>
          <p:cNvSpPr/>
          <p:nvPr/>
        </p:nvSpPr>
        <p:spPr>
          <a:xfrm>
            <a:off x="1610471" y="4890621"/>
            <a:ext cx="1260203" cy="3797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The event</a:t>
            </a:r>
            <a:endParaRPr lang="en-US" dirty="0"/>
          </a:p>
        </p:txBody>
      </p:sp>
      <p:cxnSp>
        <p:nvCxnSpPr>
          <p:cNvPr id="12" name="Curved Connector 11"/>
          <p:cNvCxnSpPr/>
          <p:nvPr/>
        </p:nvCxnSpPr>
        <p:spPr>
          <a:xfrm>
            <a:off x="2870674" y="5263805"/>
            <a:ext cx="2798705" cy="261877"/>
          </a:xfrm>
          <a:prstGeom prst="curvedConnector3">
            <a:avLst/>
          </a:prstGeom>
          <a:ln w="38100" cmpd="sng">
            <a:solidFill>
              <a:srgbClr val="553876"/>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2762677" y="5080486"/>
            <a:ext cx="2906702" cy="183318"/>
          </a:xfrm>
          <a:prstGeom prst="straightConnector1">
            <a:avLst/>
          </a:prstGeom>
          <a:ln w="38100" cmpd="sng">
            <a:solidFill>
              <a:schemeClr val="accent6"/>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220940" y="5434024"/>
            <a:ext cx="1924708" cy="369332"/>
          </a:xfrm>
          <a:prstGeom prst="rect">
            <a:avLst/>
          </a:prstGeom>
          <a:noFill/>
        </p:spPr>
        <p:txBody>
          <a:bodyPr wrap="square" rtlCol="0">
            <a:spAutoFit/>
          </a:bodyPr>
          <a:lstStyle/>
          <a:p>
            <a:r>
              <a:rPr lang="en-US" dirty="0" smtClean="0"/>
              <a:t>The event object</a:t>
            </a:r>
            <a:endParaRPr lang="en-US" dirty="0"/>
          </a:p>
        </p:txBody>
      </p:sp>
    </p:spTree>
    <p:extLst>
      <p:ext uri="{BB962C8B-B14F-4D97-AF65-F5344CB8AC3E}">
        <p14:creationId xmlns:p14="http://schemas.microsoft.com/office/powerpoint/2010/main" val="20011942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smtClean="0"/>
              <a:t>This is an operator, a suffix operator.</a:t>
            </a:r>
          </a:p>
          <a:p>
            <a:r>
              <a:rPr lang="en-US" dirty="0" smtClean="0"/>
              <a:t>When this is seen, it means to invoke it</a:t>
            </a:r>
          </a:p>
          <a:p>
            <a:r>
              <a:rPr lang="en-US" dirty="0" smtClean="0"/>
              <a:t>Show examples with and without here</a:t>
            </a:r>
            <a:endParaRPr lang="en-US" dirty="0"/>
          </a:p>
        </p:txBody>
      </p:sp>
    </p:spTree>
    <p:extLst>
      <p:ext uri="{BB962C8B-B14F-4D97-AF65-F5344CB8AC3E}">
        <p14:creationId xmlns:p14="http://schemas.microsoft.com/office/powerpoint/2010/main" val="763025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tl;dr</a:t>
            </a:r>
            <a:endParaRPr lang="en-US" dirty="0"/>
          </a:p>
        </p:txBody>
      </p:sp>
      <p:sp>
        <p:nvSpPr>
          <p:cNvPr id="3" name="Content Placeholder 2"/>
          <p:cNvSpPr>
            <a:spLocks noGrp="1"/>
          </p:cNvSpPr>
          <p:nvPr>
            <p:ph idx="1"/>
          </p:nvPr>
        </p:nvSpPr>
        <p:spPr/>
        <p:txBody>
          <a:bodyPr/>
          <a:lstStyle/>
          <a:p>
            <a:r>
              <a:rPr lang="en-US" dirty="0" err="1" smtClean="0"/>
              <a:t>JavaScripts</a:t>
            </a:r>
            <a:r>
              <a:rPr lang="en-US" dirty="0" smtClean="0"/>
              <a:t> hoist all variable declarations</a:t>
            </a:r>
          </a:p>
          <a:p>
            <a:r>
              <a:rPr lang="en-US" dirty="0" smtClean="0"/>
              <a:t>It also hoists function statements</a:t>
            </a:r>
          </a:p>
          <a:p>
            <a:r>
              <a:rPr lang="en-US" dirty="0" smtClean="0"/>
              <a:t>Function expressions omit the name of the function.</a:t>
            </a:r>
          </a:p>
          <a:p>
            <a:r>
              <a:rPr lang="en-US" dirty="0" smtClean="0"/>
              <a:t>Function statements include them.</a:t>
            </a:r>
          </a:p>
        </p:txBody>
      </p:sp>
    </p:spTree>
    <p:extLst>
      <p:ext uri="{BB962C8B-B14F-4D97-AF65-F5344CB8AC3E}">
        <p14:creationId xmlns:p14="http://schemas.microsoft.com/office/powerpoint/2010/main" val="58199338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 Testing JavaScript</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5638040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Component parts</a:t>
            </a:r>
          </a:p>
          <a:p>
            <a:r>
              <a:rPr lang="en-US" dirty="0" smtClean="0"/>
              <a:t>Framework</a:t>
            </a:r>
          </a:p>
          <a:p>
            <a:pPr lvl="1"/>
            <a:r>
              <a:rPr lang="en-US" dirty="0" smtClean="0"/>
              <a:t>Holds the tests and groupings/modules (describe, ...)</a:t>
            </a:r>
          </a:p>
          <a:p>
            <a:pPr lvl="1"/>
            <a:r>
              <a:rPr lang="en-US" dirty="0" smtClean="0"/>
              <a:t>Mocha, </a:t>
            </a:r>
            <a:r>
              <a:rPr lang="en-US" dirty="0" err="1" smtClean="0"/>
              <a:t>QUnit</a:t>
            </a:r>
            <a:r>
              <a:rPr lang="en-US" dirty="0" smtClean="0"/>
              <a:t>, Jasmine</a:t>
            </a:r>
          </a:p>
          <a:p>
            <a:r>
              <a:rPr lang="en-US" dirty="0" smtClean="0"/>
              <a:t>Assertions</a:t>
            </a:r>
          </a:p>
          <a:p>
            <a:pPr lvl="1"/>
            <a:r>
              <a:rPr lang="en-US" dirty="0" smtClean="0"/>
              <a:t>The tests themselves (assert, expect, should ...)</a:t>
            </a:r>
          </a:p>
          <a:p>
            <a:pPr lvl="1"/>
            <a:r>
              <a:rPr lang="en-US" dirty="0" smtClean="0"/>
              <a:t>Chai, </a:t>
            </a:r>
            <a:r>
              <a:rPr lang="en-US" dirty="0" err="1" smtClean="0"/>
              <a:t>NodeJS</a:t>
            </a:r>
            <a:r>
              <a:rPr lang="en-US" dirty="0" smtClean="0"/>
              <a:t> has some built-in</a:t>
            </a:r>
          </a:p>
          <a:p>
            <a:pPr lvl="1"/>
            <a:r>
              <a:rPr lang="en-US" dirty="0" err="1" smtClean="0"/>
              <a:t>QUnit</a:t>
            </a:r>
            <a:r>
              <a:rPr lang="en-US" dirty="0" smtClean="0"/>
              <a:t> and Jasmine have these built-in</a:t>
            </a:r>
          </a:p>
          <a:p>
            <a:r>
              <a:rPr lang="en-US" dirty="0" smtClean="0"/>
              <a:t>Runner</a:t>
            </a:r>
          </a:p>
          <a:p>
            <a:pPr lvl="1"/>
            <a:r>
              <a:rPr lang="en-US" dirty="0" smtClean="0"/>
              <a:t>How you run the tests at run-time</a:t>
            </a:r>
          </a:p>
          <a:p>
            <a:pPr lvl="1"/>
            <a:r>
              <a:rPr lang="en-US" dirty="0" smtClean="0"/>
              <a:t>Browsers - You navigate to the page</a:t>
            </a:r>
          </a:p>
          <a:p>
            <a:pPr lvl="1"/>
            <a:r>
              <a:rPr lang="en-US" smtClean="0"/>
              <a:t>PhantomJS</a:t>
            </a:r>
            <a:endParaRPr lang="en-US" dirty="0"/>
          </a:p>
        </p:txBody>
      </p:sp>
    </p:spTree>
    <p:extLst>
      <p:ext uri="{BB962C8B-B14F-4D97-AF65-F5344CB8AC3E}">
        <p14:creationId xmlns:p14="http://schemas.microsoft.com/office/powerpoint/2010/main" val="3693616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unit test tests one unit of work</a:t>
            </a:r>
            <a:endParaRPr lang="en-US" dirty="0"/>
          </a:p>
        </p:txBody>
      </p:sp>
      <p:sp>
        <p:nvSpPr>
          <p:cNvPr id="3" name="Content Placeholder 2"/>
          <p:cNvSpPr>
            <a:spLocks noGrp="1"/>
          </p:cNvSpPr>
          <p:nvPr>
            <p:ph idx="1"/>
          </p:nvPr>
        </p:nvSpPr>
        <p:spPr>
          <a:xfrm>
            <a:off x="457199" y="2209800"/>
            <a:ext cx="6508377" cy="3530576"/>
          </a:xfrm>
        </p:spPr>
        <p:txBody>
          <a:bodyPr/>
          <a:lstStyle/>
          <a:p>
            <a:r>
              <a:rPr lang="en-US" dirty="0" smtClean="0"/>
              <a:t>One requirement for one method</a:t>
            </a:r>
          </a:p>
          <a:p>
            <a:r>
              <a:rPr lang="en-US" dirty="0" smtClean="0"/>
              <a:t>They are:</a:t>
            </a:r>
          </a:p>
          <a:p>
            <a:pPr lvl="1"/>
            <a:r>
              <a:rPr lang="en-US" dirty="0" smtClean="0"/>
              <a:t>Isolated from other code</a:t>
            </a:r>
          </a:p>
          <a:p>
            <a:pPr lvl="1"/>
            <a:r>
              <a:rPr lang="en-US" dirty="0" smtClean="0"/>
              <a:t>Isolated from other developers</a:t>
            </a:r>
          </a:p>
          <a:p>
            <a:pPr lvl="1"/>
            <a:r>
              <a:rPr lang="en-US" dirty="0" smtClean="0"/>
              <a:t>Targeted</a:t>
            </a:r>
          </a:p>
          <a:p>
            <a:pPr lvl="1"/>
            <a:r>
              <a:rPr lang="en-US" dirty="0" smtClean="0"/>
              <a:t>Repeatable</a:t>
            </a:r>
          </a:p>
          <a:p>
            <a:pPr lvl="1"/>
            <a:r>
              <a:rPr lang="en-US" dirty="0" smtClean="0"/>
              <a:t>Predictable</a:t>
            </a:r>
          </a:p>
        </p:txBody>
      </p:sp>
    </p:spTree>
    <p:extLst>
      <p:ext uri="{BB962C8B-B14F-4D97-AF65-F5344CB8AC3E}">
        <p14:creationId xmlns:p14="http://schemas.microsoft.com/office/powerpoint/2010/main" val="383698060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75781"/>
            <a:ext cx="6508377" cy="1503123"/>
          </a:xfrm>
        </p:spPr>
        <p:txBody>
          <a:bodyPr/>
          <a:lstStyle/>
          <a:p>
            <a:r>
              <a:rPr lang="en-US" dirty="0" smtClean="0"/>
              <a:t>What is NOT unit testing? ... Anything else!</a:t>
            </a:r>
            <a:endParaRPr lang="en-US" dirty="0"/>
          </a:p>
        </p:txBody>
      </p:sp>
      <p:sp>
        <p:nvSpPr>
          <p:cNvPr id="3" name="Content Placeholder 2"/>
          <p:cNvSpPr>
            <a:spLocks noGrp="1"/>
          </p:cNvSpPr>
          <p:nvPr>
            <p:ph idx="1"/>
          </p:nvPr>
        </p:nvSpPr>
        <p:spPr>
          <a:xfrm>
            <a:off x="457200" y="1878904"/>
            <a:ext cx="8229600" cy="4598096"/>
          </a:xfrm>
        </p:spPr>
        <p:txBody>
          <a:bodyPr/>
          <a:lstStyle/>
          <a:p>
            <a:r>
              <a:rPr lang="en-US" dirty="0" smtClean="0"/>
              <a:t>&gt; 1 requirement</a:t>
            </a:r>
          </a:p>
          <a:p>
            <a:r>
              <a:rPr lang="en-US" dirty="0" smtClean="0"/>
              <a:t>&gt; 1 method</a:t>
            </a:r>
          </a:p>
          <a:p>
            <a:r>
              <a:rPr lang="en-US" dirty="0" smtClean="0"/>
              <a:t>&gt; 1 project</a:t>
            </a:r>
          </a:p>
          <a:p>
            <a:r>
              <a:rPr lang="en-US" dirty="0" smtClean="0"/>
              <a:t>&gt; 1 system</a:t>
            </a:r>
          </a:p>
          <a:p>
            <a:r>
              <a:rPr lang="en-US" dirty="0" smtClean="0"/>
              <a:t>Affects &gt; 1 developer</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854860837"/>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Benefits of unit testing</a:t>
            </a:r>
            <a:endParaRPr lang="en-US" dirty="0"/>
          </a:p>
        </p:txBody>
      </p:sp>
      <p:sp>
        <p:nvSpPr>
          <p:cNvPr id="3" name="Content Placeholder 2"/>
          <p:cNvSpPr>
            <a:spLocks noGrp="1"/>
          </p:cNvSpPr>
          <p:nvPr>
            <p:ph idx="1"/>
          </p:nvPr>
        </p:nvSpPr>
        <p:spPr>
          <a:xfrm>
            <a:off x="457199" y="1485900"/>
            <a:ext cx="6508377" cy="4640263"/>
          </a:xfrm>
        </p:spPr>
        <p:txBody>
          <a:bodyPr/>
          <a:lstStyle/>
          <a:p>
            <a:r>
              <a:rPr lang="en-US" dirty="0" smtClean="0"/>
              <a:t>Fewer errors</a:t>
            </a:r>
          </a:p>
          <a:p>
            <a:r>
              <a:rPr lang="en-US" dirty="0" smtClean="0"/>
              <a:t>Better designed</a:t>
            </a:r>
          </a:p>
          <a:p>
            <a:pPr lvl="1"/>
            <a:r>
              <a:rPr lang="en-US" dirty="0" smtClean="0"/>
              <a:t>Unit testing requires good practices</a:t>
            </a:r>
          </a:p>
          <a:p>
            <a:pPr lvl="1"/>
            <a:r>
              <a:rPr lang="en-US" dirty="0" smtClean="0"/>
              <a:t>Repository pattern</a:t>
            </a:r>
          </a:p>
          <a:p>
            <a:pPr lvl="1"/>
            <a:r>
              <a:rPr lang="en-US" dirty="0" smtClean="0"/>
              <a:t>Dependency injection</a:t>
            </a:r>
          </a:p>
          <a:p>
            <a:pPr lvl="1"/>
            <a:r>
              <a:rPr lang="en-US" dirty="0" smtClean="0"/>
              <a:t>Inversion of Control</a:t>
            </a:r>
          </a:p>
          <a:p>
            <a:pPr lvl="1"/>
            <a:r>
              <a:rPr lang="en-US" dirty="0" smtClean="0"/>
              <a:t>Single responsibility</a:t>
            </a:r>
          </a:p>
          <a:p>
            <a:r>
              <a:rPr lang="en-US" dirty="0"/>
              <a:t>B</a:t>
            </a:r>
            <a:r>
              <a:rPr lang="en-US" dirty="0" smtClean="0"/>
              <a:t>uilt-in regression testing</a:t>
            </a:r>
          </a:p>
          <a:p>
            <a:r>
              <a:rPr lang="en-US" dirty="0" smtClean="0"/>
              <a:t>Puts a stop to recurring bugs</a:t>
            </a:r>
          </a:p>
          <a:p>
            <a:pPr lvl="1"/>
            <a:r>
              <a:rPr lang="en-US" dirty="0" smtClean="0"/>
              <a:t>When you discover a bug you write tests there and elsewhere to detect that same error</a:t>
            </a:r>
          </a:p>
          <a:p>
            <a:endParaRPr lang="en-US" dirty="0"/>
          </a:p>
        </p:txBody>
      </p:sp>
    </p:spTree>
    <p:extLst>
      <p:ext uri="{BB962C8B-B14F-4D97-AF65-F5344CB8AC3E}">
        <p14:creationId xmlns:p14="http://schemas.microsoft.com/office/powerpoint/2010/main" val="29363959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dissolv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title"/>
          </p:nvPr>
        </p:nvSpPr>
        <p:spPr>
          <a:xfrm>
            <a:off x="132895" y="132915"/>
            <a:ext cx="1801483" cy="2076886"/>
          </a:xfrm>
        </p:spPr>
        <p:txBody>
          <a:bodyPr>
            <a:normAutofit fontScale="90000"/>
          </a:bodyPr>
          <a:lstStyle/>
          <a:p>
            <a:r>
              <a:rPr lang="en-US" b="1" dirty="0" smtClean="0"/>
              <a:t>It starts with the test</a:t>
            </a:r>
            <a:endParaRPr lang="en-US" b="1" dirty="0"/>
          </a:p>
        </p:txBody>
      </p:sp>
    </p:spTree>
    <p:extLst>
      <p:ext uri="{BB962C8B-B14F-4D97-AF65-F5344CB8AC3E}">
        <p14:creationId xmlns:p14="http://schemas.microsoft.com/office/powerpoint/2010/main" val="214788929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smtClean="0"/>
              <a:t>Benefits of TDD</a:t>
            </a:r>
            <a:endParaRPr lang="en-US" dirty="0"/>
          </a:p>
        </p:txBody>
      </p:sp>
      <p:sp>
        <p:nvSpPr>
          <p:cNvPr id="3" name="Content Placeholder 2"/>
          <p:cNvSpPr>
            <a:spLocks noGrp="1"/>
          </p:cNvSpPr>
          <p:nvPr>
            <p:ph idx="1"/>
          </p:nvPr>
        </p:nvSpPr>
        <p:spPr>
          <a:xfrm>
            <a:off x="457199" y="1485900"/>
            <a:ext cx="6508377" cy="4640263"/>
          </a:xfrm>
        </p:spPr>
        <p:txBody>
          <a:bodyPr/>
          <a:lstStyle/>
          <a:p>
            <a:r>
              <a:rPr lang="en-US" dirty="0" smtClean="0"/>
              <a:t>All the benefits of unit testing plus …</a:t>
            </a:r>
          </a:p>
          <a:p>
            <a:r>
              <a:rPr lang="en-US" dirty="0" smtClean="0"/>
              <a:t>It becomes hard to create errors in the first place</a:t>
            </a:r>
          </a:p>
          <a:p>
            <a:pPr lvl="1"/>
            <a:r>
              <a:rPr lang="en-US" dirty="0" smtClean="0"/>
              <a:t>You almost have to try to create errors</a:t>
            </a:r>
          </a:p>
          <a:p>
            <a:r>
              <a:rPr lang="en-US" dirty="0" smtClean="0"/>
              <a:t>Better matches the business requirements</a:t>
            </a:r>
          </a:p>
          <a:p>
            <a:r>
              <a:rPr lang="en-US" dirty="0" smtClean="0"/>
              <a:t>It does what it is supposed to do</a:t>
            </a:r>
          </a:p>
          <a:p>
            <a:pPr lvl="1"/>
            <a:r>
              <a:rPr lang="en-US" dirty="0" smtClean="0"/>
              <a:t>It must because we only write tests that satisfy requirements</a:t>
            </a:r>
          </a:p>
          <a:p>
            <a:r>
              <a:rPr lang="en-US" dirty="0" smtClean="0"/>
              <a:t>Encourages communication with the business</a:t>
            </a:r>
          </a:p>
          <a:p>
            <a:r>
              <a:rPr lang="en-US" dirty="0" smtClean="0"/>
              <a:t>It eliminates gold plating</a:t>
            </a:r>
          </a:p>
        </p:txBody>
      </p:sp>
    </p:spTree>
    <p:extLst>
      <p:ext uri="{BB962C8B-B14F-4D97-AF65-F5344CB8AC3E}">
        <p14:creationId xmlns:p14="http://schemas.microsoft.com/office/powerpoint/2010/main" val="7610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dissolve">
                                      <p:cBhvr>
                                        <p:cTn id="25" dur="500"/>
                                        <p:tgtEl>
                                          <p:spTgt spid="3">
                                            <p:txEl>
                                              <p:pRg st="4" end="4"/>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dissolv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dissolv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dissolv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1550" y="176826"/>
            <a:ext cx="2620610" cy="2170125"/>
          </a:xfrm>
        </p:spPr>
        <p:txBody>
          <a:bodyPr/>
          <a:lstStyle/>
          <a:p>
            <a:pPr algn="ctr"/>
            <a:r>
              <a:rPr lang="en-US" dirty="0" smtClean="0"/>
              <a:t>Red, green, refactor</a:t>
            </a:r>
            <a:endParaRPr lang="en-US" dirty="0"/>
          </a:p>
        </p:txBody>
      </p:sp>
      <p:sp>
        <p:nvSpPr>
          <p:cNvPr id="3" name="Content Placeholder 2"/>
          <p:cNvSpPr>
            <a:spLocks noGrp="1"/>
          </p:cNvSpPr>
          <p:nvPr>
            <p:ph idx="1"/>
          </p:nvPr>
        </p:nvSpPr>
        <p:spPr/>
        <p:txBody>
          <a:bodyPr/>
          <a:lstStyle/>
          <a:p>
            <a:r>
              <a:rPr lang="en-US" dirty="0" err="1" smtClean="0"/>
              <a:t>asdf</a:t>
            </a:r>
            <a:endParaRPr lang="en-US" dirty="0"/>
          </a:p>
        </p:txBody>
      </p:sp>
      <p:pic>
        <p:nvPicPr>
          <p:cNvPr id="4" name="Picture 3"/>
          <p:cNvPicPr>
            <a:picLocks noChangeAspect="1"/>
          </p:cNvPicPr>
          <p:nvPr/>
        </p:nvPicPr>
        <p:blipFill>
          <a:blip r:embed="rId3"/>
          <a:stretch>
            <a:fillRect/>
          </a:stretch>
        </p:blipFill>
        <p:spPr>
          <a:xfrm>
            <a:off x="6061166" y="362823"/>
            <a:ext cx="3082834" cy="4315968"/>
          </a:xfrm>
          <a:prstGeom prst="rect">
            <a:avLst/>
          </a:prstGeom>
        </p:spPr>
      </p:pic>
      <p:pic>
        <p:nvPicPr>
          <p:cNvPr id="5" name="Picture 4"/>
          <p:cNvPicPr>
            <a:picLocks noChangeAspect="1"/>
          </p:cNvPicPr>
          <p:nvPr/>
        </p:nvPicPr>
        <p:blipFill>
          <a:blip r:embed="rId4"/>
          <a:stretch>
            <a:fillRect/>
          </a:stretch>
        </p:blipFill>
        <p:spPr>
          <a:xfrm>
            <a:off x="0" y="362823"/>
            <a:ext cx="3022544" cy="4231562"/>
          </a:xfrm>
          <a:prstGeom prst="rect">
            <a:avLst/>
          </a:prstGeom>
        </p:spPr>
      </p:pic>
      <p:pic>
        <p:nvPicPr>
          <p:cNvPr id="6" name="Picture 5"/>
          <p:cNvPicPr>
            <a:picLocks noChangeAspect="1"/>
          </p:cNvPicPr>
          <p:nvPr/>
        </p:nvPicPr>
        <p:blipFill>
          <a:blip r:embed="rId5"/>
          <a:stretch>
            <a:fillRect/>
          </a:stretch>
        </p:blipFill>
        <p:spPr>
          <a:xfrm>
            <a:off x="3022544" y="2603929"/>
            <a:ext cx="3038622" cy="4254071"/>
          </a:xfrm>
          <a:prstGeom prst="rect">
            <a:avLst/>
          </a:prstGeom>
        </p:spPr>
      </p:pic>
    </p:spTree>
    <p:extLst>
      <p:ext uri="{BB962C8B-B14F-4D97-AF65-F5344CB8AC3E}">
        <p14:creationId xmlns:p14="http://schemas.microsoft.com/office/powerpoint/2010/main" val="29488826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jQuery">
  <a:themeElements>
    <a:clrScheme name="Venture">
      <a:dk1>
        <a:sysClr val="windowText" lastClr="000000"/>
      </a:dk1>
      <a:lt1>
        <a:sysClr val="window" lastClr="FFFFFF"/>
      </a:lt1>
      <a:dk2>
        <a:srgbClr val="738450"/>
      </a:dk2>
      <a:lt2>
        <a:srgbClr val="E8E9D1"/>
      </a:lt2>
      <a:accent1>
        <a:srgbClr val="9EB060"/>
      </a:accent1>
      <a:accent2>
        <a:srgbClr val="D09A08"/>
      </a:accent2>
      <a:accent3>
        <a:srgbClr val="F2EC86"/>
      </a:accent3>
      <a:accent4>
        <a:srgbClr val="824F1C"/>
      </a:accent4>
      <a:accent5>
        <a:srgbClr val="511818"/>
      </a:accent5>
      <a:accent6>
        <a:srgbClr val="553876"/>
      </a:accent6>
      <a:hlink>
        <a:srgbClr val="929547"/>
      </a:hlink>
      <a:folHlink>
        <a:srgbClr val="56633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jQuery.thmx</Template>
  <TotalTime>5186</TotalTime>
  <Words>13834</Words>
  <Application>Microsoft Macintosh PowerPoint</Application>
  <PresentationFormat>On-screen Show (4:3)</PresentationFormat>
  <Paragraphs>2102</Paragraphs>
  <Slides>256</Slides>
  <Notes>122</Notes>
  <HiddenSlides>57</HiddenSlides>
  <MMClips>0</MMClips>
  <ScaleCrop>false</ScaleCrop>
  <HeadingPairs>
    <vt:vector size="4" baseType="variant">
      <vt:variant>
        <vt:lpstr>Theme</vt:lpstr>
      </vt:variant>
      <vt:variant>
        <vt:i4>1</vt:i4>
      </vt:variant>
      <vt:variant>
        <vt:lpstr>Slide Titles</vt:lpstr>
      </vt:variant>
      <vt:variant>
        <vt:i4>256</vt:i4>
      </vt:variant>
    </vt:vector>
  </HeadingPairs>
  <TitlesOfParts>
    <vt:vector size="257" baseType="lpstr">
      <vt:lpstr>jQuery</vt:lpstr>
      <vt:lpstr>Event Handling</vt:lpstr>
      <vt:lpstr>What is an event?</vt:lpstr>
      <vt:lpstr>unload vs beforeunload</vt:lpstr>
      <vt:lpstr>What if DOM objects contain DOM objects?</vt:lpstr>
      <vt:lpstr>Answer: They all fire!</vt:lpstr>
      <vt:lpstr>Bubbling means inside out</vt:lpstr>
      <vt:lpstr>Capturing (aka. trickling) is outside in</vt:lpstr>
      <vt:lpstr>To support all browsers, both were used</vt:lpstr>
      <vt:lpstr>What you need for event handling</vt:lpstr>
      <vt:lpstr>Four ways to wire them up</vt:lpstr>
      <vt:lpstr>IE 8 and below style</vt:lpstr>
      <vt:lpstr>HTML Attributes</vt:lpstr>
      <vt:lpstr>DOM Level 0 Style</vt:lpstr>
      <vt:lpstr>DOM Level 2 Style</vt:lpstr>
      <vt:lpstr>So many choices!  Which one to use?</vt:lpstr>
      <vt:lpstr>removeEventListener</vt:lpstr>
      <vt:lpstr>The Event object</vt:lpstr>
      <vt:lpstr>PowerPoint Presentation</vt:lpstr>
      <vt:lpstr>Q: When you write a function to receive a parameter, how does that parameter get populated?</vt:lpstr>
      <vt:lpstr>So where is the call for your handler?</vt:lpstr>
      <vt:lpstr>The event object is awesome!</vt:lpstr>
      <vt:lpstr>tl;dr</vt:lpstr>
      <vt:lpstr>Further Study</vt:lpstr>
      <vt:lpstr>json</vt:lpstr>
      <vt:lpstr>How do you pronounce 'JSON'?</vt:lpstr>
      <vt:lpstr>PowerPoint Presentation</vt:lpstr>
      <vt:lpstr>Other languages have classes</vt:lpstr>
      <vt:lpstr>In JavaScript, objects are really hashes</vt:lpstr>
      <vt:lpstr>To create an object in JavaScript</vt:lpstr>
      <vt:lpstr>And why would you want to have objects?</vt:lpstr>
      <vt:lpstr>JSON is simply a way to represent an object</vt:lpstr>
      <vt:lpstr>Sounds like XML. Why not just use XML?</vt:lpstr>
      <vt:lpstr>Getting and setting values uses the dotted notation</vt:lpstr>
      <vt:lpstr>But you can use a bracket notation also</vt:lpstr>
      <vt:lpstr>Objects can contain anything</vt:lpstr>
      <vt:lpstr>JSON to/from Strings</vt:lpstr>
      <vt:lpstr>String to Object</vt:lpstr>
      <vt:lpstr>Object to String</vt:lpstr>
      <vt:lpstr>You have control over the serialization</vt:lpstr>
      <vt:lpstr>tl;dr</vt:lpstr>
      <vt:lpstr>Further Study</vt:lpstr>
      <vt:lpstr>Advanced JavaScript Basics</vt:lpstr>
      <vt:lpstr>How JavaScript *REALLY* works</vt:lpstr>
      <vt:lpstr>"use strict";</vt:lpstr>
      <vt:lpstr>Strict mode ...</vt:lpstr>
      <vt:lpstr>What strict mode does (1 of 4)</vt:lpstr>
      <vt:lpstr>What strict mode does (1 of 4)</vt:lpstr>
      <vt:lpstr>What strict mode does (2 of 4)</vt:lpstr>
      <vt:lpstr>What strict mode does (3 of 4)</vt:lpstr>
      <vt:lpstr>What strict mode does (4 of 4)</vt:lpstr>
      <vt:lpstr>What strict mode does (4 of 4)</vt:lpstr>
      <vt:lpstr>PowerPoint Presentation</vt:lpstr>
      <vt:lpstr>Functions are variadic</vt:lpstr>
      <vt:lpstr>All parameters are optional in JavaScript.  No error is thrown if you call the function with too many or too few parameters.</vt:lpstr>
      <vt:lpstr>arguments allows access to all parameters</vt:lpstr>
      <vt:lpstr>Rest parameters may help with too many arguments</vt:lpstr>
      <vt:lpstr>Default parameters may help with too few</vt:lpstr>
      <vt:lpstr>Hoisting</vt:lpstr>
      <vt:lpstr>What happens to x?</vt:lpstr>
      <vt:lpstr>The var statement hoists</vt:lpstr>
      <vt:lpstr>Remember ... let and const do not hoist</vt:lpstr>
      <vt:lpstr>Function statements vs. function expressions</vt:lpstr>
      <vt:lpstr>Expressions!!</vt:lpstr>
      <vt:lpstr>JavaScript has a function expression</vt:lpstr>
      <vt:lpstr>Functions are objects!  You can ...</vt:lpstr>
      <vt:lpstr>The function statement</vt:lpstr>
      <vt:lpstr>Execution context</vt:lpstr>
      <vt:lpstr>The this variable refers to the current context (environment)</vt:lpstr>
      <vt:lpstr>Meaning depends on context</vt:lpstr>
      <vt:lpstr>Running functions have a context</vt:lpstr>
      <vt:lpstr>4 ways to invoke a function</vt:lpstr>
      <vt:lpstr>Say you have a shopping cart ...</vt:lpstr>
      <vt:lpstr>... And a calcTotal() function</vt:lpstr>
      <vt:lpstr>Method form</vt:lpstr>
      <vt:lpstr>Call Form</vt:lpstr>
      <vt:lpstr>Function form</vt:lpstr>
      <vt:lpstr>PowerPoint Presentation</vt:lpstr>
      <vt:lpstr>PowerPoint Presentation</vt:lpstr>
      <vt:lpstr>A note about pure functions</vt:lpstr>
      <vt:lpstr>Constructor form</vt:lpstr>
      <vt:lpstr>Constructor form example</vt:lpstr>
      <vt:lpstr>Summary</vt:lpstr>
      <vt:lpstr>Bind</vt:lpstr>
      <vt:lpstr>PowerPoint Presentation</vt:lpstr>
      <vt:lpstr>The Event Loop</vt:lpstr>
      <vt:lpstr>PowerPoint Presentation</vt:lpstr>
      <vt:lpstr>JavaScript is single-threaded</vt:lpstr>
      <vt:lpstr>PowerPoint Presentation</vt:lpstr>
      <vt:lpstr>Other stuff</vt:lpstr>
      <vt:lpstr>()</vt:lpstr>
      <vt:lpstr>tl;dr</vt:lpstr>
      <vt:lpstr>Unit Testing JavaScript</vt:lpstr>
      <vt:lpstr>PowerPoint Presentation</vt:lpstr>
      <vt:lpstr>A unit test tests one unit of work</vt:lpstr>
      <vt:lpstr>What is NOT unit testing? ... Anything else!</vt:lpstr>
      <vt:lpstr>Benefits of unit testing</vt:lpstr>
      <vt:lpstr>It starts with the test</vt:lpstr>
      <vt:lpstr>Benefits of TDD</vt:lpstr>
      <vt:lpstr>Red, green, refactor</vt:lpstr>
      <vt:lpstr>The red phase</vt:lpstr>
      <vt:lpstr>You want to write positive tests and negative tests</vt:lpstr>
      <vt:lpstr>The green phase</vt:lpstr>
      <vt:lpstr>The refactoring phase</vt:lpstr>
      <vt:lpstr>Once finished you pick up a user story and start again writing a new failing test</vt:lpstr>
      <vt:lpstr>QUnit is a unit testing framework for JavaScript</vt:lpstr>
      <vt:lpstr>To get it, download and save two files </vt:lpstr>
      <vt:lpstr>Make a testrunner</vt:lpstr>
      <vt:lpstr>Define tests using QUnit.test()</vt:lpstr>
      <vt:lpstr>The assertions are pretty simple</vt:lpstr>
      <vt:lpstr>The most basic check is ok()</vt:lpstr>
      <vt:lpstr>How to test for equality</vt:lpstr>
      <vt:lpstr>throws() makes sure an Error was thrown</vt:lpstr>
      <vt:lpstr>We can organize our runs with modules</vt:lpstr>
      <vt:lpstr>QUnit.module creates those modules</vt:lpstr>
      <vt:lpstr>Setups and teardowns</vt:lpstr>
      <vt:lpstr>Shared variables</vt:lpstr>
      <vt:lpstr>You run your tests by just visiting the page</vt:lpstr>
      <vt:lpstr>tl;dr</vt:lpstr>
      <vt:lpstr>Further study</vt:lpstr>
      <vt:lpstr>Oh! and one more thing</vt:lpstr>
      <vt:lpstr>PowerPoint Presentation</vt:lpstr>
      <vt:lpstr>Declared Objects</vt:lpstr>
      <vt:lpstr>Overview</vt:lpstr>
      <vt:lpstr>Q: Why do we code in an object-oriented way?</vt:lpstr>
      <vt:lpstr>Reminder: Objects and Classes</vt:lpstr>
      <vt:lpstr>To be OO, we need certain things</vt:lpstr>
      <vt:lpstr>PowerPoint Presentation</vt:lpstr>
      <vt:lpstr>JavaScript has no ...</vt:lpstr>
      <vt:lpstr>JavaScript is not object-oriented</vt:lpstr>
      <vt:lpstr>But we can simulate most of the OO behaviors</vt:lpstr>
      <vt:lpstr>Objects</vt:lpstr>
      <vt:lpstr>We create objects on the fly … no need for classes</vt:lpstr>
      <vt:lpstr>Two ways to create objects</vt:lpstr>
      <vt:lpstr>Properties</vt:lpstr>
      <vt:lpstr>Properties are similarly created dynamically</vt:lpstr>
      <vt:lpstr>We can loop over the properties in an object</vt:lpstr>
      <vt:lpstr>Remember, objects can contain anything</vt:lpstr>
      <vt:lpstr>PowerPoint Presentation</vt:lpstr>
      <vt:lpstr>Methods</vt:lpstr>
      <vt:lpstr>Functions are objects themselves</vt:lpstr>
      <vt:lpstr>So to run that last function, we'd have to go ...</vt:lpstr>
      <vt:lpstr>Overloading</vt:lpstr>
      <vt:lpstr>JavaScript is weird about function parameters, too</vt:lpstr>
      <vt:lpstr>So, we sort of get overloading for free</vt:lpstr>
      <vt:lpstr>Bonus info! Two ways to loop through indeterminate number of parameters</vt:lpstr>
      <vt:lpstr>Object Immutability</vt:lpstr>
      <vt:lpstr>Sometimes we want an object frozen</vt:lpstr>
      <vt:lpstr>Object.freeze(theObject)</vt:lpstr>
      <vt:lpstr>To be OO, we need certain things</vt:lpstr>
      <vt:lpstr>tl;dr</vt:lpstr>
      <vt:lpstr>Further Study</vt:lpstr>
      <vt:lpstr>OO JavaScript – Created Objects</vt:lpstr>
      <vt:lpstr>To be OO, we need certain things</vt:lpstr>
      <vt:lpstr>Did you notice that with JSON there's no need to write a class first?</vt:lpstr>
      <vt:lpstr>JavaScript has no class</vt:lpstr>
      <vt:lpstr>And now, back to our regularly scheduled program ...</vt:lpstr>
      <vt:lpstr>Classes</vt:lpstr>
      <vt:lpstr>JavaScript's new operator works with functions</vt:lpstr>
      <vt:lpstr>The this variable refers to the current context (environment)</vt:lpstr>
      <vt:lpstr>A bad example of a function</vt:lpstr>
      <vt:lpstr>Thus, functions come in two flavors:</vt:lpstr>
      <vt:lpstr>Let's look again  at our example function</vt:lpstr>
      <vt:lpstr>Those are classes!</vt:lpstr>
      <vt:lpstr>Each object knows it's constructor</vt:lpstr>
      <vt:lpstr>Encapsulation</vt:lpstr>
      <vt:lpstr>Say you have this code ...</vt:lpstr>
      <vt:lpstr>But we are using a library that does this</vt:lpstr>
      <vt:lpstr>We've polluted the global namespace</vt:lpstr>
      <vt:lpstr>We can make it private</vt:lpstr>
      <vt:lpstr>It is possible to have public variables and private variables in the same function</vt:lpstr>
      <vt:lpstr>Accessors</vt:lpstr>
      <vt:lpstr>Setters              and               Getters</vt:lpstr>
      <vt:lpstr>But we can easily write them</vt:lpstr>
      <vt:lpstr>Constructors</vt:lpstr>
      <vt:lpstr>What do we mean by "constructor"?</vt:lpstr>
      <vt:lpstr>Traditional OO Constructors</vt:lpstr>
      <vt:lpstr>Static (Shared) Members</vt:lpstr>
      <vt:lpstr>Static? What's static?</vt:lpstr>
      <vt:lpstr>Remember, in JavaScript ...</vt:lpstr>
      <vt:lpstr>Interfaces </vt:lpstr>
      <vt:lpstr>Yeah. JavaScript has no interfaces</vt:lpstr>
      <vt:lpstr>ES2015 Classes</vt:lpstr>
      <vt:lpstr>ES2015 gives us a different way to write this</vt:lpstr>
      <vt:lpstr>class is there to make OO devs feel better</vt:lpstr>
      <vt:lpstr>PowerPoint Presentation</vt:lpstr>
      <vt:lpstr>PowerPoint Presentation</vt:lpstr>
      <vt:lpstr>PowerPoint Presentation</vt:lpstr>
      <vt:lpstr>ES2015 adds getter and setters</vt:lpstr>
      <vt:lpstr>ES2015 adds formal constructors</vt:lpstr>
      <vt:lpstr>ES2015 adds static members</vt:lpstr>
      <vt:lpstr>Classes can only have ...</vt:lpstr>
      <vt:lpstr>To be OO, we need certain things</vt:lpstr>
      <vt:lpstr>tl;dr</vt:lpstr>
      <vt:lpstr>Further Study</vt:lpstr>
      <vt:lpstr>OO JavaScript – Inheritance</vt:lpstr>
      <vt:lpstr>To be OO, we need certain things</vt:lpstr>
      <vt:lpstr>Inheritance</vt:lpstr>
      <vt:lpstr>JavaScript does not support traditional inheritance</vt:lpstr>
      <vt:lpstr>Reminder: constructor functions</vt:lpstr>
      <vt:lpstr>But wait! There's more!</vt:lpstr>
      <vt:lpstr>prototype</vt:lpstr>
      <vt:lpstr>The prototype serves as a 'backup' of sorts</vt:lpstr>
      <vt:lpstr>Prototypes are not inheritance</vt:lpstr>
      <vt:lpstr>PowerPoint Presentation</vt:lpstr>
      <vt:lpstr>The prototype on instances is read-only</vt:lpstr>
      <vt:lpstr>So you can see why this isn't exactly like traditional inheritance</vt:lpstr>
      <vt:lpstr>Overriding</vt:lpstr>
      <vt:lpstr>Overriding is easy</vt:lpstr>
      <vt:lpstr>Overridding is easy ...</vt:lpstr>
      <vt:lpstr>Protected</vt:lpstr>
      <vt:lpstr>ES2015 Classes</vt:lpstr>
      <vt:lpstr>ES2015 Added some new keywords</vt:lpstr>
      <vt:lpstr>extends registers a prototype</vt:lpstr>
      <vt:lpstr>PowerPoint Presentation</vt:lpstr>
      <vt:lpstr>To be OO, we need certain things</vt:lpstr>
      <vt:lpstr>tl;dr</vt:lpstr>
      <vt:lpstr>Further Study</vt:lpstr>
      <vt:lpstr>OO JavaScript – Design Patterns</vt:lpstr>
      <vt:lpstr>A design pattern is …</vt:lpstr>
      <vt:lpstr>An example: Two carpenters making a drawer</vt:lpstr>
      <vt:lpstr>Two solutions</vt:lpstr>
      <vt:lpstr>Miter Joint</vt:lpstr>
      <vt:lpstr>Dovetail joint</vt:lpstr>
      <vt:lpstr>JavaScript Design Patterns</vt:lpstr>
      <vt:lpstr>Immediately Invoked Function Expression</vt:lpstr>
      <vt:lpstr>Immediately Invoked Function Expression  (IIFE)</vt:lpstr>
      <vt:lpstr>Quiz: What do these do?</vt:lpstr>
      <vt:lpstr>Quiz: What is this?</vt:lpstr>
      <vt:lpstr>The payoff!  The iife</vt:lpstr>
      <vt:lpstr>You can encapsulate some parts and expose others</vt:lpstr>
      <vt:lpstr>The Factory Function Pattern</vt:lpstr>
      <vt:lpstr>The Factory Function Pattern</vt:lpstr>
      <vt:lpstr>Note the 'return'</vt:lpstr>
      <vt:lpstr>The class Pattern</vt:lpstr>
      <vt:lpstr>PowerPoint Presentation</vt:lpstr>
      <vt:lpstr>PowerPoint Presentation</vt:lpstr>
      <vt:lpstr>Run it like this ...</vt:lpstr>
      <vt:lpstr>The Prototype Pattern</vt:lpstr>
      <vt:lpstr>The prototype pattern</vt:lpstr>
      <vt:lpstr>Two forms ...</vt:lpstr>
      <vt:lpstr>Object literal format</vt:lpstr>
      <vt:lpstr>Constructed format</vt:lpstr>
      <vt:lpstr>The Revealing Object Pattern</vt:lpstr>
      <vt:lpstr>The Revealing Object Pattern</vt:lpstr>
      <vt:lpstr>The revealing object pattern</vt:lpstr>
      <vt:lpstr>The module pattern</vt:lpstr>
      <vt:lpstr>PowerPoint Presentation</vt:lpstr>
      <vt:lpstr>The module pattern</vt:lpstr>
      <vt:lpstr>The Self-attaching Object Pattern</vt:lpstr>
      <vt:lpstr>The Self-attaching Object Pattern</vt:lpstr>
      <vt:lpstr>Pass in the namespace</vt:lpstr>
      <vt:lpstr>The Middleware pattern</vt:lpstr>
      <vt:lpstr>The middleware pattern</vt:lpstr>
      <vt:lpstr>The middleware pattern</vt:lpstr>
      <vt:lpstr>tl;dr</vt:lpstr>
      <vt:lpstr>Further Study</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subject/>
  <dc:creator>Rap Payne</dc:creator>
  <cp:keywords/>
  <dc:description/>
  <cp:lastModifiedBy>Rap Payne</cp:lastModifiedBy>
  <cp:revision>113</cp:revision>
  <cp:lastPrinted>2014-11-21T21:03:20Z</cp:lastPrinted>
  <dcterms:created xsi:type="dcterms:W3CDTF">2012-04-04T14:46:02Z</dcterms:created>
  <dcterms:modified xsi:type="dcterms:W3CDTF">2017-04-07T16:31:22Z</dcterms:modified>
  <cp:category/>
</cp:coreProperties>
</file>